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28"/>
  </p:notesMasterIdLst>
  <p:handoutMasterIdLst>
    <p:handoutMasterId r:id="rId29"/>
  </p:handoutMasterIdLst>
  <p:sldIdLst>
    <p:sldId id="256" r:id="rId2"/>
    <p:sldId id="353" r:id="rId3"/>
    <p:sldId id="341" r:id="rId4"/>
    <p:sldId id="351" r:id="rId5"/>
    <p:sldId id="320" r:id="rId6"/>
    <p:sldId id="321" r:id="rId7"/>
    <p:sldId id="354" r:id="rId8"/>
    <p:sldId id="346" r:id="rId9"/>
    <p:sldId id="263" r:id="rId10"/>
    <p:sldId id="281" r:id="rId11"/>
    <p:sldId id="283" r:id="rId12"/>
    <p:sldId id="314" r:id="rId13"/>
    <p:sldId id="347" r:id="rId14"/>
    <p:sldId id="349" r:id="rId15"/>
    <p:sldId id="325" r:id="rId16"/>
    <p:sldId id="355" r:id="rId17"/>
    <p:sldId id="356" r:id="rId18"/>
    <p:sldId id="335" r:id="rId19"/>
    <p:sldId id="336" r:id="rId20"/>
    <p:sldId id="326" r:id="rId21"/>
    <p:sldId id="337" r:id="rId22"/>
    <p:sldId id="333" r:id="rId23"/>
    <p:sldId id="332" r:id="rId24"/>
    <p:sldId id="331" r:id="rId25"/>
    <p:sldId id="284" r:id="rId26"/>
    <p:sldId id="277" r:id="rId27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54" autoAdjust="0"/>
    <p:restoredTop sz="94017" autoAdjust="0"/>
  </p:normalViewPr>
  <p:slideViewPr>
    <p:cSldViewPr>
      <p:cViewPr varScale="1">
        <p:scale>
          <a:sx n="108" d="100"/>
          <a:sy n="108" d="100"/>
        </p:scale>
        <p:origin x="130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1067433499408"/>
          <c:y val="6.2149187411608686E-2"/>
          <c:w val="0.78658932566500595"/>
          <c:h val="0.8290897346180761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E4-4312-9918-CC32873366A4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E4-4312-9918-CC32873366A4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6E4-4312-9918-CC32873366A4}"/>
              </c:ext>
            </c:extLst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6E4-4312-9918-CC32873366A4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6E4-4312-9918-CC32873366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452-4612-A429-60221710EFEC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452-4612-A429-60221710EFEC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52-4612-A429-60221710EFEC}"/>
              </c:ext>
            </c:extLst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52-4612-A429-60221710EFEC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452-4612-A429-60221710E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C8-47D8-B15E-ACF014BA1084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C8-47D8-B15E-ACF014BA1084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C8-47D8-B15E-ACF014BA1084}"/>
              </c:ext>
            </c:extLst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AC8-47D8-B15E-ACF014BA1084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AC8-47D8-B15E-ACF014BA10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610043497120523"/>
          <c:y val="0.11364920943297431"/>
          <c:w val="0.64376772148941352"/>
          <c:h val="0.834370580434261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9D-4530-AF48-6FF2058A6B9A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9D-4530-AF48-6FF2058A6B9A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9D-4530-AF48-6FF2058A6B9A}"/>
              </c:ext>
            </c:extLst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9D-4530-AF48-6FF2058A6B9A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A9D-4530-AF48-6FF2058A6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D3592D-1BE1-43D1-926D-8E2697079060}" type="doc">
      <dgm:prSet loTypeId="urn:microsoft.com/office/officeart/2005/8/layout/pyramid2" loCatId="list" qsTypeId="urn:microsoft.com/office/officeart/2005/8/quickstyle/simple3" qsCatId="simple" csTypeId="urn:microsoft.com/office/officeart/2005/8/colors/accent2_2" csCatId="accent2" phldr="1"/>
      <dgm:spPr/>
    </dgm:pt>
    <dgm:pt modelId="{9C6B78FF-8218-479D-B075-961992EFFB38}">
      <dgm:prSet phldrT="[Text]"/>
      <dgm:spPr/>
      <dgm:t>
        <a:bodyPr/>
        <a:lstStyle/>
        <a:p>
          <a:r>
            <a:rPr lang="mn-MN" b="1" dirty="0"/>
            <a:t>Орлого-220,0 сая</a:t>
          </a:r>
          <a:endParaRPr lang="en-US" b="1" dirty="0"/>
        </a:p>
      </dgm:t>
    </dgm:pt>
    <dgm:pt modelId="{6FEE38BF-2CA4-4DF7-927B-439E73CB7915}" type="parTrans" cxnId="{D2B8F11B-38A7-4A28-B945-06E168C952D7}">
      <dgm:prSet/>
      <dgm:spPr/>
      <dgm:t>
        <a:bodyPr/>
        <a:lstStyle/>
        <a:p>
          <a:endParaRPr lang="en-US"/>
        </a:p>
      </dgm:t>
    </dgm:pt>
    <dgm:pt modelId="{11797056-E179-43BD-A775-2DF96C69F9BF}" type="sibTrans" cxnId="{D2B8F11B-38A7-4A28-B945-06E168C952D7}">
      <dgm:prSet/>
      <dgm:spPr/>
      <dgm:t>
        <a:bodyPr/>
        <a:lstStyle/>
        <a:p>
          <a:endParaRPr lang="en-US"/>
        </a:p>
      </dgm:t>
    </dgm:pt>
    <dgm:pt modelId="{4153D9D9-F267-479E-AA36-49EFB8FFD222}">
      <dgm:prSet phldrT="[Text]"/>
      <dgm:spPr/>
      <dgm:t>
        <a:bodyPr/>
        <a:lstStyle/>
        <a:p>
          <a:r>
            <a:rPr lang="mn-MN" b="1" dirty="0"/>
            <a:t>Зардал-194,8 сая</a:t>
          </a:r>
          <a:endParaRPr lang="en-US" b="1" dirty="0"/>
        </a:p>
      </dgm:t>
    </dgm:pt>
    <dgm:pt modelId="{2C3A6919-AEA1-400A-B480-D1E6DA70945F}" type="parTrans" cxnId="{BED2C104-40DC-4116-9C27-5BA4CAE0824F}">
      <dgm:prSet/>
      <dgm:spPr/>
      <dgm:t>
        <a:bodyPr/>
        <a:lstStyle/>
        <a:p>
          <a:endParaRPr lang="en-US"/>
        </a:p>
      </dgm:t>
    </dgm:pt>
    <dgm:pt modelId="{221C4102-F34F-4469-9AF3-4C3AA8F7130C}" type="sibTrans" cxnId="{BED2C104-40DC-4116-9C27-5BA4CAE0824F}">
      <dgm:prSet/>
      <dgm:spPr/>
      <dgm:t>
        <a:bodyPr/>
        <a:lstStyle/>
        <a:p>
          <a:endParaRPr lang="en-US"/>
        </a:p>
      </dgm:t>
    </dgm:pt>
    <dgm:pt modelId="{D1DDEBF8-FAA8-4C0E-96F7-347A94B78CA0}">
      <dgm:prSet phldrT="[Text]"/>
      <dgm:spPr/>
      <dgm:t>
        <a:bodyPr/>
        <a:lstStyle/>
        <a:p>
          <a:r>
            <a:rPr lang="mn-MN" b="1" dirty="0"/>
            <a:t>Татварын өмнөх ашиг-4,0 сая</a:t>
          </a:r>
          <a:endParaRPr lang="en-US" b="1" dirty="0"/>
        </a:p>
      </dgm:t>
    </dgm:pt>
    <dgm:pt modelId="{B3A96CE1-2652-4F14-B47D-AF73F7DA0088}" type="parTrans" cxnId="{F0410B3B-3E05-4698-BC80-92675D281EC5}">
      <dgm:prSet/>
      <dgm:spPr/>
      <dgm:t>
        <a:bodyPr/>
        <a:lstStyle/>
        <a:p>
          <a:endParaRPr lang="en-US"/>
        </a:p>
      </dgm:t>
    </dgm:pt>
    <dgm:pt modelId="{362B1E97-B6FA-4E37-B36B-D87FDC95F05F}" type="sibTrans" cxnId="{F0410B3B-3E05-4698-BC80-92675D281EC5}">
      <dgm:prSet/>
      <dgm:spPr/>
      <dgm:t>
        <a:bodyPr/>
        <a:lstStyle/>
        <a:p>
          <a:endParaRPr lang="en-US"/>
        </a:p>
      </dgm:t>
    </dgm:pt>
    <dgm:pt modelId="{4FCEE446-D5E7-4665-A029-051B935C5057}" type="pres">
      <dgm:prSet presAssocID="{74D3592D-1BE1-43D1-926D-8E2697079060}" presName="compositeShape" presStyleCnt="0">
        <dgm:presLayoutVars>
          <dgm:dir/>
          <dgm:resizeHandles/>
        </dgm:presLayoutVars>
      </dgm:prSet>
      <dgm:spPr/>
    </dgm:pt>
    <dgm:pt modelId="{7CE1F34C-967F-4344-B57C-B8A6748508F6}" type="pres">
      <dgm:prSet presAssocID="{74D3592D-1BE1-43D1-926D-8E2697079060}" presName="pyramid" presStyleLbl="node1" presStyleIdx="0" presStyleCnt="1"/>
      <dgm:spPr/>
    </dgm:pt>
    <dgm:pt modelId="{7ED541D9-3A27-4BBB-985F-476601448619}" type="pres">
      <dgm:prSet presAssocID="{74D3592D-1BE1-43D1-926D-8E2697079060}" presName="theList" presStyleCnt="0"/>
      <dgm:spPr/>
    </dgm:pt>
    <dgm:pt modelId="{52D7D8B0-BA94-4DF4-8722-E0BB52985395}" type="pres">
      <dgm:prSet presAssocID="{9C6B78FF-8218-479D-B075-961992EFFB38}" presName="aNode" presStyleLbl="fgAcc1" presStyleIdx="0" presStyleCnt="3">
        <dgm:presLayoutVars>
          <dgm:bulletEnabled val="1"/>
        </dgm:presLayoutVars>
      </dgm:prSet>
      <dgm:spPr/>
    </dgm:pt>
    <dgm:pt modelId="{2280FC95-0DE0-4BCE-82CB-0F20A6B36A1D}" type="pres">
      <dgm:prSet presAssocID="{9C6B78FF-8218-479D-B075-961992EFFB38}" presName="aSpace" presStyleCnt="0"/>
      <dgm:spPr/>
    </dgm:pt>
    <dgm:pt modelId="{2A5AEF0A-08F4-483D-8FA2-25AB942F18CC}" type="pres">
      <dgm:prSet presAssocID="{4153D9D9-F267-479E-AA36-49EFB8FFD222}" presName="aNode" presStyleLbl="fgAcc1" presStyleIdx="1" presStyleCnt="3">
        <dgm:presLayoutVars>
          <dgm:bulletEnabled val="1"/>
        </dgm:presLayoutVars>
      </dgm:prSet>
      <dgm:spPr/>
    </dgm:pt>
    <dgm:pt modelId="{B60842B4-DA16-4735-9B67-70E1DFB2A48A}" type="pres">
      <dgm:prSet presAssocID="{4153D9D9-F267-479E-AA36-49EFB8FFD222}" presName="aSpace" presStyleCnt="0"/>
      <dgm:spPr/>
    </dgm:pt>
    <dgm:pt modelId="{CE95A7D8-83D1-4DB4-8124-6DEC98E73499}" type="pres">
      <dgm:prSet presAssocID="{D1DDEBF8-FAA8-4C0E-96F7-347A94B78CA0}" presName="aNode" presStyleLbl="fgAcc1" presStyleIdx="2" presStyleCnt="3">
        <dgm:presLayoutVars>
          <dgm:bulletEnabled val="1"/>
        </dgm:presLayoutVars>
      </dgm:prSet>
      <dgm:spPr/>
    </dgm:pt>
    <dgm:pt modelId="{152A4671-85E3-43B1-95B0-29CB3A3034FF}" type="pres">
      <dgm:prSet presAssocID="{D1DDEBF8-FAA8-4C0E-96F7-347A94B78CA0}" presName="aSpace" presStyleCnt="0"/>
      <dgm:spPr/>
    </dgm:pt>
  </dgm:ptLst>
  <dgm:cxnLst>
    <dgm:cxn modelId="{BED2C104-40DC-4116-9C27-5BA4CAE0824F}" srcId="{74D3592D-1BE1-43D1-926D-8E2697079060}" destId="{4153D9D9-F267-479E-AA36-49EFB8FFD222}" srcOrd="1" destOrd="0" parTransId="{2C3A6919-AEA1-400A-B480-D1E6DA70945F}" sibTransId="{221C4102-F34F-4469-9AF3-4C3AA8F7130C}"/>
    <dgm:cxn modelId="{D2B8F11B-38A7-4A28-B945-06E168C952D7}" srcId="{74D3592D-1BE1-43D1-926D-8E2697079060}" destId="{9C6B78FF-8218-479D-B075-961992EFFB38}" srcOrd="0" destOrd="0" parTransId="{6FEE38BF-2CA4-4DF7-927B-439E73CB7915}" sibTransId="{11797056-E179-43BD-A775-2DF96C69F9BF}"/>
    <dgm:cxn modelId="{FA8E0921-D0CD-4F02-9B05-6216ECDC1325}" type="presOf" srcId="{74D3592D-1BE1-43D1-926D-8E2697079060}" destId="{4FCEE446-D5E7-4665-A029-051B935C5057}" srcOrd="0" destOrd="0" presId="urn:microsoft.com/office/officeart/2005/8/layout/pyramid2"/>
    <dgm:cxn modelId="{F0410B3B-3E05-4698-BC80-92675D281EC5}" srcId="{74D3592D-1BE1-43D1-926D-8E2697079060}" destId="{D1DDEBF8-FAA8-4C0E-96F7-347A94B78CA0}" srcOrd="2" destOrd="0" parTransId="{B3A96CE1-2652-4F14-B47D-AF73F7DA0088}" sibTransId="{362B1E97-B6FA-4E37-B36B-D87FDC95F05F}"/>
    <dgm:cxn modelId="{0E69D53C-8FCE-4464-80C4-FA243251053F}" type="presOf" srcId="{D1DDEBF8-FAA8-4C0E-96F7-347A94B78CA0}" destId="{CE95A7D8-83D1-4DB4-8124-6DEC98E73499}" srcOrd="0" destOrd="0" presId="urn:microsoft.com/office/officeart/2005/8/layout/pyramid2"/>
    <dgm:cxn modelId="{8786B2BA-57A1-496F-B077-AE5683572A69}" type="presOf" srcId="{9C6B78FF-8218-479D-B075-961992EFFB38}" destId="{52D7D8B0-BA94-4DF4-8722-E0BB52985395}" srcOrd="0" destOrd="0" presId="urn:microsoft.com/office/officeart/2005/8/layout/pyramid2"/>
    <dgm:cxn modelId="{776D47FB-15E6-4D67-A1F4-4F2AAB664C90}" type="presOf" srcId="{4153D9D9-F267-479E-AA36-49EFB8FFD222}" destId="{2A5AEF0A-08F4-483D-8FA2-25AB942F18CC}" srcOrd="0" destOrd="0" presId="urn:microsoft.com/office/officeart/2005/8/layout/pyramid2"/>
    <dgm:cxn modelId="{D48D8616-0D0F-41EE-9208-89B40DE127C5}" type="presParOf" srcId="{4FCEE446-D5E7-4665-A029-051B935C5057}" destId="{7CE1F34C-967F-4344-B57C-B8A6748508F6}" srcOrd="0" destOrd="0" presId="urn:microsoft.com/office/officeart/2005/8/layout/pyramid2"/>
    <dgm:cxn modelId="{E43121A7-16BC-4631-8C19-3FB051F8EB9B}" type="presParOf" srcId="{4FCEE446-D5E7-4665-A029-051B935C5057}" destId="{7ED541D9-3A27-4BBB-985F-476601448619}" srcOrd="1" destOrd="0" presId="urn:microsoft.com/office/officeart/2005/8/layout/pyramid2"/>
    <dgm:cxn modelId="{A1B57286-6F56-49FC-AE1A-BCA2FB0EF026}" type="presParOf" srcId="{7ED541D9-3A27-4BBB-985F-476601448619}" destId="{52D7D8B0-BA94-4DF4-8722-E0BB52985395}" srcOrd="0" destOrd="0" presId="urn:microsoft.com/office/officeart/2005/8/layout/pyramid2"/>
    <dgm:cxn modelId="{7B091077-4C01-4638-88C6-1FAACC4983F9}" type="presParOf" srcId="{7ED541D9-3A27-4BBB-985F-476601448619}" destId="{2280FC95-0DE0-4BCE-82CB-0F20A6B36A1D}" srcOrd="1" destOrd="0" presId="urn:microsoft.com/office/officeart/2005/8/layout/pyramid2"/>
    <dgm:cxn modelId="{1C7E32EC-BACE-49EC-A884-B30385CF5EBA}" type="presParOf" srcId="{7ED541D9-3A27-4BBB-985F-476601448619}" destId="{2A5AEF0A-08F4-483D-8FA2-25AB942F18CC}" srcOrd="2" destOrd="0" presId="urn:microsoft.com/office/officeart/2005/8/layout/pyramid2"/>
    <dgm:cxn modelId="{A60EDEA1-BD67-45C3-B9EF-6ABF240E4814}" type="presParOf" srcId="{7ED541D9-3A27-4BBB-985F-476601448619}" destId="{B60842B4-DA16-4735-9B67-70E1DFB2A48A}" srcOrd="3" destOrd="0" presId="urn:microsoft.com/office/officeart/2005/8/layout/pyramid2"/>
    <dgm:cxn modelId="{6B2ACF9B-0432-4B7D-A92C-9C368D9E94D1}" type="presParOf" srcId="{7ED541D9-3A27-4BBB-985F-476601448619}" destId="{CE95A7D8-83D1-4DB4-8124-6DEC98E73499}" srcOrd="4" destOrd="0" presId="urn:microsoft.com/office/officeart/2005/8/layout/pyramid2"/>
    <dgm:cxn modelId="{3581BF72-0CF1-4187-A2A3-8ADCD09C1D13}" type="presParOf" srcId="{7ED541D9-3A27-4BBB-985F-476601448619}" destId="{152A4671-85E3-43B1-95B0-29CB3A3034F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1F34C-967F-4344-B57C-B8A6748508F6}">
      <dsp:nvSpPr>
        <dsp:cNvPr id="0" name=""/>
        <dsp:cNvSpPr/>
      </dsp:nvSpPr>
      <dsp:spPr>
        <a:xfrm>
          <a:off x="0" y="0"/>
          <a:ext cx="3313043" cy="3352800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2D7D8B0-BA94-4DF4-8722-E0BB52985395}">
      <dsp:nvSpPr>
        <dsp:cNvPr id="0" name=""/>
        <dsp:cNvSpPr/>
      </dsp:nvSpPr>
      <dsp:spPr>
        <a:xfrm>
          <a:off x="1656521" y="337080"/>
          <a:ext cx="2153478" cy="7936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800" b="1" kern="1200" dirty="0"/>
            <a:t>Орлого-220,0 сая</a:t>
          </a:r>
          <a:endParaRPr lang="en-US" sz="1800" b="1" kern="1200" dirty="0"/>
        </a:p>
      </dsp:txBody>
      <dsp:txXfrm>
        <a:off x="1695265" y="375824"/>
        <a:ext cx="2075990" cy="716182"/>
      </dsp:txXfrm>
    </dsp:sp>
    <dsp:sp modelId="{2A5AEF0A-08F4-483D-8FA2-25AB942F18CC}">
      <dsp:nvSpPr>
        <dsp:cNvPr id="0" name=""/>
        <dsp:cNvSpPr/>
      </dsp:nvSpPr>
      <dsp:spPr>
        <a:xfrm>
          <a:off x="1656521" y="1229960"/>
          <a:ext cx="2153478" cy="7936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800" b="1" kern="1200" dirty="0"/>
            <a:t>Зардал-194,8 сая</a:t>
          </a:r>
          <a:endParaRPr lang="en-US" sz="1800" b="1" kern="1200" dirty="0"/>
        </a:p>
      </dsp:txBody>
      <dsp:txXfrm>
        <a:off x="1695265" y="1268704"/>
        <a:ext cx="2075990" cy="716182"/>
      </dsp:txXfrm>
    </dsp:sp>
    <dsp:sp modelId="{CE95A7D8-83D1-4DB4-8124-6DEC98E73499}">
      <dsp:nvSpPr>
        <dsp:cNvPr id="0" name=""/>
        <dsp:cNvSpPr/>
      </dsp:nvSpPr>
      <dsp:spPr>
        <a:xfrm>
          <a:off x="1656521" y="2122839"/>
          <a:ext cx="2153478" cy="7936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800" b="1" kern="1200" dirty="0"/>
            <a:t>Татварын өмнөх ашиг-4,0 сая</a:t>
          </a:r>
          <a:endParaRPr lang="en-US" sz="1800" b="1" kern="1200" dirty="0"/>
        </a:p>
      </dsp:txBody>
      <dsp:txXfrm>
        <a:off x="1695265" y="2161583"/>
        <a:ext cx="2075990" cy="716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0.36958</cdr:x>
      <cdr:y>0.21406</cdr:y>
    </cdr:from>
    <cdr:to>
      <cdr:x>0.93675</cdr:x>
      <cdr:y>0.78145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3758" y="349942"/>
          <a:ext cx="1371600" cy="927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mn-M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8,</a:t>
          </a:r>
          <a:r>
            <a: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0</a:t>
          </a:r>
          <a:r>
            <a:rPr lang="mn-M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</a:t>
          </a:r>
          <a:r>
            <a: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mn-M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сая</a:t>
          </a:r>
          <a:endParaRPr lang="en-US" sz="24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F05B82D-FFFF-45CA-BE89-7CA78F3780B6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43096B3-F229-4656-BA8B-B469C44D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63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F3D53BA-CACB-4630-8E65-54943436059C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6727E92-0F21-4A42-897C-55988767A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9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B8A950-F8AF-4D6E-A4C3-9CBE0C8F9D7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897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B8A950-F8AF-4D6E-A4C3-9CBE0C8F9D7C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751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BEAB-5EEF-40F5-8656-250F86ECF10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4EED9A-46F0-4743-B797-A0D955519C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BEAB-5EEF-40F5-8656-250F86ECF10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ED9A-46F0-4743-B797-A0D955519C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BEAB-5EEF-40F5-8656-250F86ECF10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ED9A-46F0-4743-B797-A0D955519C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85897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8"/>
          <p:cNvSpPr>
            <a:spLocks/>
          </p:cNvSpPr>
          <p:nvPr userDrawn="1"/>
        </p:nvSpPr>
        <p:spPr bwMode="auto">
          <a:xfrm>
            <a:off x="6843713" y="6275388"/>
            <a:ext cx="2300287" cy="487362"/>
          </a:xfrm>
          <a:custGeom>
            <a:avLst/>
            <a:gdLst>
              <a:gd name="T0" fmla="*/ 262 w 12192148"/>
              <a:gd name="T1" fmla="*/ 0 h 1941773"/>
              <a:gd name="T2" fmla="*/ 279 w 12192148"/>
              <a:gd name="T3" fmla="*/ 174 h 1941773"/>
              <a:gd name="T4" fmla="*/ 293 w 12192148"/>
              <a:gd name="T5" fmla="*/ 331 h 1941773"/>
              <a:gd name="T6" fmla="*/ 311 w 12192148"/>
              <a:gd name="T7" fmla="*/ 279 h 1941773"/>
              <a:gd name="T8" fmla="*/ 326 w 12192148"/>
              <a:gd name="T9" fmla="*/ 87 h 1941773"/>
              <a:gd name="T10" fmla="*/ 334 w 12192148"/>
              <a:gd name="T11" fmla="*/ 273 h 1941773"/>
              <a:gd name="T12" fmla="*/ 355 w 12192148"/>
              <a:gd name="T13" fmla="*/ 130 h 1941773"/>
              <a:gd name="T14" fmla="*/ 376 w 12192148"/>
              <a:gd name="T15" fmla="*/ 276 h 1941773"/>
              <a:gd name="T16" fmla="*/ 399 w 12192148"/>
              <a:gd name="T17" fmla="*/ 185 h 1941773"/>
              <a:gd name="T18" fmla="*/ 417 w 12192148"/>
              <a:gd name="T19" fmla="*/ 273 h 1941773"/>
              <a:gd name="T20" fmla="*/ 429 w 12192148"/>
              <a:gd name="T21" fmla="*/ 232 h 1941773"/>
              <a:gd name="T22" fmla="*/ 441 w 12192148"/>
              <a:gd name="T23" fmla="*/ 196 h 1941773"/>
              <a:gd name="T24" fmla="*/ 452 w 12192148"/>
              <a:gd name="T25" fmla="*/ 230 h 1941773"/>
              <a:gd name="T26" fmla="*/ 464 w 12192148"/>
              <a:gd name="T27" fmla="*/ 193 h 1941773"/>
              <a:gd name="T28" fmla="*/ 487 w 12192148"/>
              <a:gd name="T29" fmla="*/ 47 h 1941773"/>
              <a:gd name="T30" fmla="*/ 504 w 12192148"/>
              <a:gd name="T31" fmla="*/ 174 h 1941773"/>
              <a:gd name="T32" fmla="*/ 517 w 12192148"/>
              <a:gd name="T33" fmla="*/ 405 h 1941773"/>
              <a:gd name="T34" fmla="*/ 535 w 12192148"/>
              <a:gd name="T35" fmla="*/ 279 h 1941773"/>
              <a:gd name="T36" fmla="*/ 550 w 12192148"/>
              <a:gd name="T37" fmla="*/ 87 h 1941773"/>
              <a:gd name="T38" fmla="*/ 550 w 12192148"/>
              <a:gd name="T39" fmla="*/ 474 h 1941773"/>
              <a:gd name="T40" fmla="*/ 550 w 12192148"/>
              <a:gd name="T41" fmla="*/ 485 h 1941773"/>
              <a:gd name="T42" fmla="*/ 0 w 12192148"/>
              <a:gd name="T43" fmla="*/ 474 h 1941773"/>
              <a:gd name="T44" fmla="*/ 5 w 12192148"/>
              <a:gd name="T45" fmla="*/ 393 h 1941773"/>
              <a:gd name="T46" fmla="*/ 13 w 12192148"/>
              <a:gd name="T47" fmla="*/ 103 h 1941773"/>
              <a:gd name="T48" fmla="*/ 30 w 12192148"/>
              <a:gd name="T49" fmla="*/ 343 h 1941773"/>
              <a:gd name="T50" fmla="*/ 43 w 12192148"/>
              <a:gd name="T51" fmla="*/ 350 h 1941773"/>
              <a:gd name="T52" fmla="*/ 57 w 12192148"/>
              <a:gd name="T53" fmla="*/ 350 h 1941773"/>
              <a:gd name="T54" fmla="*/ 71 w 12192148"/>
              <a:gd name="T55" fmla="*/ 350 h 1941773"/>
              <a:gd name="T56" fmla="*/ 78 w 12192148"/>
              <a:gd name="T57" fmla="*/ 362 h 1941773"/>
              <a:gd name="T58" fmla="*/ 69 w 12192148"/>
              <a:gd name="T59" fmla="*/ 268 h 1941773"/>
              <a:gd name="T60" fmla="*/ 78 w 12192148"/>
              <a:gd name="T61" fmla="*/ 147 h 1941773"/>
              <a:gd name="T62" fmla="*/ 82 w 12192148"/>
              <a:gd name="T63" fmla="*/ 211 h 1941773"/>
              <a:gd name="T64" fmla="*/ 82 w 12192148"/>
              <a:gd name="T65" fmla="*/ 325 h 1941773"/>
              <a:gd name="T66" fmla="*/ 88 w 12192148"/>
              <a:gd name="T67" fmla="*/ 362 h 1941773"/>
              <a:gd name="T68" fmla="*/ 95 w 12192148"/>
              <a:gd name="T69" fmla="*/ 324 h 1941773"/>
              <a:gd name="T70" fmla="*/ 110 w 12192148"/>
              <a:gd name="T71" fmla="*/ 273 h 1941773"/>
              <a:gd name="T72" fmla="*/ 131 w 12192148"/>
              <a:gd name="T73" fmla="*/ 130 h 1941773"/>
              <a:gd name="T74" fmla="*/ 152 w 12192148"/>
              <a:gd name="T75" fmla="*/ 276 h 1941773"/>
              <a:gd name="T76" fmla="*/ 175 w 12192148"/>
              <a:gd name="T77" fmla="*/ 185 h 1941773"/>
              <a:gd name="T78" fmla="*/ 192 w 12192148"/>
              <a:gd name="T79" fmla="*/ 273 h 1941773"/>
              <a:gd name="T80" fmla="*/ 204 w 12192148"/>
              <a:gd name="T81" fmla="*/ 232 h 1941773"/>
              <a:gd name="T82" fmla="*/ 216 w 12192148"/>
              <a:gd name="T83" fmla="*/ 196 h 1941773"/>
              <a:gd name="T84" fmla="*/ 228 w 12192148"/>
              <a:gd name="T85" fmla="*/ 230 h 1941773"/>
              <a:gd name="T86" fmla="*/ 239 w 12192148"/>
              <a:gd name="T87" fmla="*/ 193 h 19417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192148" h="1941773">
                <a:moveTo>
                  <a:pt x="5307865" y="0"/>
                </a:moveTo>
                <a:cubicBezTo>
                  <a:pt x="5307865" y="0"/>
                  <a:pt x="5307865" y="0"/>
                  <a:pt x="5817217" y="0"/>
                </a:cubicBezTo>
                <a:cubicBezTo>
                  <a:pt x="5817217" y="0"/>
                  <a:pt x="5817217" y="0"/>
                  <a:pt x="5817217" y="697113"/>
                </a:cubicBezTo>
                <a:cubicBezTo>
                  <a:pt x="5817217" y="697113"/>
                  <a:pt x="5817217" y="697113"/>
                  <a:pt x="6190042" y="697113"/>
                </a:cubicBezTo>
                <a:cubicBezTo>
                  <a:pt x="6190042" y="697113"/>
                  <a:pt x="6190042" y="697113"/>
                  <a:pt x="6190042" y="1325570"/>
                </a:cubicBezTo>
                <a:cubicBezTo>
                  <a:pt x="6190042" y="1325570"/>
                  <a:pt x="6190042" y="1325570"/>
                  <a:pt x="6489353" y="1325570"/>
                </a:cubicBezTo>
                <a:cubicBezTo>
                  <a:pt x="6489353" y="1325570"/>
                  <a:pt x="6489353" y="1325570"/>
                  <a:pt x="6489353" y="1114324"/>
                </a:cubicBezTo>
                <a:cubicBezTo>
                  <a:pt x="6489353" y="1114324"/>
                  <a:pt x="6489353" y="1114324"/>
                  <a:pt x="6898935" y="1114324"/>
                </a:cubicBezTo>
                <a:cubicBezTo>
                  <a:pt x="6898935" y="1114324"/>
                  <a:pt x="6898935" y="1114324"/>
                  <a:pt x="6898935" y="348556"/>
                </a:cubicBezTo>
                <a:cubicBezTo>
                  <a:pt x="6898935" y="348556"/>
                  <a:pt x="6898935" y="348556"/>
                  <a:pt x="7219249" y="348556"/>
                </a:cubicBezTo>
                <a:cubicBezTo>
                  <a:pt x="7219249" y="348556"/>
                  <a:pt x="7219249" y="348556"/>
                  <a:pt x="7219249" y="1093199"/>
                </a:cubicBezTo>
                <a:cubicBezTo>
                  <a:pt x="7219249" y="1093199"/>
                  <a:pt x="7219249" y="1093199"/>
                  <a:pt x="7413539" y="1093199"/>
                </a:cubicBezTo>
                <a:cubicBezTo>
                  <a:pt x="7413539" y="1093199"/>
                  <a:pt x="7413539" y="1093199"/>
                  <a:pt x="7413539" y="517553"/>
                </a:cubicBezTo>
                <a:cubicBezTo>
                  <a:pt x="7413539" y="517553"/>
                  <a:pt x="7413539" y="517553"/>
                  <a:pt x="7875631" y="517553"/>
                </a:cubicBezTo>
                <a:cubicBezTo>
                  <a:pt x="7875631" y="517553"/>
                  <a:pt x="7875631" y="517553"/>
                  <a:pt x="7875631" y="1103761"/>
                </a:cubicBezTo>
                <a:cubicBezTo>
                  <a:pt x="7875631" y="1103761"/>
                  <a:pt x="7875631" y="1103761"/>
                  <a:pt x="8342975" y="1103761"/>
                </a:cubicBezTo>
                <a:cubicBezTo>
                  <a:pt x="8342975" y="1103761"/>
                  <a:pt x="8342975" y="1103761"/>
                  <a:pt x="8342975" y="739362"/>
                </a:cubicBezTo>
                <a:cubicBezTo>
                  <a:pt x="8342975" y="739362"/>
                  <a:pt x="8342975" y="739362"/>
                  <a:pt x="8852328" y="739362"/>
                </a:cubicBezTo>
                <a:cubicBezTo>
                  <a:pt x="8852328" y="739362"/>
                  <a:pt x="8852328" y="739362"/>
                  <a:pt x="8852328" y="1093199"/>
                </a:cubicBezTo>
                <a:cubicBezTo>
                  <a:pt x="8852328" y="1093199"/>
                  <a:pt x="8852328" y="1093199"/>
                  <a:pt x="9240906" y="1093199"/>
                </a:cubicBezTo>
                <a:cubicBezTo>
                  <a:pt x="9240906" y="1093199"/>
                  <a:pt x="9240906" y="1093199"/>
                  <a:pt x="9240906" y="924202"/>
                </a:cubicBezTo>
                <a:cubicBezTo>
                  <a:pt x="9240906" y="924202"/>
                  <a:pt x="9240906" y="924202"/>
                  <a:pt x="9503459" y="929483"/>
                </a:cubicBezTo>
                <a:cubicBezTo>
                  <a:pt x="9503459" y="929483"/>
                  <a:pt x="9503459" y="929483"/>
                  <a:pt x="9503459" y="781611"/>
                </a:cubicBezTo>
                <a:cubicBezTo>
                  <a:pt x="9503459" y="781611"/>
                  <a:pt x="9503459" y="781611"/>
                  <a:pt x="9771263" y="781611"/>
                </a:cubicBezTo>
                <a:cubicBezTo>
                  <a:pt x="9771263" y="781611"/>
                  <a:pt x="9771263" y="781611"/>
                  <a:pt x="9771263" y="918921"/>
                </a:cubicBezTo>
                <a:cubicBezTo>
                  <a:pt x="9771263" y="918921"/>
                  <a:pt x="9771263" y="918921"/>
                  <a:pt x="10028565" y="918921"/>
                </a:cubicBezTo>
                <a:cubicBezTo>
                  <a:pt x="10028565" y="918921"/>
                  <a:pt x="10028565" y="918921"/>
                  <a:pt x="10028565" y="765768"/>
                </a:cubicBezTo>
                <a:cubicBezTo>
                  <a:pt x="10028565" y="765768"/>
                  <a:pt x="10028565" y="765768"/>
                  <a:pt x="10280615" y="771049"/>
                </a:cubicBezTo>
                <a:cubicBezTo>
                  <a:pt x="10280615" y="771049"/>
                  <a:pt x="10280615" y="771049"/>
                  <a:pt x="10280615" y="190122"/>
                </a:cubicBezTo>
                <a:cubicBezTo>
                  <a:pt x="10280615" y="190122"/>
                  <a:pt x="10280615" y="190122"/>
                  <a:pt x="10789968" y="190122"/>
                </a:cubicBezTo>
                <a:cubicBezTo>
                  <a:pt x="10789968" y="190122"/>
                  <a:pt x="10789968" y="190122"/>
                  <a:pt x="10789968" y="697113"/>
                </a:cubicBezTo>
                <a:cubicBezTo>
                  <a:pt x="10789968" y="697113"/>
                  <a:pt x="10789968" y="697113"/>
                  <a:pt x="11168044" y="697113"/>
                </a:cubicBezTo>
                <a:cubicBezTo>
                  <a:pt x="11168044" y="697113"/>
                  <a:pt x="11168044" y="697113"/>
                  <a:pt x="11168044" y="1621315"/>
                </a:cubicBezTo>
                <a:cubicBezTo>
                  <a:pt x="11168044" y="1621315"/>
                  <a:pt x="11168044" y="1621315"/>
                  <a:pt x="11467354" y="1621315"/>
                </a:cubicBezTo>
                <a:cubicBezTo>
                  <a:pt x="11467354" y="1621315"/>
                  <a:pt x="11467354" y="1621315"/>
                  <a:pt x="11467354" y="1114324"/>
                </a:cubicBezTo>
                <a:cubicBezTo>
                  <a:pt x="11467354" y="1114324"/>
                  <a:pt x="11467354" y="1114324"/>
                  <a:pt x="11871686" y="1114324"/>
                </a:cubicBezTo>
                <a:cubicBezTo>
                  <a:pt x="11871686" y="1114324"/>
                  <a:pt x="11871686" y="1114324"/>
                  <a:pt x="11871686" y="348556"/>
                </a:cubicBezTo>
                <a:cubicBezTo>
                  <a:pt x="11871686" y="348556"/>
                  <a:pt x="11871686" y="348556"/>
                  <a:pt x="12192000" y="348556"/>
                </a:cubicBezTo>
                <a:cubicBezTo>
                  <a:pt x="12192000" y="348556"/>
                  <a:pt x="12192000" y="348556"/>
                  <a:pt x="12192000" y="1754103"/>
                </a:cubicBezTo>
                <a:lnTo>
                  <a:pt x="12192000" y="1896676"/>
                </a:lnTo>
                <a:lnTo>
                  <a:pt x="12192148" y="1896676"/>
                </a:lnTo>
                <a:lnTo>
                  <a:pt x="12192148" y="1941773"/>
                </a:lnTo>
                <a:lnTo>
                  <a:pt x="0" y="1941773"/>
                </a:lnTo>
                <a:lnTo>
                  <a:pt x="0" y="1896676"/>
                </a:lnTo>
                <a:lnTo>
                  <a:pt x="0" y="1573784"/>
                </a:lnTo>
                <a:lnTo>
                  <a:pt x="112847" y="1573784"/>
                </a:lnTo>
                <a:cubicBezTo>
                  <a:pt x="165111" y="1573784"/>
                  <a:pt x="224842" y="1573784"/>
                  <a:pt x="293106" y="1573784"/>
                </a:cubicBezTo>
                <a:cubicBezTo>
                  <a:pt x="293106" y="1573784"/>
                  <a:pt x="293106" y="1573784"/>
                  <a:pt x="293106" y="411930"/>
                </a:cubicBezTo>
                <a:cubicBezTo>
                  <a:pt x="293106" y="411930"/>
                  <a:pt x="293106" y="411930"/>
                  <a:pt x="655428" y="411930"/>
                </a:cubicBezTo>
                <a:cubicBezTo>
                  <a:pt x="655428" y="411930"/>
                  <a:pt x="655428" y="411930"/>
                  <a:pt x="655428" y="1373100"/>
                </a:cubicBezTo>
                <a:cubicBezTo>
                  <a:pt x="676433" y="1315008"/>
                  <a:pt x="734194" y="1188260"/>
                  <a:pt x="791956" y="1188260"/>
                </a:cubicBezTo>
                <a:cubicBezTo>
                  <a:pt x="875973" y="1188260"/>
                  <a:pt x="954739" y="1399506"/>
                  <a:pt x="954739" y="1399506"/>
                </a:cubicBezTo>
                <a:cubicBezTo>
                  <a:pt x="954739" y="1399506"/>
                  <a:pt x="1023002" y="1188260"/>
                  <a:pt x="1101768" y="1188260"/>
                </a:cubicBezTo>
                <a:cubicBezTo>
                  <a:pt x="1180534" y="1188260"/>
                  <a:pt x="1264551" y="1399506"/>
                  <a:pt x="1264551" y="1399506"/>
                </a:cubicBezTo>
                <a:cubicBezTo>
                  <a:pt x="1264551" y="1399506"/>
                  <a:pt x="1332815" y="1188260"/>
                  <a:pt x="1411580" y="1188260"/>
                </a:cubicBezTo>
                <a:cubicBezTo>
                  <a:pt x="1490347" y="1188260"/>
                  <a:pt x="1574363" y="1399506"/>
                  <a:pt x="1574363" y="1399506"/>
                </a:cubicBezTo>
                <a:cubicBezTo>
                  <a:pt x="1574363" y="1399506"/>
                  <a:pt x="1574363" y="1399506"/>
                  <a:pt x="1574363" y="1447036"/>
                </a:cubicBezTo>
                <a:cubicBezTo>
                  <a:pt x="1574363" y="1447036"/>
                  <a:pt x="1574363" y="1447036"/>
                  <a:pt x="1721393" y="1447036"/>
                </a:cubicBezTo>
                <a:cubicBezTo>
                  <a:pt x="1721393" y="1447036"/>
                  <a:pt x="1721393" y="1447036"/>
                  <a:pt x="1721393" y="1299164"/>
                </a:cubicBezTo>
                <a:cubicBezTo>
                  <a:pt x="1616372" y="1278040"/>
                  <a:pt x="1537606" y="1182979"/>
                  <a:pt x="1537606" y="1072074"/>
                </a:cubicBezTo>
                <a:cubicBezTo>
                  <a:pt x="1537606" y="961170"/>
                  <a:pt x="1616372" y="866110"/>
                  <a:pt x="1721393" y="844985"/>
                </a:cubicBezTo>
                <a:cubicBezTo>
                  <a:pt x="1721393" y="844985"/>
                  <a:pt x="1721393" y="844985"/>
                  <a:pt x="1721393" y="586208"/>
                </a:cubicBezTo>
                <a:cubicBezTo>
                  <a:pt x="1721393" y="586208"/>
                  <a:pt x="1721393" y="586208"/>
                  <a:pt x="1815912" y="586208"/>
                </a:cubicBezTo>
                <a:cubicBezTo>
                  <a:pt x="1815912" y="586208"/>
                  <a:pt x="1815912" y="586208"/>
                  <a:pt x="1815912" y="844985"/>
                </a:cubicBezTo>
                <a:cubicBezTo>
                  <a:pt x="1920933" y="866110"/>
                  <a:pt x="1999699" y="961170"/>
                  <a:pt x="1999699" y="1072074"/>
                </a:cubicBezTo>
                <a:cubicBezTo>
                  <a:pt x="1999699" y="1188260"/>
                  <a:pt x="1920933" y="1278040"/>
                  <a:pt x="1815912" y="1299164"/>
                </a:cubicBezTo>
                <a:cubicBezTo>
                  <a:pt x="1815912" y="1299164"/>
                  <a:pt x="1815912" y="1299164"/>
                  <a:pt x="1815912" y="1447036"/>
                </a:cubicBezTo>
                <a:cubicBezTo>
                  <a:pt x="1815912" y="1447036"/>
                  <a:pt x="1815912" y="1447036"/>
                  <a:pt x="1941937" y="1447036"/>
                </a:cubicBezTo>
                <a:cubicBezTo>
                  <a:pt x="1941937" y="1447036"/>
                  <a:pt x="1941937" y="1447036"/>
                  <a:pt x="1941937" y="1293883"/>
                </a:cubicBezTo>
                <a:cubicBezTo>
                  <a:pt x="1941937" y="1293883"/>
                  <a:pt x="1941937" y="1293883"/>
                  <a:pt x="2099469" y="1293883"/>
                </a:cubicBezTo>
                <a:cubicBezTo>
                  <a:pt x="2099469" y="1293883"/>
                  <a:pt x="2099469" y="1293883"/>
                  <a:pt x="2099469" y="1093199"/>
                </a:cubicBezTo>
                <a:cubicBezTo>
                  <a:pt x="2099469" y="1093199"/>
                  <a:pt x="2099469" y="1093199"/>
                  <a:pt x="2440788" y="1093199"/>
                </a:cubicBezTo>
                <a:cubicBezTo>
                  <a:pt x="2440788" y="1093199"/>
                  <a:pt x="2440788" y="1093199"/>
                  <a:pt x="2440788" y="517553"/>
                </a:cubicBezTo>
                <a:cubicBezTo>
                  <a:pt x="2440788" y="517553"/>
                  <a:pt x="2440788" y="517553"/>
                  <a:pt x="2897630" y="517553"/>
                </a:cubicBezTo>
                <a:cubicBezTo>
                  <a:pt x="2897630" y="517553"/>
                  <a:pt x="2897630" y="517553"/>
                  <a:pt x="2897630" y="1103761"/>
                </a:cubicBezTo>
                <a:cubicBezTo>
                  <a:pt x="2897630" y="1103761"/>
                  <a:pt x="2897630" y="1103761"/>
                  <a:pt x="3364974" y="1103761"/>
                </a:cubicBezTo>
                <a:cubicBezTo>
                  <a:pt x="3364974" y="1103761"/>
                  <a:pt x="3364974" y="1103761"/>
                  <a:pt x="3364974" y="739362"/>
                </a:cubicBezTo>
                <a:cubicBezTo>
                  <a:pt x="3364974" y="739362"/>
                  <a:pt x="3364974" y="739362"/>
                  <a:pt x="3879577" y="739362"/>
                </a:cubicBezTo>
                <a:cubicBezTo>
                  <a:pt x="3879577" y="739362"/>
                  <a:pt x="3879577" y="739362"/>
                  <a:pt x="3879577" y="1093199"/>
                </a:cubicBezTo>
                <a:cubicBezTo>
                  <a:pt x="3879577" y="1093199"/>
                  <a:pt x="3879577" y="1093199"/>
                  <a:pt x="4268157" y="1093199"/>
                </a:cubicBezTo>
                <a:cubicBezTo>
                  <a:pt x="4268157" y="1093199"/>
                  <a:pt x="4268157" y="1093199"/>
                  <a:pt x="4268157" y="924202"/>
                </a:cubicBezTo>
                <a:cubicBezTo>
                  <a:pt x="4268157" y="924202"/>
                  <a:pt x="4268157" y="924202"/>
                  <a:pt x="4530710" y="929483"/>
                </a:cubicBezTo>
                <a:cubicBezTo>
                  <a:pt x="4530710" y="929483"/>
                  <a:pt x="4530710" y="929483"/>
                  <a:pt x="4530710" y="781611"/>
                </a:cubicBezTo>
                <a:cubicBezTo>
                  <a:pt x="4530710" y="781611"/>
                  <a:pt x="4530710" y="781611"/>
                  <a:pt x="4798513" y="781611"/>
                </a:cubicBezTo>
                <a:cubicBezTo>
                  <a:pt x="4798513" y="781611"/>
                  <a:pt x="4798513" y="781611"/>
                  <a:pt x="4798513" y="918921"/>
                </a:cubicBezTo>
                <a:cubicBezTo>
                  <a:pt x="4798513" y="918921"/>
                  <a:pt x="4798513" y="918921"/>
                  <a:pt x="5055815" y="918921"/>
                </a:cubicBezTo>
                <a:cubicBezTo>
                  <a:pt x="5055815" y="918921"/>
                  <a:pt x="5055815" y="918921"/>
                  <a:pt x="5055815" y="765768"/>
                </a:cubicBezTo>
                <a:cubicBezTo>
                  <a:pt x="5055815" y="765768"/>
                  <a:pt x="5055815" y="765768"/>
                  <a:pt x="5307865" y="771049"/>
                </a:cubicBezTo>
                <a:cubicBezTo>
                  <a:pt x="5307865" y="771049"/>
                  <a:pt x="5307865" y="771049"/>
                  <a:pt x="53078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6729413"/>
            <a:ext cx="9144000" cy="13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flipH="1">
            <a:off x="8383959" y="5759426"/>
            <a:ext cx="613328" cy="809183"/>
            <a:chOff x="3175" y="1588"/>
            <a:chExt cx="4686300" cy="4637087"/>
          </a:xfrm>
          <a:solidFill>
            <a:schemeClr val="accent1"/>
          </a:soli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4294188" y="966788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3952875" y="1938338"/>
              <a:ext cx="736600" cy="241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4224338" y="1855788"/>
              <a:ext cx="18732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117"/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120"/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123"/>
            <p:cNvSpPr>
              <a:spLocks noChangeArrowheads="1"/>
            </p:cNvSpPr>
            <p:nvPr/>
          </p:nvSpPr>
          <p:spPr bwMode="auto">
            <a:xfrm>
              <a:off x="3952875" y="2192338"/>
              <a:ext cx="736600" cy="242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124"/>
            <p:cNvSpPr>
              <a:spLocks noChangeArrowheads="1"/>
            </p:cNvSpPr>
            <p:nvPr/>
          </p:nvSpPr>
          <p:spPr bwMode="auto">
            <a:xfrm>
              <a:off x="3175" y="695325"/>
              <a:ext cx="206375" cy="676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127" name="Rectangle 126"/>
          <p:cNvSpPr/>
          <p:nvPr userDrawn="1"/>
        </p:nvSpPr>
        <p:spPr>
          <a:xfrm>
            <a:off x="204788" y="287338"/>
            <a:ext cx="276225" cy="723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8" name="Rectangle 127"/>
          <p:cNvSpPr/>
          <p:nvPr userDrawn="1"/>
        </p:nvSpPr>
        <p:spPr>
          <a:xfrm>
            <a:off x="0" y="287338"/>
            <a:ext cx="142875" cy="723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29333" y="287257"/>
            <a:ext cx="841466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3259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986358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77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71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xmlns:p14="http://schemas.microsoft.com/office/powerpoint/2010/main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BEAB-5EEF-40F5-8656-250F86ECF10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ED9A-46F0-4743-B797-A0D955519C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BEAB-5EEF-40F5-8656-250F86ECF10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ED9A-46F0-4743-B797-A0D955519CC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BEAB-5EEF-40F5-8656-250F86ECF10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ED9A-46F0-4743-B797-A0D955519C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BEAB-5EEF-40F5-8656-250F86ECF10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ED9A-46F0-4743-B797-A0D955519CC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BEAB-5EEF-40F5-8656-250F86ECF10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ED9A-46F0-4743-B797-A0D955519C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BEAB-5EEF-40F5-8656-250F86ECF10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ED9A-46F0-4743-B797-A0D955519C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BEAB-5EEF-40F5-8656-250F86ECF10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ED9A-46F0-4743-B797-A0D955519C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BEAB-5EEF-40F5-8656-250F86ECF10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ED9A-46F0-4743-B797-A0D955519C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507BEAB-5EEF-40F5-8656-250F86ECF10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64EED9A-46F0-4743-B797-A0D955519CC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OGO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0" y="63504"/>
            <a:ext cx="633916" cy="73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5400000">
            <a:off x="-2676894" y="3537580"/>
            <a:ext cx="6056063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mn-Mong-CN" sz="3200" dirty="0"/>
              <a:t>ᠳᠠᠷᠬᠠᠨ ᠬᠣᠲᠠ ᠪᠠᠶᠢᠭᠤᠯᠤᠯᠲᠠ ᠪᠠᠷᠢᠯᠭ᠎ᠠ ᠵᠠᠬᠢᠶᠠᠯᠠᠭᠴᠢ ᠶᠢᠨ ᠭᠠᠵᠠᠷ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187274" y="2743200"/>
            <a:ext cx="70866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mn-MN" altLang="en-US" sz="4000" b="1" i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2020 оны жилийн эцсийн тайлан, мэдээ</a:t>
            </a:r>
            <a:endParaRPr lang="en-US" altLang="en-US" sz="4000" b="1" i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762000"/>
            <a:ext cx="601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altLang="en-US" sz="2000" b="1" dirty="0">
                <a:latin typeface="Times New Roman" pitchFamily="18" charset="0"/>
              </a:rPr>
              <a:t>“Дархан-Хот байгуулалт барилга                           захиалагчийн Газар” ОНӨААТҮГ  </a:t>
            </a:r>
          </a:p>
        </p:txBody>
      </p:sp>
      <p:sp>
        <p:nvSpPr>
          <p:cNvPr id="9" name="Rectangle 8"/>
          <p:cNvSpPr/>
          <p:nvPr/>
        </p:nvSpPr>
        <p:spPr>
          <a:xfrm>
            <a:off x="4125280" y="4618522"/>
            <a:ext cx="1210588" cy="404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mn-MN" b="1" dirty="0">
                <a:latin typeface="Lato Regular"/>
                <a:cs typeface="Lato Regular"/>
              </a:rPr>
              <a:t>70378786</a:t>
            </a:r>
            <a:endParaRPr lang="en-AU" b="1" dirty="0">
              <a:latin typeface="Lato Regular"/>
              <a:cs typeface="Lato Regular"/>
            </a:endParaRPr>
          </a:p>
        </p:txBody>
      </p:sp>
      <p:sp>
        <p:nvSpPr>
          <p:cNvPr id="10" name="Oval 9"/>
          <p:cNvSpPr/>
          <p:nvPr/>
        </p:nvSpPr>
        <p:spPr>
          <a:xfrm flipH="1">
            <a:off x="3429000" y="4648200"/>
            <a:ext cx="483643" cy="44487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1" name="Freeform 107"/>
          <p:cNvSpPr>
            <a:spLocks/>
          </p:cNvSpPr>
          <p:nvPr/>
        </p:nvSpPr>
        <p:spPr bwMode="auto">
          <a:xfrm>
            <a:off x="3551948" y="4718150"/>
            <a:ext cx="237746" cy="304970"/>
          </a:xfrm>
          <a:custGeom>
            <a:avLst/>
            <a:gdLst/>
            <a:ahLst/>
            <a:cxnLst>
              <a:cxn ang="0">
                <a:pos x="104" y="88"/>
              </a:cxn>
              <a:cxn ang="0">
                <a:pos x="103" y="87"/>
              </a:cxn>
              <a:cxn ang="0">
                <a:pos x="78" y="76"/>
              </a:cxn>
              <a:cxn ang="0">
                <a:pos x="77" y="76"/>
              </a:cxn>
              <a:cxn ang="0">
                <a:pos x="64" y="86"/>
              </a:cxn>
              <a:cxn ang="0">
                <a:pos x="41" y="67"/>
              </a:cxn>
              <a:cxn ang="0">
                <a:pos x="26" y="44"/>
              </a:cxn>
              <a:cxn ang="0">
                <a:pos x="37" y="30"/>
              </a:cxn>
              <a:cxn ang="0">
                <a:pos x="30" y="4"/>
              </a:cxn>
              <a:cxn ang="0">
                <a:pos x="29" y="4"/>
              </a:cxn>
              <a:cxn ang="0">
                <a:pos x="18" y="0"/>
              </a:cxn>
              <a:cxn ang="0">
                <a:pos x="16" y="2"/>
              </a:cxn>
              <a:cxn ang="0">
                <a:pos x="3" y="14"/>
              </a:cxn>
              <a:cxn ang="0">
                <a:pos x="26" y="83"/>
              </a:cxn>
              <a:cxn ang="0">
                <a:pos x="89" y="113"/>
              </a:cxn>
              <a:cxn ang="0">
                <a:pos x="89" y="113"/>
              </a:cxn>
              <a:cxn ang="0">
                <a:pos x="90" y="112"/>
              </a:cxn>
              <a:cxn ang="0">
                <a:pos x="104" y="101"/>
              </a:cxn>
              <a:cxn ang="0">
                <a:pos x="104" y="88"/>
              </a:cxn>
            </a:cxnLst>
            <a:rect l="0" t="0" r="r" b="b"/>
            <a:pathLst>
              <a:path w="108" h="114">
                <a:moveTo>
                  <a:pt x="104" y="88"/>
                </a:moveTo>
                <a:cubicBezTo>
                  <a:pt x="103" y="87"/>
                  <a:pt x="103" y="87"/>
                  <a:pt x="103" y="87"/>
                </a:cubicBezTo>
                <a:cubicBezTo>
                  <a:pt x="101" y="83"/>
                  <a:pt x="80" y="76"/>
                  <a:pt x="78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4" y="77"/>
                  <a:pt x="70" y="80"/>
                  <a:pt x="64" y="86"/>
                </a:cubicBezTo>
                <a:cubicBezTo>
                  <a:pt x="56" y="82"/>
                  <a:pt x="46" y="73"/>
                  <a:pt x="41" y="67"/>
                </a:cubicBezTo>
                <a:cubicBezTo>
                  <a:pt x="35" y="61"/>
                  <a:pt x="29" y="51"/>
                  <a:pt x="26" y="44"/>
                </a:cubicBezTo>
                <a:cubicBezTo>
                  <a:pt x="34" y="37"/>
                  <a:pt x="37" y="34"/>
                  <a:pt x="37" y="30"/>
                </a:cubicBezTo>
                <a:cubicBezTo>
                  <a:pt x="38" y="29"/>
                  <a:pt x="34" y="7"/>
                  <a:pt x="30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6" y="2"/>
                  <a:pt x="23" y="0"/>
                  <a:pt x="18" y="0"/>
                </a:cubicBezTo>
                <a:cubicBezTo>
                  <a:pt x="17" y="1"/>
                  <a:pt x="16" y="1"/>
                  <a:pt x="16" y="2"/>
                </a:cubicBezTo>
                <a:cubicBezTo>
                  <a:pt x="13" y="3"/>
                  <a:pt x="6" y="8"/>
                  <a:pt x="3" y="14"/>
                </a:cubicBezTo>
                <a:cubicBezTo>
                  <a:pt x="1" y="18"/>
                  <a:pt x="0" y="53"/>
                  <a:pt x="26" y="83"/>
                </a:cubicBezTo>
                <a:cubicBezTo>
                  <a:pt x="52" y="112"/>
                  <a:pt x="84" y="114"/>
                  <a:pt x="89" y="113"/>
                </a:cubicBezTo>
                <a:cubicBezTo>
                  <a:pt x="89" y="113"/>
                  <a:pt x="89" y="113"/>
                  <a:pt x="89" y="113"/>
                </a:cubicBezTo>
                <a:cubicBezTo>
                  <a:pt x="90" y="112"/>
                  <a:pt x="90" y="112"/>
                  <a:pt x="90" y="112"/>
                </a:cubicBezTo>
                <a:cubicBezTo>
                  <a:pt x="96" y="110"/>
                  <a:pt x="102" y="104"/>
                  <a:pt x="104" y="101"/>
                </a:cubicBezTo>
                <a:cubicBezTo>
                  <a:pt x="108" y="97"/>
                  <a:pt x="105" y="91"/>
                  <a:pt x="104" y="88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34299" tIns="17150" rIns="34299" bIns="17150" numCol="1" anchor="t" anchorCtr="0" compatLnSpc="1">
            <a:prstTxWarp prst="textNoShape">
              <a:avLst/>
            </a:prstTxWarp>
          </a:bodyPr>
          <a:lstStyle/>
          <a:p>
            <a:endParaRPr lang="en-US" sz="594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442" y="5333998"/>
            <a:ext cx="546474" cy="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7570" y="5409433"/>
            <a:ext cx="42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dirty="0">
                <a:latin typeface="Arial" pitchFamily="34" charset="0"/>
                <a:cs typeface="Arial" pitchFamily="34" charset="0"/>
              </a:rPr>
              <a:t>Дархан-Хот Байгуулалт Барилга Захиалагчийн Газар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120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6900879" y="2969281"/>
            <a:ext cx="1385018" cy="1382965"/>
            <a:chOff x="10488365" y="4675133"/>
            <a:chExt cx="3403334" cy="3403334"/>
          </a:xfrm>
        </p:grpSpPr>
        <p:sp>
          <p:nvSpPr>
            <p:cNvPr id="527" name="Oval 526"/>
            <p:cNvSpPr>
              <a:spLocks noChangeAspect="1"/>
            </p:cNvSpPr>
            <p:nvPr/>
          </p:nvSpPr>
          <p:spPr>
            <a:xfrm>
              <a:off x="10488365" y="4675133"/>
              <a:ext cx="3403334" cy="34033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4"/>
            </a:p>
          </p:txBody>
        </p:sp>
        <p:sp>
          <p:nvSpPr>
            <p:cNvPr id="528" name="弧形 37"/>
            <p:cNvSpPr/>
            <p:nvPr/>
          </p:nvSpPr>
          <p:spPr>
            <a:xfrm>
              <a:off x="10615671" y="4806766"/>
              <a:ext cx="3147122" cy="3147122"/>
            </a:xfrm>
            <a:prstGeom prst="arc">
              <a:avLst>
                <a:gd name="adj1" fmla="val 7635338"/>
                <a:gd name="adj2" fmla="val 3958121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540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569"/>
            </a:p>
          </p:txBody>
        </p:sp>
      </p:grpSp>
      <p:grpSp>
        <p:nvGrpSpPr>
          <p:cNvPr id="529" name="Group 528"/>
          <p:cNvGrpSpPr/>
          <p:nvPr/>
        </p:nvGrpSpPr>
        <p:grpSpPr>
          <a:xfrm>
            <a:off x="6949376" y="4775714"/>
            <a:ext cx="1436750" cy="1531938"/>
            <a:chOff x="15413133" y="4697413"/>
            <a:chExt cx="3403334" cy="340333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30" name="Oval 529"/>
            <p:cNvSpPr>
              <a:spLocks noChangeAspect="1"/>
            </p:cNvSpPr>
            <p:nvPr/>
          </p:nvSpPr>
          <p:spPr>
            <a:xfrm>
              <a:off x="15413133" y="4697413"/>
              <a:ext cx="3403334" cy="3403334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4"/>
            </a:p>
          </p:txBody>
        </p:sp>
        <p:sp>
          <p:nvSpPr>
            <p:cNvPr id="531" name="弧形 37"/>
            <p:cNvSpPr/>
            <p:nvPr/>
          </p:nvSpPr>
          <p:spPr>
            <a:xfrm>
              <a:off x="15539657" y="4829046"/>
              <a:ext cx="3147122" cy="3147122"/>
            </a:xfrm>
            <a:prstGeom prst="arc">
              <a:avLst>
                <a:gd name="adj1" fmla="val 21030938"/>
                <a:gd name="adj2" fmla="val 19250998"/>
              </a:avLst>
            </a:prstGeom>
            <a:grpFill/>
            <a:ln w="2540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569"/>
            </a:p>
          </p:txBody>
        </p:sp>
      </p:grpSp>
      <p:sp>
        <p:nvSpPr>
          <p:cNvPr id="532" name="TextBox 531"/>
          <p:cNvSpPr txBox="1"/>
          <p:nvPr/>
        </p:nvSpPr>
        <p:spPr>
          <a:xfrm>
            <a:off x="7271583" y="5299928"/>
            <a:ext cx="929952" cy="444357"/>
          </a:xfrm>
          <a:prstGeom prst="rect">
            <a:avLst/>
          </a:prstGeom>
          <a:noFill/>
        </p:spPr>
        <p:txBody>
          <a:bodyPr wrap="square" lIns="74299" tIns="37150" rIns="74299" bIns="37150" rtlCol="0">
            <a:spAutoFit/>
          </a:bodyPr>
          <a:lstStyle/>
          <a:p>
            <a:pPr algn="ctr"/>
            <a:r>
              <a:rPr lang="id-ID" sz="2400" b="1" dirty="0">
                <a:latin typeface="Lato Regular"/>
              </a:rPr>
              <a:t>1548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7268113" y="3423321"/>
            <a:ext cx="664614" cy="444357"/>
          </a:xfrm>
          <a:prstGeom prst="rect">
            <a:avLst/>
          </a:prstGeom>
          <a:noFill/>
        </p:spPr>
        <p:txBody>
          <a:bodyPr wrap="none" lIns="74299" tIns="37150" rIns="74299" bIns="37150" rtlCol="0">
            <a:spAutoFit/>
          </a:bodyPr>
          <a:lstStyle/>
          <a:p>
            <a:pPr algn="ctr"/>
            <a:r>
              <a:rPr lang="id-ID" sz="2400" b="1" dirty="0">
                <a:latin typeface="Lato Regular"/>
              </a:rPr>
              <a:t>674</a:t>
            </a:r>
          </a:p>
        </p:txBody>
      </p:sp>
      <p:grpSp>
        <p:nvGrpSpPr>
          <p:cNvPr id="535" name="Group 534"/>
          <p:cNvGrpSpPr/>
          <p:nvPr/>
        </p:nvGrpSpPr>
        <p:grpSpPr>
          <a:xfrm>
            <a:off x="6900879" y="1291825"/>
            <a:ext cx="1332636" cy="1382965"/>
            <a:chOff x="5641899" y="4719693"/>
            <a:chExt cx="3403334" cy="3403334"/>
          </a:xfrm>
        </p:grpSpPr>
        <p:sp>
          <p:nvSpPr>
            <p:cNvPr id="536" name="Oval 535"/>
            <p:cNvSpPr>
              <a:spLocks noChangeAspect="1"/>
            </p:cNvSpPr>
            <p:nvPr/>
          </p:nvSpPr>
          <p:spPr>
            <a:xfrm>
              <a:off x="5641899" y="4719693"/>
              <a:ext cx="3403334" cy="34033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4">
                <a:solidFill>
                  <a:schemeClr val="tx1"/>
                </a:solidFill>
              </a:endParaRPr>
            </a:p>
          </p:txBody>
        </p:sp>
        <p:sp>
          <p:nvSpPr>
            <p:cNvPr id="537" name="弧形 37"/>
            <p:cNvSpPr/>
            <p:nvPr/>
          </p:nvSpPr>
          <p:spPr>
            <a:xfrm>
              <a:off x="5765752" y="4829046"/>
              <a:ext cx="3147122" cy="3147122"/>
            </a:xfrm>
            <a:prstGeom prst="arc">
              <a:avLst>
                <a:gd name="adj1" fmla="val 100036"/>
                <a:gd name="adj2" fmla="val 1463221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569"/>
            </a:p>
          </p:txBody>
        </p:sp>
      </p:grpSp>
      <p:sp>
        <p:nvSpPr>
          <p:cNvPr id="538" name="TextBox 537"/>
          <p:cNvSpPr txBox="1"/>
          <p:nvPr/>
        </p:nvSpPr>
        <p:spPr>
          <a:xfrm>
            <a:off x="7122239" y="1761128"/>
            <a:ext cx="836135" cy="444357"/>
          </a:xfrm>
          <a:prstGeom prst="rect">
            <a:avLst/>
          </a:prstGeom>
          <a:noFill/>
        </p:spPr>
        <p:txBody>
          <a:bodyPr wrap="none" lIns="74299" tIns="37150" rIns="74299" bIns="37150" rtlCol="0">
            <a:spAutoFit/>
          </a:bodyPr>
          <a:lstStyle/>
          <a:p>
            <a:pPr algn="ctr"/>
            <a:r>
              <a:rPr lang="id-ID" sz="2400" b="1" dirty="0">
                <a:latin typeface="Lato Regular"/>
              </a:rPr>
              <a:t>1216</a:t>
            </a:r>
          </a:p>
        </p:txBody>
      </p:sp>
      <p:sp>
        <p:nvSpPr>
          <p:cNvPr id="539" name="TextBox 538"/>
          <p:cNvSpPr txBox="1"/>
          <p:nvPr/>
        </p:nvSpPr>
        <p:spPr>
          <a:xfrm>
            <a:off x="2910446" y="4716462"/>
            <a:ext cx="150113" cy="290469"/>
          </a:xfrm>
          <a:prstGeom prst="rect">
            <a:avLst/>
          </a:prstGeom>
          <a:noFill/>
        </p:spPr>
        <p:txBody>
          <a:bodyPr wrap="none" lIns="74299" tIns="37150" rIns="74299" bIns="37150" rtlCol="0">
            <a:spAutoFit/>
          </a:bodyPr>
          <a:lstStyle/>
          <a:p>
            <a:pPr algn="ctr"/>
            <a:r>
              <a:rPr lang="id-ID" sz="1400" dirty="0">
                <a:latin typeface="Lato Regular"/>
              </a:rPr>
              <a:t>	</a:t>
            </a:r>
          </a:p>
        </p:txBody>
      </p:sp>
      <p:sp>
        <p:nvSpPr>
          <p:cNvPr id="540" name="TextBox 539"/>
          <p:cNvSpPr txBox="1"/>
          <p:nvPr/>
        </p:nvSpPr>
        <p:spPr>
          <a:xfrm>
            <a:off x="764901" y="3193092"/>
            <a:ext cx="5860664" cy="699430"/>
          </a:xfrm>
          <a:prstGeom prst="rect">
            <a:avLst/>
          </a:prstGeom>
          <a:noFill/>
        </p:spPr>
        <p:txBody>
          <a:bodyPr wrap="square" lIns="89162" tIns="44581" rIns="89162" bIns="44581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mn-MN" b="1" dirty="0">
                <a:latin typeface="Arial" pitchFamily="34" charset="0"/>
                <a:cs typeface="Arial" pitchFamily="34" charset="0"/>
              </a:rPr>
              <a:t>БАРИЛГЫН МАТЕРИАЛЫН  </a:t>
            </a:r>
          </a:p>
          <a:p>
            <a:pPr algn="just">
              <a:lnSpc>
                <a:spcPct val="110000"/>
              </a:lnSpc>
            </a:pPr>
            <a:r>
              <a:rPr lang="mn-MN" b="1" dirty="0">
                <a:latin typeface="Arial" pitchFamily="34" charset="0"/>
                <a:cs typeface="Arial" pitchFamily="34" charset="0"/>
              </a:rPr>
              <a:t>ЛАБОРАТОРИЙН СОРИЛ, ШИНЖИЛГЭЭ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" name="TextBox 541"/>
          <p:cNvSpPr txBox="1"/>
          <p:nvPr/>
        </p:nvSpPr>
        <p:spPr>
          <a:xfrm>
            <a:off x="764901" y="4868288"/>
            <a:ext cx="5559699" cy="675834"/>
          </a:xfrm>
          <a:prstGeom prst="rect">
            <a:avLst/>
          </a:prstGeom>
          <a:noFill/>
        </p:spPr>
        <p:txBody>
          <a:bodyPr wrap="square" lIns="89162" tIns="44581" rIns="89162" bIns="44581" rtlCol="0">
            <a:spAutoFit/>
          </a:bodyPr>
          <a:lstStyle/>
          <a:p>
            <a:pPr>
              <a:lnSpc>
                <a:spcPct val="110000"/>
              </a:lnSpc>
            </a:pPr>
            <a:r>
              <a:rPr lang="mn-MN" b="1" dirty="0">
                <a:latin typeface="Arial" pitchFamily="34" charset="0"/>
                <a:cs typeface="Arial" pitchFamily="34" charset="0"/>
              </a:rPr>
              <a:t>ҮЕ ШАТНЫ АЖЛУУДЫГ БАТАЛГААЖУУЛСАН ИЛ ДАЛД АЖЛЫН АКТ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6" name="TextBox 545"/>
          <p:cNvSpPr txBox="1"/>
          <p:nvPr/>
        </p:nvSpPr>
        <p:spPr>
          <a:xfrm>
            <a:off x="764900" y="1725374"/>
            <a:ext cx="5407299" cy="699430"/>
          </a:xfrm>
          <a:prstGeom prst="rect">
            <a:avLst/>
          </a:prstGeom>
          <a:noFill/>
        </p:spPr>
        <p:txBody>
          <a:bodyPr wrap="square" lIns="89162" tIns="44581" rIns="89162" bIns="44581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mn-MN" b="1" dirty="0">
                <a:latin typeface="Arial" pitchFamily="34" charset="0"/>
                <a:cs typeface="Arial" pitchFamily="34" charset="0"/>
              </a:rPr>
              <a:t>БАРИЛГА УГСРАЛТЫН АЖЛЫН ЯВЦАД       ӨГСӨН ҮҮРЭГ ДААЛГАВАР ЗӨВЛӨМЖ </a:t>
            </a:r>
            <a:r>
              <a:rPr lang="mn-MN" b="1" dirty="0"/>
              <a:t>	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64900" y="424034"/>
            <a:ext cx="822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400" b="1" i="1" dirty="0">
                <a:latin typeface="Arial" pitchFamily="34" charset="0"/>
                <a:cs typeface="Arial" pitchFamily="34" charset="0"/>
              </a:rPr>
              <a:t>Техникийн хяналтын үндсэн үзүүлэлтүүд-2020 онд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2" name="Picture 2" descr="D:\LOGO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37"/>
            <a:ext cx="633916" cy="73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" name="Rectangle 412"/>
          <p:cNvSpPr/>
          <p:nvPr/>
        </p:nvSpPr>
        <p:spPr>
          <a:xfrm rot="5400000">
            <a:off x="-2692784" y="3475812"/>
            <a:ext cx="602720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mn-Mong-CN" sz="3200" dirty="0"/>
              <a:t>ᠳᠠᠷᠬᠠᠨ ᠬᠣᠲᠠ ᠪᠠᠶᠢᠭᠤᠯᠤᠯᠲᠠ ᠪᠠᠷᠢᠯᠭ᠎ᠠ ᠵᠠᠬᠢᠶᠠᠯᠠᠭᠴᠢ ᠶᠢᠨ ᠭᠠᠵᠠᠷ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6180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307637"/>
              </p:ext>
            </p:extLst>
          </p:nvPr>
        </p:nvGraphicFramePr>
        <p:xfrm>
          <a:off x="762000" y="815567"/>
          <a:ext cx="8103752" cy="5890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5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949"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Хөрөнгө оруулалтын төрөл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Төслийн</a:t>
                      </a:r>
                      <a:r>
                        <a:rPr lang="mn-MN" baseline="0" dirty="0">
                          <a:latin typeface="Arial" pitchFamily="34" charset="0"/>
                          <a:cs typeface="Arial" pitchFamily="34" charset="0"/>
                        </a:rPr>
                        <a:t> тоо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Төсөвт өртөг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3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800" dirty="0">
                          <a:latin typeface="Arial" pitchFamily="34" charset="0"/>
                          <a:cs typeface="Arial" pitchFamily="34" charset="0"/>
                        </a:rPr>
                        <a:t>2019-2020</a:t>
                      </a:r>
                      <a:r>
                        <a:rPr lang="mn-MN" sz="1800" baseline="0" dirty="0">
                          <a:latin typeface="Arial" pitchFamily="34" charset="0"/>
                          <a:cs typeface="Arial" pitchFamily="34" charset="0"/>
                        </a:rPr>
                        <a:t> онд шилжсэн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16,7 тэрбум төг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40">
                <a:tc>
                  <a:txBody>
                    <a:bodyPr/>
                    <a:lstStyle/>
                    <a:p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УТХО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18,4</a:t>
                      </a:r>
                      <a:r>
                        <a:rPr lang="mn-MN" baseline="0" dirty="0">
                          <a:latin typeface="Arial" pitchFamily="34" charset="0"/>
                          <a:cs typeface="Arial" pitchFamily="34" charset="0"/>
                        </a:rPr>
                        <a:t> тэрбум төг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340">
                <a:tc>
                  <a:txBody>
                    <a:bodyPr/>
                    <a:lstStyle/>
                    <a:p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ОНТХО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6,8 тэрбум төг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340">
                <a:tc>
                  <a:txBody>
                    <a:bodyPr/>
                    <a:lstStyle/>
                    <a:p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ОНХС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2,0 тэрбум төг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340">
                <a:tc>
                  <a:txBody>
                    <a:bodyPr/>
                    <a:lstStyle/>
                    <a:p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Дархан</a:t>
                      </a:r>
                      <a:r>
                        <a:rPr lang="mn-MN" baseline="0" dirty="0">
                          <a:latin typeface="Arial" pitchFamily="34" charset="0"/>
                          <a:cs typeface="Arial" pitchFamily="34" charset="0"/>
                        </a:rPr>
                        <a:t> сум ОНХС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171,8</a:t>
                      </a:r>
                      <a:r>
                        <a:rPr lang="mn-MN" baseline="0" dirty="0">
                          <a:latin typeface="Arial" pitchFamily="34" charset="0"/>
                          <a:cs typeface="Arial" pitchFamily="34" charset="0"/>
                        </a:rPr>
                        <a:t> сая төг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340">
                <a:tc>
                  <a:txBody>
                    <a:bodyPr/>
                    <a:lstStyle/>
                    <a:p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Орхон сум ОНХС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74,0 сая</a:t>
                      </a:r>
                      <a:r>
                        <a:rPr lang="mn-MN" baseline="0" dirty="0">
                          <a:latin typeface="Arial" pitchFamily="34" charset="0"/>
                          <a:cs typeface="Arial" pitchFamily="34" charset="0"/>
                        </a:rPr>
                        <a:t> төг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340">
                <a:tc>
                  <a:txBody>
                    <a:bodyPr/>
                    <a:lstStyle/>
                    <a:p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Хонгор сум ОНХС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582,0 сая төг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340">
                <a:tc>
                  <a:txBody>
                    <a:bodyPr/>
                    <a:lstStyle/>
                    <a:p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Шарын гол сум ОНХС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317,9 сая</a:t>
                      </a:r>
                      <a:r>
                        <a:rPr lang="mn-MN" baseline="0" dirty="0">
                          <a:latin typeface="Arial" pitchFamily="34" charset="0"/>
                          <a:cs typeface="Arial" pitchFamily="34" charset="0"/>
                        </a:rPr>
                        <a:t> төг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340">
                <a:tc>
                  <a:txBody>
                    <a:bodyPr/>
                    <a:lstStyle/>
                    <a:p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Замын</a:t>
                      </a:r>
                      <a:r>
                        <a:rPr lang="mn-MN" baseline="0" dirty="0">
                          <a:latin typeface="Arial" pitchFamily="34" charset="0"/>
                          <a:cs typeface="Arial" pitchFamily="34" charset="0"/>
                        </a:rPr>
                        <a:t> сан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734,1 сая төг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340">
                <a:tc>
                  <a:txBody>
                    <a:bodyPr/>
                    <a:lstStyle/>
                    <a:p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БОНС</a:t>
                      </a:r>
                      <a:r>
                        <a:rPr lang="mn-MN" baseline="0" dirty="0">
                          <a:latin typeface="Arial" pitchFamily="34" charset="0"/>
                          <a:cs typeface="Arial" pitchFamily="34" charset="0"/>
                        </a:rPr>
                        <a:t> зардал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158,0 сая төг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53345">
                <a:tc>
                  <a:txBody>
                    <a:bodyPr/>
                    <a:lstStyle/>
                    <a:p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Өвөлжилтийн</a:t>
                      </a:r>
                      <a:r>
                        <a:rPr lang="mn-MN" baseline="0" dirty="0">
                          <a:latin typeface="Arial" pitchFamily="34" charset="0"/>
                          <a:cs typeface="Arial" pitchFamily="34" charset="0"/>
                        </a:rPr>
                        <a:t> бэлтгэл ажлын хүрээнд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168,9 сая төг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3336">
                <a:tc>
                  <a:txBody>
                    <a:bodyPr/>
                    <a:lstStyle/>
                    <a:p>
                      <a:pPr algn="ctr"/>
                      <a:r>
                        <a:rPr lang="mn-MN" b="1" dirty="0">
                          <a:latin typeface="Arial" pitchFamily="34" charset="0"/>
                          <a:cs typeface="Arial" pitchFamily="34" charset="0"/>
                        </a:rPr>
                        <a:t>Нийт 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b="1" dirty="0">
                          <a:latin typeface="Arial" pitchFamily="34" charset="0"/>
                          <a:cs typeface="Arial" pitchFamily="34" charset="0"/>
                        </a:rPr>
                        <a:t>177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b="1" dirty="0">
                          <a:latin typeface="Arial" pitchFamily="34" charset="0"/>
                          <a:cs typeface="Arial" pitchFamily="34" charset="0"/>
                        </a:rPr>
                        <a:t>46,2 тэрбум төг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5" name="Picture 2" descr="D:\LOGO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37"/>
            <a:ext cx="633916" cy="73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5400000">
            <a:off x="-2692784" y="3475812"/>
            <a:ext cx="602720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mn-Mong-CN" sz="3200" dirty="0"/>
              <a:t>ᠳᠠᠷᠬᠠᠨ ᠬᠣᠲᠠ ᠪᠠᠶᠢᠭᠤᠯᠤᠯᠲᠠ ᠪᠠᠷᠢᠯᠭ᠎ᠠ ᠵᠠᠬᠢᠶᠠᠯᠠᠭᠴᠢ ᠶᠢᠨ ᠭᠠᠵᠠᠷ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828800" y="242958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b="1" dirty="0"/>
              <a:t>Хөрөнгө оруулалтын төрлөөр-2020 он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48581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392106"/>
              </p:ext>
            </p:extLst>
          </p:nvPr>
        </p:nvGraphicFramePr>
        <p:xfrm>
          <a:off x="870526" y="1676400"/>
          <a:ext cx="7740073" cy="4545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1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6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2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280"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Салбар</a:t>
                      </a:r>
                      <a:r>
                        <a:rPr lang="mn-MN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Төслийн</a:t>
                      </a:r>
                      <a:r>
                        <a:rPr lang="mn-MN" baseline="0" dirty="0">
                          <a:latin typeface="Arial" pitchFamily="34" charset="0"/>
                          <a:cs typeface="Arial" pitchFamily="34" charset="0"/>
                        </a:rPr>
                        <a:t> тоо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Төсөвт өртөг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800" dirty="0">
                          <a:latin typeface="Arial" pitchFamily="34" charset="0"/>
                          <a:cs typeface="Arial" pitchFamily="34" charset="0"/>
                        </a:rPr>
                        <a:t>Барилга</a:t>
                      </a:r>
                      <a:r>
                        <a:rPr lang="mn-MN" sz="1800" baseline="0" dirty="0">
                          <a:latin typeface="Arial" pitchFamily="34" charset="0"/>
                          <a:cs typeface="Arial" pitchFamily="34" charset="0"/>
                        </a:rPr>
                        <a:t> угсралт, засвар, тохижилт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18,3</a:t>
                      </a:r>
                      <a:r>
                        <a:rPr lang="mn-MN" baseline="0" dirty="0">
                          <a:latin typeface="Arial" pitchFamily="34" charset="0"/>
                          <a:cs typeface="Arial" pitchFamily="34" charset="0"/>
                        </a:rPr>
                        <a:t> тэрбум төг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652">
                <a:tc>
                  <a:txBody>
                    <a:bodyPr/>
                    <a:lstStyle/>
                    <a:p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Инженерийн</a:t>
                      </a:r>
                      <a:r>
                        <a:rPr lang="mn-MN" baseline="0" dirty="0">
                          <a:latin typeface="Arial" pitchFamily="34" charset="0"/>
                          <a:cs typeface="Arial" pitchFamily="34" charset="0"/>
                        </a:rPr>
                        <a:t> шугам сүлжээ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12,4 тэрбум төг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652">
                <a:tc>
                  <a:txBody>
                    <a:bodyPr/>
                    <a:lstStyle/>
                    <a:p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Авто</a:t>
                      </a:r>
                      <a:r>
                        <a:rPr lang="mn-MN" baseline="0" dirty="0">
                          <a:latin typeface="Arial" pitchFamily="34" charset="0"/>
                          <a:cs typeface="Arial" pitchFamily="34" charset="0"/>
                        </a:rPr>
                        <a:t> зам, замын байгууламж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14,4 тэрбум төг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652">
                <a:tc>
                  <a:txBody>
                    <a:bodyPr/>
                    <a:lstStyle/>
                    <a:p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Цахилгаан хангамж,</a:t>
                      </a:r>
                      <a:r>
                        <a:rPr lang="mn-MN" baseline="0" dirty="0">
                          <a:latin typeface="Arial" pitchFamily="34" charset="0"/>
                          <a:cs typeface="Arial" pitchFamily="34" charset="0"/>
                        </a:rPr>
                        <a:t> гэрэлтүүлэг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>
                          <a:latin typeface="Arial" pitchFamily="34" charset="0"/>
                          <a:cs typeface="Arial" pitchFamily="34" charset="0"/>
                        </a:rPr>
                        <a:t>1,1 тэрбум төг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5453">
                <a:tc>
                  <a:txBody>
                    <a:bodyPr/>
                    <a:lstStyle/>
                    <a:p>
                      <a:pPr algn="ctr"/>
                      <a:r>
                        <a:rPr lang="mn-MN" b="1" dirty="0">
                          <a:latin typeface="Arial" pitchFamily="34" charset="0"/>
                          <a:cs typeface="Arial" pitchFamily="34" charset="0"/>
                        </a:rPr>
                        <a:t>Нийт 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b="1" dirty="0">
                          <a:latin typeface="Arial" pitchFamily="34" charset="0"/>
                          <a:cs typeface="Arial" pitchFamily="34" charset="0"/>
                        </a:rPr>
                        <a:t>177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b="1" dirty="0">
                          <a:latin typeface="Arial" pitchFamily="34" charset="0"/>
                          <a:cs typeface="Arial" pitchFamily="34" charset="0"/>
                        </a:rPr>
                        <a:t>46,2 тэрбум төг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607872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dirty="0">
                <a:latin typeface="Arial" pitchFamily="34" charset="0"/>
                <a:cs typeface="Arial" pitchFamily="34" charset="0"/>
              </a:rPr>
              <a:t>2019-2020 онд шилжсэн болон шинээр гэрээ байгуулсан төсөл хөтөлбөрийг салбараар нь авч үзвэл</a:t>
            </a:r>
            <a:r>
              <a:rPr lang="mn-MN" sz="1600" dirty="0"/>
              <a:t>:</a:t>
            </a:r>
            <a:endParaRPr lang="en-US" sz="1600" dirty="0"/>
          </a:p>
        </p:txBody>
      </p:sp>
      <p:pic>
        <p:nvPicPr>
          <p:cNvPr id="6" name="Picture 2" descr="D:\LOGO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37"/>
            <a:ext cx="633916" cy="73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5400000">
            <a:off x="-2692784" y="3475812"/>
            <a:ext cx="602720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mn-Mong-CN" sz="3200" dirty="0"/>
              <a:t>ᠳᠠᠷᠬᠠᠨ ᠬᠣᠲᠠ ᠪᠠᠶᠢᠭᠤᠯᠤᠯᠲᠠ ᠪᠠᠷᠢᠯᠭ᠎ᠠ ᠵᠠᠬᠢᠶᠠᠯᠠᠭᠴᠢ ᠶᠢᠨ ᠭᠠᠵᠠᠷ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4155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extBox 368">
            <a:extLst>
              <a:ext uri="{FF2B5EF4-FFF2-40B4-BE49-F238E27FC236}">
                <a16:creationId xmlns:a16="http://schemas.microsoft.com/office/drawing/2014/main" id="{AE9DDBE4-6DD3-4FB1-B164-CF7D84F2C83F}"/>
              </a:ext>
            </a:extLst>
          </p:cNvPr>
          <p:cNvSpPr txBox="1"/>
          <p:nvPr/>
        </p:nvSpPr>
        <p:spPr>
          <a:xfrm>
            <a:off x="1039911" y="1925657"/>
            <a:ext cx="55767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altLang="ko-K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Хүлээн авч шийдвэрлэж холбогдох газруудад хүргүүлсэн албан бичиг</a:t>
            </a:r>
          </a:p>
          <a:p>
            <a:pPr algn="just"/>
            <a:endParaRPr lang="en-US" altLang="ko-K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0" name="Rounded Rectangle 369"/>
          <p:cNvSpPr/>
          <p:nvPr/>
        </p:nvSpPr>
        <p:spPr>
          <a:xfrm>
            <a:off x="7043225" y="1754292"/>
            <a:ext cx="1665903" cy="11061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400" b="1" dirty="0"/>
              <a:t>634 ш</a:t>
            </a:r>
            <a:endParaRPr lang="en-US" sz="2400" b="1" dirty="0"/>
          </a:p>
        </p:txBody>
      </p:sp>
      <p:sp>
        <p:nvSpPr>
          <p:cNvPr id="372" name="Rounded Rectangle 371"/>
          <p:cNvSpPr/>
          <p:nvPr/>
        </p:nvSpPr>
        <p:spPr>
          <a:xfrm>
            <a:off x="7010400" y="4162827"/>
            <a:ext cx="1665903" cy="11061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400" b="1" dirty="0"/>
              <a:t>372 ш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043235" y="211393"/>
            <a:ext cx="5576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Албан бичиг шийдвэрлэлт 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6" name="Picture 2" descr="D:\LOGO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74" y="21537"/>
            <a:ext cx="633916" cy="73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3" name="Rectangle 372"/>
          <p:cNvSpPr/>
          <p:nvPr/>
        </p:nvSpPr>
        <p:spPr>
          <a:xfrm rot="5400000">
            <a:off x="-2767364" y="3521186"/>
            <a:ext cx="610720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mn-Mong-CN" sz="3200" dirty="0"/>
              <a:t>ᠳᠠᠷᠬᠠᠨ ᠬᠣᠲᠠ ᠪᠠᠶᠢᠭᠤᠯᠤᠯᠲᠠ ᠪᠠᠷᠢᠯᠭ᠎ᠠ ᠵᠠᠬᠢᠶᠠᠯᠠᠭᠴᠢ ᠶᠢᠨ ᠭᠠᠵᠠᠷ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524000" y="4162827"/>
            <a:ext cx="533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altLang="ko-K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Байгууллага, иргэдээс</a:t>
            </a:r>
          </a:p>
          <a:p>
            <a:pPr algn="just"/>
            <a:r>
              <a:rPr lang="mn-MN" altLang="ko-K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хүлээн авсан албан</a:t>
            </a:r>
            <a:r>
              <a:rPr lang="mn-MN" altLang="ko-KR" sz="9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altLang="ko-K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бичиг</a:t>
            </a:r>
            <a:r>
              <a:rPr lang="mn-MN" altLang="ko-KR" sz="9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sz="9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5" name="Picture 3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256" y="5047786"/>
            <a:ext cx="2965979" cy="185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56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AFE997-4902-4F36-8E03-42657E90924A}"/>
              </a:ext>
            </a:extLst>
          </p:cNvPr>
          <p:cNvSpPr txBox="1"/>
          <p:nvPr/>
        </p:nvSpPr>
        <p:spPr>
          <a:xfrm flipH="1">
            <a:off x="411066" y="1289285"/>
            <a:ext cx="83446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b="1" dirty="0">
                <a:solidFill>
                  <a:srgbClr val="000099"/>
                </a:solidFill>
              </a:rPr>
              <a:t>Барилга Угсралтын ажлын явцын мэдээ </a:t>
            </a:r>
            <a:endParaRPr lang="mn-MN" altLang="ko-KR" dirty="0"/>
          </a:p>
          <a:p>
            <a:pPr algn="just"/>
            <a:r>
              <a:rPr lang="mn-MN" altLang="ko-KR" sz="1600" i="1" dirty="0">
                <a:latin typeface="Arial" pitchFamily="34" charset="0"/>
                <a:cs typeface="Arial" pitchFamily="34" charset="0"/>
              </a:rPr>
              <a:t>Аймгийн хөрөнгө оруулалт, бүтээн байгуулалтын долоо хоног бүрийн хуралд оролцон барилга угсралтын ажлын явцын тайлан мэдээг танилцуулж, үүрэг даалгаврыг биелүүлэн ажиллалаа</a:t>
            </a:r>
            <a:r>
              <a:rPr lang="mn-MN" altLang="ko-K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ko-KR" altLang="en-US" sz="1600" i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C5EFCE-8887-4312-927C-7BC025F77D72}"/>
              </a:ext>
            </a:extLst>
          </p:cNvPr>
          <p:cNvSpPr txBox="1"/>
          <p:nvPr/>
        </p:nvSpPr>
        <p:spPr>
          <a:xfrm flipH="1">
            <a:off x="433858" y="2542771"/>
            <a:ext cx="83218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b="1" dirty="0">
                <a:solidFill>
                  <a:srgbClr val="000099"/>
                </a:solidFill>
              </a:rPr>
              <a:t>Газрын гүйцэтгэлийн төлөвлөгөө, тайлан</a:t>
            </a:r>
            <a:endParaRPr lang="ko-KR" altLang="en-US" b="1" dirty="0">
              <a:solidFill>
                <a:srgbClr val="000099"/>
              </a:solidFill>
            </a:endParaRPr>
          </a:p>
          <a:p>
            <a:pPr algn="just"/>
            <a:r>
              <a:rPr lang="mn-MN" altLang="ko-KR" sz="1600" i="1" dirty="0">
                <a:latin typeface="Arial" pitchFamily="34" charset="0"/>
                <a:cs typeface="Arial" pitchFamily="34" charset="0"/>
              </a:rPr>
              <a:t>2020 оны гүйцэтгэлийн төлөвлөгөө,  тайланг гарган Аймгийн ТЗУХ-т хүргүүлэн </a:t>
            </a:r>
            <a:r>
              <a:rPr lang="mn-MN" altLang="ko-KR" i="1" dirty="0">
                <a:latin typeface="Arial" pitchFamily="34" charset="0"/>
                <a:cs typeface="Arial" pitchFamily="34" charset="0"/>
              </a:rPr>
              <a:t>аймгийн</a:t>
            </a:r>
            <a:r>
              <a:rPr lang="mn-MN" altLang="ko-KR" sz="1600" i="1" dirty="0">
                <a:latin typeface="Arial" pitchFamily="34" charset="0"/>
                <a:cs typeface="Arial" pitchFamily="34" charset="0"/>
              </a:rPr>
              <a:t> Засаг даргаар батлуулан ажиллалаа</a:t>
            </a:r>
            <a:r>
              <a:rPr lang="mn-MN" altLang="ko-KR" sz="1400" i="1" dirty="0">
                <a:latin typeface="Arial" pitchFamily="34" charset="0"/>
                <a:cs typeface="Arial" pitchFamily="34" charset="0"/>
              </a:rPr>
              <a:t>. </a:t>
            </a:r>
            <a:r>
              <a:rPr lang="mn-MN" altLang="ko-KR" sz="1600" i="1" dirty="0">
                <a:latin typeface="Arial" pitchFamily="34" charset="0"/>
                <a:cs typeface="Arial" pitchFamily="34" charset="0"/>
              </a:rPr>
              <a:t>Аймгийн хяналт шинжилгээ, үнэлгээ дотоод аудитын хэлтсээс газрын гүйцэтгэлийн тайланг 98,7% иар үнэлсэн. </a:t>
            </a:r>
            <a:endParaRPr lang="ko-KR" altLang="en-US" sz="1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Parallelogram 30">
            <a:extLst>
              <a:ext uri="{FF2B5EF4-FFF2-40B4-BE49-F238E27FC236}">
                <a16:creationId xmlns:a16="http://schemas.microsoft.com/office/drawing/2014/main" id="{CD034086-CB97-4A4D-919F-480F7EB8564D}"/>
              </a:ext>
            </a:extLst>
          </p:cNvPr>
          <p:cNvSpPr/>
          <p:nvPr/>
        </p:nvSpPr>
        <p:spPr>
          <a:xfrm>
            <a:off x="5000971" y="4904253"/>
            <a:ext cx="219590" cy="220133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sp>
        <p:nvSpPr>
          <p:cNvPr id="48" name="TextBox 47"/>
          <p:cNvSpPr txBox="1"/>
          <p:nvPr/>
        </p:nvSpPr>
        <p:spPr>
          <a:xfrm>
            <a:off x="380692" y="3857515"/>
            <a:ext cx="8299074" cy="1107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dirty="0">
                <a:solidFill>
                  <a:srgbClr val="000099"/>
                </a:solidFill>
              </a:rPr>
              <a:t>Жилийн эцсийн үйл ажиллагааны тайлан</a:t>
            </a:r>
            <a:endParaRPr lang="mn-MN" sz="1600" dirty="0"/>
          </a:p>
          <a:p>
            <a:pPr algn="just"/>
            <a:r>
              <a:rPr lang="mn-MN" sz="1600" i="1" dirty="0">
                <a:latin typeface="Arial" pitchFamily="34" charset="0"/>
                <a:cs typeface="Arial" pitchFamily="34" charset="0"/>
              </a:rPr>
              <a:t>Жилийн эцсийн үйл ажиллагааны тайлан болон барилга угсралтын объект тус бүрийн тайланг хагас болон бүтэн жилээр гарган аймгийн ЗДТГ-ын ХОХБТХ-т хүргүүлсэн. 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6909" y="5124386"/>
            <a:ext cx="83218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dirty="0">
                <a:solidFill>
                  <a:srgbClr val="000099"/>
                </a:solidFill>
              </a:rPr>
              <a:t>Санхүүгийн тайлан, баланс</a:t>
            </a:r>
            <a:endParaRPr lang="mn-MN" dirty="0"/>
          </a:p>
          <a:p>
            <a:pPr algn="just"/>
            <a:r>
              <a:rPr lang="mn-MN" sz="1600" i="1" dirty="0">
                <a:latin typeface="Arial" pitchFamily="34" charset="0"/>
                <a:cs typeface="Arial" pitchFamily="34" charset="0"/>
              </a:rPr>
              <a:t>Санхүүгийн тайлан, балансыг хагас жил,  бүтэн жилээр гарган аудитын байгууллагаар баталгаажуулан холбогдох байгууллагуудад цаг хугацаанд нь хүргүүлэн ажилласан. 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43709" y="367810"/>
            <a:ext cx="33730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n-MN" sz="3200" b="1" i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  Мэдээ тайлан</a:t>
            </a:r>
            <a:endParaRPr lang="en-US" sz="32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963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41"/>
          <p:cNvSpPr>
            <a:spLocks/>
          </p:cNvSpPr>
          <p:nvPr/>
        </p:nvSpPr>
        <p:spPr bwMode="auto">
          <a:xfrm>
            <a:off x="7647047" y="2764639"/>
            <a:ext cx="176516" cy="1709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3"/>
                  <a:pt x="21317" y="13699"/>
                  <a:pt x="20760" y="15009"/>
                </a:cubicBezTo>
                <a:cubicBezTo>
                  <a:pt x="20201" y="16320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0"/>
                  <a:pt x="847" y="15009"/>
                </a:cubicBezTo>
                <a:cubicBezTo>
                  <a:pt x="282" y="13699"/>
                  <a:pt x="0" y="12293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8164" y="8812"/>
                </a:moveTo>
                <a:cubicBezTo>
                  <a:pt x="18288" y="8688"/>
                  <a:pt x="18353" y="8532"/>
                  <a:pt x="18359" y="8354"/>
                </a:cubicBezTo>
                <a:cubicBezTo>
                  <a:pt x="18362" y="8171"/>
                  <a:pt x="18299" y="8021"/>
                  <a:pt x="18164" y="7894"/>
                </a:cubicBezTo>
                <a:lnTo>
                  <a:pt x="16757" y="6448"/>
                </a:lnTo>
                <a:cubicBezTo>
                  <a:pt x="16613" y="6321"/>
                  <a:pt x="16454" y="6259"/>
                  <a:pt x="16276" y="6259"/>
                </a:cubicBezTo>
                <a:cubicBezTo>
                  <a:pt x="16099" y="6259"/>
                  <a:pt x="15946" y="6321"/>
                  <a:pt x="15810" y="6448"/>
                </a:cubicBezTo>
                <a:lnTo>
                  <a:pt x="9696" y="12570"/>
                </a:lnTo>
                <a:cubicBezTo>
                  <a:pt x="9569" y="12697"/>
                  <a:pt x="9416" y="12759"/>
                  <a:pt x="9244" y="12759"/>
                </a:cubicBezTo>
                <a:cubicBezTo>
                  <a:pt x="9069" y="12759"/>
                  <a:pt x="8914" y="12697"/>
                  <a:pt x="8778" y="12570"/>
                </a:cubicBezTo>
                <a:lnTo>
                  <a:pt x="5786" y="9583"/>
                </a:lnTo>
                <a:cubicBezTo>
                  <a:pt x="5659" y="9458"/>
                  <a:pt x="5506" y="9393"/>
                  <a:pt x="5334" y="9393"/>
                </a:cubicBezTo>
                <a:cubicBezTo>
                  <a:pt x="5156" y="9393"/>
                  <a:pt x="4995" y="9458"/>
                  <a:pt x="4839" y="9583"/>
                </a:cubicBezTo>
                <a:lnTo>
                  <a:pt x="3432" y="11014"/>
                </a:lnTo>
                <a:cubicBezTo>
                  <a:pt x="3305" y="11141"/>
                  <a:pt x="3246" y="11297"/>
                  <a:pt x="3246" y="11474"/>
                </a:cubicBezTo>
                <a:cubicBezTo>
                  <a:pt x="3246" y="11655"/>
                  <a:pt x="3305" y="11810"/>
                  <a:pt x="3432" y="11935"/>
                </a:cubicBezTo>
                <a:lnTo>
                  <a:pt x="7747" y="16249"/>
                </a:lnTo>
                <a:cubicBezTo>
                  <a:pt x="7874" y="16373"/>
                  <a:pt x="8043" y="16483"/>
                  <a:pt x="8261" y="16579"/>
                </a:cubicBezTo>
                <a:cubicBezTo>
                  <a:pt x="8478" y="16673"/>
                  <a:pt x="8676" y="16720"/>
                  <a:pt x="8857" y="16720"/>
                </a:cubicBezTo>
                <a:lnTo>
                  <a:pt x="9617" y="16720"/>
                </a:lnTo>
                <a:cubicBezTo>
                  <a:pt x="9795" y="16720"/>
                  <a:pt x="9993" y="16675"/>
                  <a:pt x="10205" y="16585"/>
                </a:cubicBezTo>
                <a:cubicBezTo>
                  <a:pt x="10417" y="16495"/>
                  <a:pt x="10592" y="16382"/>
                  <a:pt x="10727" y="16249"/>
                </a:cubicBezTo>
                <a:lnTo>
                  <a:pt x="18164" y="88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lIns="15482" tIns="15482" rIns="15482" bIns="15482" anchor="ctr"/>
          <a:lstStyle/>
          <a:p>
            <a:pPr defTabSz="139203">
              <a:defRPr/>
            </a:pPr>
            <a:endParaRPr lang="es-ES" sz="853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9" name="Rectangle 3"/>
          <p:cNvSpPr>
            <a:spLocks/>
          </p:cNvSpPr>
          <p:nvPr/>
        </p:nvSpPr>
        <p:spPr bwMode="auto">
          <a:xfrm>
            <a:off x="213887" y="5445224"/>
            <a:ext cx="1727824" cy="566858"/>
          </a:xfrm>
          <a:prstGeom prst="rect">
            <a:avLst/>
          </a:prstGeom>
          <a:noFill/>
          <a:ln>
            <a:noFill/>
          </a:ln>
          <a:effectLst>
            <a:outerShdw blurRad="12700" dist="63499" dir="5400000" algn="ctr" rotWithShape="0">
              <a:schemeClr val="bg2">
                <a:alpha val="12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495508">
              <a:defRPr/>
            </a:pPr>
            <a:r>
              <a:rPr lang="mn-MN" b="1" dirty="0">
                <a:latin typeface="Lato Regular"/>
                <a:ea typeface="Open Sans Light"/>
                <a:cs typeface="Lato Regular"/>
                <a:sym typeface="Source Sans Pro Semibold Italic" charset="0"/>
              </a:rPr>
              <a:t> </a:t>
            </a:r>
            <a:endParaRPr lang="en-US" sz="1600" b="1" dirty="0">
              <a:solidFill>
                <a:srgbClr val="CC0000"/>
              </a:solidFill>
              <a:latin typeface="Lato Regular"/>
              <a:ea typeface="Open Sans Light"/>
              <a:cs typeface="Lato Regular"/>
              <a:sym typeface="Source Sans Pro Semibold Italic" charset="0"/>
            </a:endParaRPr>
          </a:p>
        </p:txBody>
      </p:sp>
      <p:sp>
        <p:nvSpPr>
          <p:cNvPr id="41" name="Rectangle 17"/>
          <p:cNvSpPr>
            <a:spLocks/>
          </p:cNvSpPr>
          <p:nvPr/>
        </p:nvSpPr>
        <p:spPr bwMode="auto">
          <a:xfrm>
            <a:off x="1077799" y="2590800"/>
            <a:ext cx="7848599" cy="2678937"/>
          </a:xfrm>
          <a:prstGeom prst="rect">
            <a:avLst/>
          </a:prstGeom>
          <a:noFill/>
          <a:ln>
            <a:noFill/>
          </a:ln>
          <a:effectLst>
            <a:outerShdw blurRad="12700" dist="63499" dir="5400000" algn="ctr" rotWithShape="0">
              <a:schemeClr val="bg2">
                <a:alpha val="12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285750" indent="-285750" algn="just" defTabSz="495508">
              <a:buFont typeface="Arial" pitchFamily="34" charset="0"/>
              <a:buChar char="•"/>
              <a:defRPr/>
            </a:pPr>
            <a:r>
              <a:rPr lang="mn-MN" sz="2200" dirty="0">
                <a:latin typeface="Arial" panose="020B0604020202020204" pitchFamily="34" charset="0"/>
                <a:ea typeface="Open Sans Light"/>
                <a:cs typeface="Arial" panose="020B0604020202020204" pitchFamily="34" charset="0"/>
                <a:sym typeface="Source Sans Pro Semibold Italic" charset="0"/>
              </a:rPr>
              <a:t>Барилгын төсөв хянах  сургалтад /4 хүн/</a:t>
            </a:r>
          </a:p>
          <a:p>
            <a:pPr algn="just" defTabSz="495508">
              <a:defRPr/>
            </a:pPr>
            <a:endParaRPr lang="mn-MN" sz="2200" dirty="0">
              <a:latin typeface="Arial" panose="020B0604020202020204" pitchFamily="34" charset="0"/>
              <a:ea typeface="Open Sans Light"/>
              <a:cs typeface="Arial" panose="020B0604020202020204" pitchFamily="34" charset="0"/>
              <a:sym typeface="Source Sans Pro Semibold Italic" charset="0"/>
            </a:endParaRPr>
          </a:p>
          <a:p>
            <a:pPr marL="285750" indent="-285750" algn="just" defTabSz="495508">
              <a:buFont typeface="Arial" pitchFamily="34" charset="0"/>
              <a:buChar char="•"/>
              <a:defRPr/>
            </a:pPr>
            <a:r>
              <a:rPr lang="mn-MN" sz="2200" dirty="0">
                <a:latin typeface="Arial" panose="020B0604020202020204" pitchFamily="34" charset="0"/>
                <a:ea typeface="Open Sans Light"/>
                <a:cs typeface="Arial" panose="020B0604020202020204" pitchFamily="34" charset="0"/>
                <a:sym typeface="Source Sans Pro Semibold Italic" charset="0"/>
              </a:rPr>
              <a:t>Мэргэшсэн Нягтлан бодогчийн сургалтад /1 хүн/</a:t>
            </a:r>
          </a:p>
          <a:p>
            <a:pPr marL="285750" indent="-285750" algn="just" defTabSz="495508">
              <a:buFont typeface="Arial" pitchFamily="34" charset="0"/>
              <a:buChar char="•"/>
              <a:defRPr/>
            </a:pPr>
            <a:endParaRPr lang="mn-MN" sz="2200" dirty="0">
              <a:latin typeface="Arial" panose="020B0604020202020204" pitchFamily="34" charset="0"/>
              <a:ea typeface="Open Sans Light"/>
              <a:cs typeface="Arial" panose="020B0604020202020204" pitchFamily="34" charset="0"/>
              <a:sym typeface="Source Sans Pro Semibold Italic" charset="0"/>
            </a:endParaRPr>
          </a:p>
          <a:p>
            <a:pPr marL="285750" indent="-285750" algn="just" defTabSz="495508">
              <a:buFont typeface="Arial" pitchFamily="34" charset="0"/>
              <a:buChar char="•"/>
              <a:defRPr/>
            </a:pPr>
            <a:r>
              <a:rPr lang="mn-MN" sz="2200" dirty="0">
                <a:latin typeface="Arial" panose="020B0604020202020204" pitchFamily="34" charset="0"/>
                <a:ea typeface="Open Sans Light"/>
                <a:cs typeface="Arial" panose="020B0604020202020204" pitchFamily="34" charset="0"/>
                <a:sym typeface="Source Sans Pro Semibold Italic" charset="0"/>
              </a:rPr>
              <a:t>Барилгын нэгдсэн норм дүрмийн сургалтад /5 хүн/</a:t>
            </a:r>
          </a:p>
          <a:p>
            <a:pPr marL="285750" indent="-285750" algn="just" defTabSz="495508">
              <a:buFont typeface="Arial" pitchFamily="34" charset="0"/>
              <a:buChar char="•"/>
              <a:defRPr/>
            </a:pPr>
            <a:endParaRPr lang="mn-MN" sz="2200" dirty="0">
              <a:latin typeface="Arial" panose="020B0604020202020204" pitchFamily="34" charset="0"/>
              <a:ea typeface="Open Sans Light"/>
              <a:cs typeface="Arial" panose="020B0604020202020204" pitchFamily="34" charset="0"/>
              <a:sym typeface="Source Sans Pro Semibold Italic" charset="0"/>
            </a:endParaRPr>
          </a:p>
          <a:p>
            <a:pPr marL="285750" indent="-285750" algn="just" defTabSz="495508">
              <a:buFont typeface="Arial" pitchFamily="34" charset="0"/>
              <a:buChar char="•"/>
              <a:defRPr/>
            </a:pPr>
            <a:r>
              <a:rPr lang="mn-MN" sz="2200" dirty="0">
                <a:latin typeface="Arial" panose="020B0604020202020204" pitchFamily="34" charset="0"/>
                <a:ea typeface="Open Sans Light"/>
                <a:cs typeface="Arial" panose="020B0604020202020204" pitchFamily="34" charset="0"/>
                <a:sym typeface="Source Sans Pro Semibold Italic" charset="0"/>
              </a:rPr>
              <a:t>Архив, албан хэргийн хөтлөлтийн сургалтад /1 хүн/</a:t>
            </a:r>
          </a:p>
          <a:p>
            <a:pPr marL="285750" indent="-285750" algn="just" defTabSz="495508">
              <a:buFont typeface="Arial" pitchFamily="34" charset="0"/>
              <a:buChar char="•"/>
              <a:defRPr/>
            </a:pPr>
            <a:endParaRPr lang="mn-MN" sz="2000" b="1" dirty="0">
              <a:latin typeface="Lato Regular"/>
              <a:ea typeface="Open Sans Light"/>
              <a:cs typeface="Lato Regular"/>
              <a:sym typeface="Source Sans Pro Semibold Italic" charset="0"/>
            </a:endParaRPr>
          </a:p>
          <a:p>
            <a:pPr algn="just" defTabSz="495508">
              <a:defRPr/>
            </a:pPr>
            <a:endParaRPr lang="mn-MN" sz="2000" b="1" dirty="0">
              <a:latin typeface="Lato Regular"/>
              <a:ea typeface="Open Sans Light"/>
              <a:cs typeface="Lato Regular"/>
              <a:sym typeface="Source Sans Pro Semibold Italic" charset="0"/>
            </a:endParaRPr>
          </a:p>
          <a:p>
            <a:pPr algn="just" defTabSz="495508">
              <a:defRPr/>
            </a:pPr>
            <a:endParaRPr lang="mn-MN" sz="2000" b="1" dirty="0">
              <a:latin typeface="Lato Regular"/>
              <a:ea typeface="Open Sans Light"/>
              <a:cs typeface="Lato Regular"/>
              <a:sym typeface="Source Sans Pro Semibold Italic" charset="0"/>
            </a:endParaRPr>
          </a:p>
          <a:p>
            <a:pPr algn="ctr" defTabSz="495508">
              <a:defRPr/>
            </a:pPr>
            <a:endParaRPr lang="mn-MN" sz="2000" b="1" dirty="0">
              <a:latin typeface="Lato Regular"/>
              <a:ea typeface="Open Sans Light"/>
              <a:cs typeface="Lato Regular"/>
              <a:sym typeface="Source Sans Pro Semibold Italic" charset="0"/>
            </a:endParaRPr>
          </a:p>
          <a:p>
            <a:pPr algn="ctr" defTabSz="495508">
              <a:defRPr/>
            </a:pPr>
            <a:endParaRPr lang="en-US" sz="2000" b="1" dirty="0">
              <a:latin typeface="Lato Regular"/>
              <a:ea typeface="Open Sans Light"/>
              <a:cs typeface="Lato Regular"/>
              <a:sym typeface="Source Sans Pro Semibold Italic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49653" y="499828"/>
            <a:ext cx="6468380" cy="776177"/>
          </a:xfrm>
          <a:prstGeom prst="rect">
            <a:avLst/>
          </a:prstGeom>
          <a:noFill/>
        </p:spPr>
        <p:txBody>
          <a:bodyPr wrap="square" lIns="37150" tIns="18575" rIns="37150" bIns="18575" rtlCol="0">
            <a:spAutoFit/>
          </a:bodyPr>
          <a:lstStyle/>
          <a:p>
            <a:pPr algn="ctr"/>
            <a:r>
              <a:rPr lang="mn-MN" sz="2400" b="1" dirty="0">
                <a:solidFill>
                  <a:srgbClr val="002060"/>
                </a:solidFill>
                <a:latin typeface="Lato Regular"/>
                <a:cs typeface="Lato Regular"/>
              </a:rPr>
              <a:t>ИТА, албан хаагчдын мэдлэг чадварыг</a:t>
            </a:r>
          </a:p>
          <a:p>
            <a:pPr algn="ctr"/>
            <a:r>
              <a:rPr lang="mn-MN" sz="2400" b="1" dirty="0">
                <a:solidFill>
                  <a:srgbClr val="002060"/>
                </a:solidFill>
                <a:latin typeface="Lato Regular"/>
                <a:cs typeface="Lato Regular"/>
              </a:rPr>
              <a:t> дээшлүүлсэн байдал</a:t>
            </a:r>
            <a:endParaRPr lang="id-ID" sz="2400" b="1" dirty="0">
              <a:solidFill>
                <a:srgbClr val="002060"/>
              </a:solidFill>
              <a:latin typeface="Lato Regular"/>
              <a:cs typeface="Lato Regular"/>
            </a:endParaRPr>
          </a:p>
        </p:txBody>
      </p:sp>
      <p:pic>
        <p:nvPicPr>
          <p:cNvPr id="13" name="Picture 2" descr="D:\LOGO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74" y="21537"/>
            <a:ext cx="633916" cy="73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 rot="5400000">
            <a:off x="-2767364" y="3521186"/>
            <a:ext cx="610720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mn-Mong-CN" sz="3200" dirty="0"/>
              <a:t>ᠳᠠᠷᠬᠠᠨ ᠬᠣᠲᠠ ᠪᠠᠶᠢᠭᠤᠯᠤᠯᠲᠠ ᠪᠠᠷᠢᠯᠭ᠎ᠠ ᠵᠠᠬᠢᠶᠠᠯᠠᠭᠴᠢ ᠶᠢᠨ ᠭᠠᠵᠠᠷ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83305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674132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dirty="0">
                <a:solidFill>
                  <a:srgbClr val="002060"/>
                </a:solidFill>
              </a:rPr>
              <a:t>2.3 Үндсэн хөрөнгийн хөдлөл, өөрчлөлтийн мэдээлэл /8,6 сая төгрөгийн хөрөнгө худалдаж авсан./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219097"/>
              </p:ext>
            </p:extLst>
          </p:nvPr>
        </p:nvGraphicFramePr>
        <p:xfrm>
          <a:off x="228596" y="1397000"/>
          <a:ext cx="8686799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3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715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9514">
                <a:tc rowSpan="2">
                  <a:txBody>
                    <a:bodyPr/>
                    <a:lstStyle/>
                    <a:p>
                      <a:pPr algn="ctr"/>
                      <a:r>
                        <a:rPr lang="mn-MN" sz="1050" dirty="0">
                          <a:latin typeface="Arial" pitchFamily="34" charset="0"/>
                          <a:cs typeface="Arial" pitchFamily="34" charset="0"/>
                        </a:rPr>
                        <a:t>Хөрөнгийн</a:t>
                      </a:r>
                      <a:r>
                        <a:rPr lang="mn-MN" sz="1050" baseline="0" dirty="0">
                          <a:latin typeface="Arial" pitchFamily="34" charset="0"/>
                          <a:cs typeface="Arial" pitchFamily="34" charset="0"/>
                        </a:rPr>
                        <a:t> нэр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mn-MN" sz="1050" dirty="0">
                          <a:latin typeface="Arial" pitchFamily="34" charset="0"/>
                          <a:cs typeface="Arial" pitchFamily="34" charset="0"/>
                        </a:rPr>
                        <a:t>бүртгэлийн дугаар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mn-MN" sz="1050" dirty="0">
                          <a:latin typeface="Arial" pitchFamily="34" charset="0"/>
                          <a:cs typeface="Arial" pitchFamily="34" charset="0"/>
                        </a:rPr>
                        <a:t>Тоо ш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mn-MN" sz="1200" dirty="0">
                          <a:latin typeface="Arial" pitchFamily="34" charset="0"/>
                          <a:cs typeface="Arial" pitchFamily="34" charset="0"/>
                        </a:rPr>
                        <a:t>Нэмэгдсэн төг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mn-MN" sz="1200" dirty="0">
                          <a:latin typeface="Arial" pitchFamily="34" charset="0"/>
                          <a:cs typeface="Arial" pitchFamily="34" charset="0"/>
                        </a:rPr>
                        <a:t>Хөрөнгийн хөдөлгөөн хийхийг зөвшөөрсөн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mn-MN" sz="1200" dirty="0">
                          <a:latin typeface="Arial" pitchFamily="34" charset="0"/>
                          <a:cs typeface="Arial" pitchFamily="34" charset="0"/>
                        </a:rPr>
                        <a:t>Хөрөнгийн санхүүжилтийн эх үүсвэр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514">
                <a:tc vMerge="1"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000" dirty="0">
                          <a:latin typeface="Arial" pitchFamily="34" charset="0"/>
                          <a:cs typeface="Arial" pitchFamily="34" charset="0"/>
                        </a:rPr>
                        <a:t>Шинээр авсан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000" dirty="0">
                          <a:latin typeface="Arial" pitchFamily="34" charset="0"/>
                          <a:cs typeface="Arial" pitchFamily="34" charset="0"/>
                        </a:rPr>
                        <a:t>Их засвар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000" dirty="0">
                          <a:latin typeface="Arial" pitchFamily="34" charset="0"/>
                          <a:cs typeface="Arial" pitchFamily="34" charset="0"/>
                        </a:rPr>
                        <a:t>Балансаас шилжүүлэн</a:t>
                      </a:r>
                      <a:r>
                        <a:rPr lang="mn-MN" sz="1000" baseline="0" dirty="0">
                          <a:latin typeface="Arial" pitchFamily="34" charset="0"/>
                          <a:cs typeface="Arial" pitchFamily="34" charset="0"/>
                        </a:rPr>
                        <a:t> авсан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000" dirty="0">
                          <a:latin typeface="Arial" pitchFamily="34" charset="0"/>
                          <a:cs typeface="Arial" pitchFamily="34" charset="0"/>
                        </a:rPr>
                        <a:t>Шийдвэр гаргасан эрх бүхий байгууллагын</a:t>
                      </a:r>
                      <a:r>
                        <a:rPr lang="mn-MN" sz="1000" baseline="0" dirty="0">
                          <a:latin typeface="Arial" pitchFamily="34" charset="0"/>
                          <a:cs typeface="Arial" pitchFamily="34" charset="0"/>
                        </a:rPr>
                        <a:t> нэр 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000" dirty="0">
                          <a:latin typeface="Arial" pitchFamily="34" charset="0"/>
                          <a:cs typeface="Arial" pitchFamily="34" charset="0"/>
                        </a:rPr>
                        <a:t>Шийдвэрийн</a:t>
                      </a:r>
                      <a:r>
                        <a:rPr lang="mn-MN" sz="1000" baseline="0" dirty="0">
                          <a:latin typeface="Arial" pitchFamily="34" charset="0"/>
                          <a:cs typeface="Arial" pitchFamily="34" charset="0"/>
                        </a:rPr>
                        <a:t> хэлбэр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000" dirty="0">
                          <a:latin typeface="Arial" pitchFamily="34" charset="0"/>
                          <a:cs typeface="Arial" pitchFamily="34" charset="0"/>
                        </a:rPr>
                        <a:t>Шийдвэрийн огноо дугаар 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006">
                <a:tc>
                  <a:txBody>
                    <a:bodyPr/>
                    <a:lstStyle/>
                    <a:p>
                      <a:pPr algn="ctr"/>
                      <a:r>
                        <a:rPr lang="mn-MN" sz="900" b="1" dirty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en-US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900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900" b="1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900" b="1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900" b="1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900" b="1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900" b="1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900" b="1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900" b="1" dirty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900" b="1" dirty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846">
                <a:tc>
                  <a:txBody>
                    <a:bodyPr/>
                    <a:lstStyle/>
                    <a:p>
                      <a:r>
                        <a:rPr lang="mn-MN" sz="1200" dirty="0">
                          <a:latin typeface="Arial" pitchFamily="34" charset="0"/>
                          <a:cs typeface="Arial" pitchFamily="34" charset="0"/>
                        </a:rPr>
                        <a:t>Компьютер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mn-MN" sz="1000" dirty="0">
                          <a:latin typeface="Arial" pitchFamily="34" charset="0"/>
                          <a:cs typeface="Arial" pitchFamily="34" charset="0"/>
                        </a:rPr>
                        <a:t>20200101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>
                          <a:latin typeface="Arial" pitchFamily="34" charset="0"/>
                          <a:cs typeface="Arial" pitchFamily="34" charset="0"/>
                        </a:rPr>
                        <a:t>3,760,000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mn-MN" sz="1000" dirty="0">
                          <a:latin typeface="Arial" pitchFamily="34" charset="0"/>
                          <a:cs typeface="Arial" pitchFamily="34" charset="0"/>
                        </a:rPr>
                        <a:t>“ДХББЗГ” ОНӨААТҮГ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mn-MN" sz="1000" dirty="0">
                          <a:latin typeface="Arial" pitchFamily="34" charset="0"/>
                          <a:cs typeface="Arial" pitchFamily="34" charset="0"/>
                        </a:rPr>
                        <a:t>Газрын даргын А/02</a:t>
                      </a:r>
                      <a:r>
                        <a:rPr lang="mn-MN" sz="1000" baseline="0" dirty="0">
                          <a:latin typeface="Arial" pitchFamily="34" charset="0"/>
                          <a:cs typeface="Arial" pitchFamily="34" charset="0"/>
                        </a:rPr>
                        <a:t> тоот тушаал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mn-MN" sz="1000" dirty="0">
                          <a:latin typeface="Arial" pitchFamily="34" charset="0"/>
                          <a:cs typeface="Arial" pitchFamily="34" charset="0"/>
                        </a:rPr>
                        <a:t>2020.01.20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r>
                        <a:rPr lang="mn-MN" sz="1200" dirty="0">
                          <a:latin typeface="Arial" pitchFamily="34" charset="0"/>
                          <a:cs typeface="Arial" pitchFamily="34" charset="0"/>
                        </a:rPr>
                        <a:t>Өөрийн хөрөнгө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mn-MN" sz="1200" dirty="0">
                          <a:latin typeface="Arial" pitchFamily="34" charset="0"/>
                          <a:cs typeface="Arial" pitchFamily="34" charset="0"/>
                        </a:rPr>
                        <a:t>Зургийн аппарат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mn-MN" sz="1000" dirty="0">
                          <a:latin typeface="Arial" pitchFamily="34" charset="0"/>
                          <a:cs typeface="Arial" pitchFamily="34" charset="0"/>
                        </a:rPr>
                        <a:t>20200105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>
                          <a:latin typeface="Arial" pitchFamily="34" charset="0"/>
                          <a:cs typeface="Arial" pitchFamily="34" charset="0"/>
                        </a:rPr>
                        <a:t>1,780,000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mn-MN" sz="1200" dirty="0">
                          <a:latin typeface="Arial" pitchFamily="34" charset="0"/>
                          <a:cs typeface="Arial" pitchFamily="34" charset="0"/>
                        </a:rPr>
                        <a:t>Проектор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mn-MN" sz="1000" dirty="0">
                          <a:latin typeface="Arial" pitchFamily="34" charset="0"/>
                          <a:cs typeface="Arial" pitchFamily="34" charset="0"/>
                        </a:rPr>
                        <a:t>20200103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>
                          <a:latin typeface="Arial" pitchFamily="34" charset="0"/>
                          <a:cs typeface="Arial" pitchFamily="34" charset="0"/>
                        </a:rPr>
                        <a:t>980,000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mn-MN" sz="1200" dirty="0">
                          <a:latin typeface="Arial" pitchFamily="34" charset="0"/>
                          <a:cs typeface="Arial" pitchFamily="34" charset="0"/>
                        </a:rPr>
                        <a:t>Нөүтбүүк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mn-MN" sz="1000" dirty="0">
                          <a:latin typeface="Arial" pitchFamily="34" charset="0"/>
                          <a:cs typeface="Arial" pitchFamily="34" charset="0"/>
                        </a:rPr>
                        <a:t>20200102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>
                          <a:latin typeface="Arial" pitchFamily="34" charset="0"/>
                          <a:cs typeface="Arial" pitchFamily="34" charset="0"/>
                        </a:rPr>
                        <a:t>1,880,000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mn-MN" sz="1200" dirty="0">
                          <a:latin typeface="Arial" pitchFamily="34" charset="0"/>
                          <a:cs typeface="Arial" pitchFamily="34" charset="0"/>
                        </a:rPr>
                        <a:t>Диктафон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mn-MN" sz="1000" dirty="0">
                          <a:latin typeface="Arial" pitchFamily="34" charset="0"/>
                          <a:cs typeface="Arial" pitchFamily="34" charset="0"/>
                        </a:rPr>
                        <a:t>20200104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>
                          <a:latin typeface="Arial" pitchFamily="34" charset="0"/>
                          <a:cs typeface="Arial" pitchFamily="34" charset="0"/>
                        </a:rPr>
                        <a:t>200,000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mn-MN" sz="1200" b="1" dirty="0">
                          <a:latin typeface="Arial" pitchFamily="34" charset="0"/>
                          <a:cs typeface="Arial" pitchFamily="34" charset="0"/>
                        </a:rPr>
                        <a:t>Нийт дүн 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b="1" dirty="0">
                          <a:latin typeface="Arial" pitchFamily="34" charset="0"/>
                          <a:cs typeface="Arial" pitchFamily="34" charset="0"/>
                        </a:rPr>
                        <a:t>8,600,000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076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0257" y="838200"/>
            <a:ext cx="6705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 Үндсэн хөрөнгийн хөдлөл, өөрчлөлтийн мэдээлэл </a:t>
            </a:r>
            <a:r>
              <a:rPr lang="mn-MN" sz="1600" b="1" dirty="0">
                <a:latin typeface="Arial" panose="020B0604020202020204" pitchFamily="34" charset="0"/>
                <a:cs typeface="Arial" panose="020B0604020202020204" pitchFamily="34" charset="0"/>
              </a:rPr>
              <a:t>ИТХ-ын тэргүүлэгчдийн шийдвэрээр аймгийн Мэдээлэл технологийн албанд шилжүүлсэн. 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43159"/>
              </p:ext>
            </p:extLst>
          </p:nvPr>
        </p:nvGraphicFramePr>
        <p:xfrm>
          <a:off x="381000" y="2133600"/>
          <a:ext cx="8534396" cy="279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4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3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25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93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37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80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480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4345">
                <a:tc rowSpan="2">
                  <a:txBody>
                    <a:bodyPr/>
                    <a:lstStyle/>
                    <a:p>
                      <a:pPr algn="ctr"/>
                      <a:r>
                        <a:rPr lang="mn-MN" sz="1050" dirty="0">
                          <a:latin typeface="Arial" pitchFamily="34" charset="0"/>
                          <a:cs typeface="Arial" pitchFamily="34" charset="0"/>
                        </a:rPr>
                        <a:t>Хөрөнгийн</a:t>
                      </a:r>
                      <a:r>
                        <a:rPr lang="mn-MN" sz="1050" baseline="0" dirty="0">
                          <a:latin typeface="Arial" pitchFamily="34" charset="0"/>
                          <a:cs typeface="Arial" pitchFamily="34" charset="0"/>
                        </a:rPr>
                        <a:t> нэр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mn-MN" sz="1050" dirty="0">
                          <a:latin typeface="Arial" pitchFamily="34" charset="0"/>
                          <a:cs typeface="Arial" pitchFamily="34" charset="0"/>
                        </a:rPr>
                        <a:t>бүртгэлийн дугаар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mn-MN" sz="1050" dirty="0">
                          <a:latin typeface="Arial" pitchFamily="34" charset="0"/>
                          <a:cs typeface="Arial" pitchFamily="34" charset="0"/>
                        </a:rPr>
                        <a:t>Тоо ш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mn-MN" sz="1200" dirty="0">
                          <a:latin typeface="Arial" pitchFamily="34" charset="0"/>
                          <a:cs typeface="Arial" pitchFamily="34" charset="0"/>
                        </a:rPr>
                        <a:t>Хасагдсан төг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mn-MN" sz="1200" dirty="0">
                          <a:latin typeface="Arial" pitchFamily="34" charset="0"/>
                          <a:cs typeface="Arial" pitchFamily="34" charset="0"/>
                        </a:rPr>
                        <a:t>Хөрөнгийн хөдөлгөөн хийхийг зөвшөөрсөн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mn-MN" sz="1200" dirty="0">
                          <a:latin typeface="Arial" pitchFamily="34" charset="0"/>
                          <a:cs typeface="Arial" pitchFamily="34" charset="0"/>
                        </a:rPr>
                        <a:t>Хөрөнгийн санхүүжилтийн эх үүсвэр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111">
                <a:tc vMerge="1"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000" dirty="0">
                          <a:latin typeface="Arial" pitchFamily="34" charset="0"/>
                          <a:cs typeface="Arial" pitchFamily="34" charset="0"/>
                        </a:rPr>
                        <a:t>Шинээр авсан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000" dirty="0">
                          <a:latin typeface="Arial" pitchFamily="34" charset="0"/>
                          <a:cs typeface="Arial" pitchFamily="34" charset="0"/>
                        </a:rPr>
                        <a:t>Их засвар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000" dirty="0">
                          <a:latin typeface="Arial" pitchFamily="34" charset="0"/>
                          <a:cs typeface="Arial" pitchFamily="34" charset="0"/>
                        </a:rPr>
                        <a:t>Балансаас шилжүүлэн</a:t>
                      </a:r>
                      <a:r>
                        <a:rPr lang="mn-MN" sz="1000" baseline="0" dirty="0">
                          <a:latin typeface="Arial" pitchFamily="34" charset="0"/>
                          <a:cs typeface="Arial" pitchFamily="34" charset="0"/>
                        </a:rPr>
                        <a:t> авсан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000" dirty="0">
                          <a:latin typeface="Arial" pitchFamily="34" charset="0"/>
                          <a:cs typeface="Arial" pitchFamily="34" charset="0"/>
                        </a:rPr>
                        <a:t>Шийдвэр гаргасан эрх бүхий байгууллагын</a:t>
                      </a:r>
                      <a:r>
                        <a:rPr lang="mn-MN" sz="1000" baseline="0" dirty="0">
                          <a:latin typeface="Arial" pitchFamily="34" charset="0"/>
                          <a:cs typeface="Arial" pitchFamily="34" charset="0"/>
                        </a:rPr>
                        <a:t> нэр 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000" dirty="0">
                          <a:latin typeface="Arial" pitchFamily="34" charset="0"/>
                          <a:cs typeface="Arial" pitchFamily="34" charset="0"/>
                        </a:rPr>
                        <a:t>Шийдвэрийн</a:t>
                      </a:r>
                      <a:r>
                        <a:rPr lang="mn-MN" sz="1000" baseline="0" dirty="0">
                          <a:latin typeface="Arial" pitchFamily="34" charset="0"/>
                          <a:cs typeface="Arial" pitchFamily="34" charset="0"/>
                        </a:rPr>
                        <a:t> хэлбэр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000" dirty="0">
                          <a:latin typeface="Arial" pitchFamily="34" charset="0"/>
                          <a:cs typeface="Arial" pitchFamily="34" charset="0"/>
                        </a:rPr>
                        <a:t>Шийдвэрийн огноо дугаар 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173">
                <a:tc>
                  <a:txBody>
                    <a:bodyPr/>
                    <a:lstStyle/>
                    <a:p>
                      <a:pPr algn="ctr"/>
                      <a:r>
                        <a:rPr lang="mn-MN" sz="900" b="1" dirty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en-US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900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900" b="1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900" b="1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900" b="1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900" b="1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900" b="1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900" b="1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900" b="1" dirty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900" b="1" dirty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5585">
                <a:tc>
                  <a:txBody>
                    <a:bodyPr/>
                    <a:lstStyle/>
                    <a:p>
                      <a:pPr algn="ctr"/>
                      <a:r>
                        <a:rPr lang="mn-MN" sz="1200" dirty="0">
                          <a:latin typeface="Arial" pitchFamily="34" charset="0"/>
                          <a:cs typeface="Arial" pitchFamily="34" charset="0"/>
                        </a:rPr>
                        <a:t>Тоёота сай  маркийн автомашин 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mn-MN" sz="1000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mn-MN" sz="1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mn-MN" sz="1200" dirty="0">
                          <a:latin typeface="Arial" pitchFamily="34" charset="0"/>
                          <a:cs typeface="Arial" pitchFamily="34" charset="0"/>
                        </a:rPr>
                        <a:t>23,500,000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000" dirty="0">
                          <a:latin typeface="Arial" pitchFamily="34" charset="0"/>
                          <a:cs typeface="Arial" pitchFamily="34" charset="0"/>
                        </a:rPr>
                        <a:t>Иргэдийн</a:t>
                      </a:r>
                      <a:r>
                        <a:rPr lang="mn-MN" sz="1000" baseline="0" dirty="0">
                          <a:latin typeface="Arial" pitchFamily="34" charset="0"/>
                          <a:cs typeface="Arial" pitchFamily="34" charset="0"/>
                        </a:rPr>
                        <a:t> төлөөлөгчдийн хурлын тэргүүлэгчид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000" dirty="0">
                          <a:latin typeface="Arial" pitchFamily="34" charset="0"/>
                          <a:cs typeface="Arial" pitchFamily="34" charset="0"/>
                        </a:rPr>
                        <a:t>Тогтоол 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000" dirty="0">
                          <a:latin typeface="Arial" pitchFamily="34" charset="0"/>
                          <a:cs typeface="Arial" pitchFamily="34" charset="0"/>
                        </a:rPr>
                        <a:t>2020.01.16</a:t>
                      </a:r>
                      <a:r>
                        <a:rPr lang="mn-MN" sz="1000" baseline="0" dirty="0">
                          <a:latin typeface="Arial" pitchFamily="34" charset="0"/>
                          <a:cs typeface="Arial" pitchFamily="34" charset="0"/>
                        </a:rPr>
                        <a:t> ны өдрийн №04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174">
                <a:tc>
                  <a:txBody>
                    <a:bodyPr/>
                    <a:lstStyle/>
                    <a:p>
                      <a:pPr algn="ctr"/>
                      <a:r>
                        <a:rPr lang="mn-MN" sz="1200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n-MN" sz="1200" dirty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,500,000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596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9333" y="287257"/>
            <a:ext cx="8414668" cy="549445"/>
          </a:xfrm>
        </p:spPr>
        <p:txBody>
          <a:bodyPr>
            <a:normAutofit/>
          </a:bodyPr>
          <a:lstStyle/>
          <a:p>
            <a:pPr algn="ctr"/>
            <a:r>
              <a:rPr lang="mn-MN" sz="2400" i="1" dirty="0">
                <a:solidFill>
                  <a:srgbClr val="0070C0"/>
                </a:solidFill>
                <a:latin typeface="Arial" panose="020B0604020202020204" pitchFamily="34" charset="0"/>
              </a:rPr>
              <a:t>2.4 Санхүүгийн тайлан-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</a:rPr>
              <a:t>2019-</a:t>
            </a:r>
            <a:r>
              <a:rPr lang="mn-MN" sz="2400" i="1" dirty="0">
                <a:solidFill>
                  <a:srgbClr val="0070C0"/>
                </a:solidFill>
                <a:latin typeface="Arial" panose="020B0604020202020204" pitchFamily="34" charset="0"/>
              </a:rPr>
              <a:t>2020 он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989431"/>
              </p:ext>
            </p:extLst>
          </p:nvPr>
        </p:nvGraphicFramePr>
        <p:xfrm>
          <a:off x="827584" y="836711"/>
          <a:ext cx="7560840" cy="580899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199428">
                  <a:extLst>
                    <a:ext uri="{9D8B030D-6E8A-4147-A177-3AD203B41FA5}">
                      <a16:colId xmlns:a16="http://schemas.microsoft.com/office/drawing/2014/main" val="1805697013"/>
                    </a:ext>
                  </a:extLst>
                </a:gridCol>
                <a:gridCol w="2037448">
                  <a:extLst>
                    <a:ext uri="{9D8B030D-6E8A-4147-A177-3AD203B41FA5}">
                      <a16:colId xmlns:a16="http://schemas.microsoft.com/office/drawing/2014/main" val="1024777132"/>
                    </a:ext>
                  </a:extLst>
                </a:gridCol>
                <a:gridCol w="2323964">
                  <a:extLst>
                    <a:ext uri="{9D8B030D-6E8A-4147-A177-3AD203B41FA5}">
                      <a16:colId xmlns:a16="http://schemas.microsoft.com/office/drawing/2014/main" val="1618134184"/>
                    </a:ext>
                  </a:extLst>
                </a:gridCol>
              </a:tblGrid>
              <a:tr h="220313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Үзүүлэлт</a:t>
                      </a:r>
                      <a:endParaRPr lang="mn-M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оны 12-р </a:t>
                      </a:r>
                      <a:r>
                        <a:rPr lang="ru-RU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сарын</a:t>
                      </a: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оны 12-р сарын 31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096799"/>
                  </a:ext>
                </a:extLst>
              </a:tr>
              <a:tr h="22032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Эргэлтийн хөрөнгө</a:t>
                      </a:r>
                      <a:endParaRPr lang="mn-M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4263098574"/>
                  </a:ext>
                </a:extLst>
              </a:tr>
              <a:tr h="22032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Мөнгө,түүнтэй адилтгах хөрөнгө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109,399,802.77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,634,328.62</a:t>
                      </a: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1282773027"/>
                  </a:ext>
                </a:extLst>
              </a:tr>
              <a:tr h="22032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Дансны авлага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9,131,830.63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4,308,516.63</a:t>
                      </a: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373486"/>
                  </a:ext>
                </a:extLst>
              </a:tr>
              <a:tr h="22032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Бараа материал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4,581,631.57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4,209,849.61</a:t>
                      </a: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3516182342"/>
                  </a:ext>
                </a:extLst>
              </a:tr>
              <a:tr h="22032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Эргэлтийн хөрөнгийн дүн</a:t>
                      </a:r>
                      <a:endParaRPr lang="mn-M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123,113,164.97</a:t>
                      </a:r>
                      <a:endParaRPr lang="mn-M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139,152,694.86</a:t>
                      </a: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3439092668"/>
                  </a:ext>
                </a:extLst>
              </a:tr>
              <a:tr h="22032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Үндсэн хөрөнгө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59,795,083.79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42,413,235.46</a:t>
                      </a: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3726280283"/>
                  </a:ext>
                </a:extLst>
              </a:tr>
              <a:tr h="22032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Бусад эргэлтийн бус хөрөнгө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2,490,000.00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1,680,000.0</a:t>
                      </a: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2190219172"/>
                  </a:ext>
                </a:extLst>
              </a:tr>
              <a:tr h="22032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Эргэлтийн бус хөрөнгийн дүн</a:t>
                      </a:r>
                      <a:endParaRPr lang="mn-M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62,285,083,79</a:t>
                      </a:r>
                      <a:endParaRPr lang="mn-M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44,093,235.46</a:t>
                      </a: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252302499"/>
                  </a:ext>
                </a:extLst>
              </a:tr>
              <a:tr h="22032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НИЙТ ХӨРӨНГИЙН ДҮН</a:t>
                      </a:r>
                      <a:endParaRPr lang="mn-M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185,398,248.76</a:t>
                      </a:r>
                      <a:endParaRPr lang="mn-M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183,245,930.32</a:t>
                      </a:r>
                    </a:p>
                  </a:txBody>
                  <a:tcPr marL="6963" marR="6963" marT="6963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217773"/>
                  </a:ext>
                </a:extLst>
              </a:tr>
              <a:tr h="22032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Дансны өглөг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1985175850"/>
                  </a:ext>
                </a:extLst>
              </a:tr>
              <a:tr h="22032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Цалингийн  өглөг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3272930042"/>
                  </a:ext>
                </a:extLst>
              </a:tr>
              <a:tr h="22032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Татварын өр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22,340,345.05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12,978,968.29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3194494689"/>
                  </a:ext>
                </a:extLst>
              </a:tr>
              <a:tr h="22032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Ногдол ашгийн  өглөг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17,781,382.00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8,026,372.0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2183354346"/>
                  </a:ext>
                </a:extLst>
              </a:tr>
              <a:tr h="22032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Урьдчилж орсон орлого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7,646,866.00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236708492"/>
                  </a:ext>
                </a:extLst>
              </a:tr>
              <a:tr h="22032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Богино хугацаат өр төлбөрийн дүн</a:t>
                      </a:r>
                      <a:endParaRPr lang="mn-M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47,768,593.05</a:t>
                      </a:r>
                      <a:endParaRPr lang="mn-M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21,005,340.29</a:t>
                      </a:r>
                      <a:endParaRPr lang="mn-M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4098929072"/>
                  </a:ext>
                </a:extLst>
              </a:tr>
              <a:tr h="22032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Урт хугацаат өр төлбөрийн дүн</a:t>
                      </a:r>
                      <a:endParaRPr lang="mn-M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2449438234"/>
                  </a:ext>
                </a:extLst>
              </a:tr>
              <a:tr h="22032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Өр төлбөрийн нийт дүн</a:t>
                      </a:r>
                      <a:endParaRPr lang="mn-M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47,768,593.05</a:t>
                      </a:r>
                      <a:endParaRPr lang="mn-M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21,005,340.29</a:t>
                      </a:r>
                      <a:endParaRPr lang="mn-M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1993541462"/>
                  </a:ext>
                </a:extLst>
              </a:tr>
              <a:tr h="22032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Өмч</a:t>
                      </a:r>
                      <a:endParaRPr lang="mn-M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18,193,545.00</a:t>
                      </a:r>
                      <a:endParaRPr lang="mn-M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18,193,545.00</a:t>
                      </a:r>
                      <a:endParaRPr lang="mn-M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1758927733"/>
                  </a:ext>
                </a:extLst>
              </a:tr>
              <a:tr h="22032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төрийн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18,193,545.00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18,193,545.00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1273470626"/>
                  </a:ext>
                </a:extLst>
              </a:tr>
              <a:tr h="22032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хувийн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2590139168"/>
                  </a:ext>
                </a:extLst>
              </a:tr>
              <a:tr h="22032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хувьцаат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3681946250"/>
                  </a:ext>
                </a:extLst>
              </a:tr>
              <a:tr h="22032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Эздийн өмчийн бусад хэсэг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21,458,827.00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21,458,827.00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2844466333"/>
                  </a:ext>
                </a:extLst>
              </a:tr>
              <a:tr h="22032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Хуримтлагдсан ашиг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97,977,283.71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122,588,218.03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3617799299"/>
                  </a:ext>
                </a:extLst>
              </a:tr>
              <a:tr h="22032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Эздийн өмчийн дүн</a:t>
                      </a:r>
                      <a:endParaRPr lang="mn-M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138,629,655.71</a:t>
                      </a:r>
                      <a:endParaRPr lang="mn-M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162,240,590.03</a:t>
                      </a:r>
                      <a:endParaRPr lang="mn-M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309029223"/>
                  </a:ext>
                </a:extLst>
              </a:tr>
              <a:tr h="300919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ӨР ТӨЛБӨР БА ЭЗДИЙН ӨМЧИЙН ДҮН</a:t>
                      </a:r>
                      <a:endParaRPr lang="mn-M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185,398,248.76</a:t>
                      </a:r>
                      <a:endParaRPr lang="mn-M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3" marR="6963" marT="696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183,245,930.32</a:t>
                      </a:r>
                    </a:p>
                  </a:txBody>
                  <a:tcPr marL="6963" marR="6963" marT="6963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163808"/>
                  </a:ext>
                </a:extLst>
              </a:tr>
            </a:tbl>
          </a:graphicData>
        </a:graphic>
      </p:graphicFrame>
      <p:pic>
        <p:nvPicPr>
          <p:cNvPr id="4" name="Picture 2" descr="D:\LOGO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74" y="21537"/>
            <a:ext cx="633916" cy="73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5400000">
            <a:off x="-2771993" y="3507384"/>
            <a:ext cx="6098031" cy="6032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mn-Mong-CN" sz="3200" dirty="0"/>
              <a:t>ᠳᠠᠷᠬᠠᠨ ᠬᠣᠲᠠ ᠪᠠᠶᠢᠭᠤᠯᠤᠯᠲᠠ ᠪᠠᠷᠢᠯᠭ᠎ᠠ ᠵᠠᠬᠢᠶᠠᠯᠠᠭᠴᠢ ᠶᠢᠨ ᠭᠠᠵᠠᠷ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3122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383006"/>
              </p:ext>
            </p:extLst>
          </p:nvPr>
        </p:nvGraphicFramePr>
        <p:xfrm>
          <a:off x="762000" y="304800"/>
          <a:ext cx="8077199" cy="617220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431023">
                  <a:extLst>
                    <a:ext uri="{9D8B030D-6E8A-4147-A177-3AD203B41FA5}">
                      <a16:colId xmlns:a16="http://schemas.microsoft.com/office/drawing/2014/main" val="3488718049"/>
                    </a:ext>
                  </a:extLst>
                </a:gridCol>
                <a:gridCol w="2287349">
                  <a:extLst>
                    <a:ext uri="{9D8B030D-6E8A-4147-A177-3AD203B41FA5}">
                      <a16:colId xmlns:a16="http://schemas.microsoft.com/office/drawing/2014/main" val="173857555"/>
                    </a:ext>
                  </a:extLst>
                </a:gridCol>
                <a:gridCol w="1316188">
                  <a:extLst>
                    <a:ext uri="{9D8B030D-6E8A-4147-A177-3AD203B41FA5}">
                      <a16:colId xmlns:a16="http://schemas.microsoft.com/office/drawing/2014/main" val="4026600142"/>
                    </a:ext>
                  </a:extLst>
                </a:gridCol>
                <a:gridCol w="1042639">
                  <a:extLst>
                    <a:ext uri="{9D8B030D-6E8A-4147-A177-3AD203B41FA5}">
                      <a16:colId xmlns:a16="http://schemas.microsoft.com/office/drawing/2014/main" val="1741566310"/>
                    </a:ext>
                  </a:extLst>
                </a:gridCol>
              </a:tblGrid>
              <a:tr h="49913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mn-M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mn-MN" sz="2000" b="1" i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Орлого</a:t>
                      </a:r>
                      <a:r>
                        <a:rPr lang="mn-MN" sz="2000" b="1" i="1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үр дүнгийн тайлан-2019</a:t>
                      </a:r>
                      <a:r>
                        <a:rPr lang="en-US" sz="2000" b="1" i="1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-2020</a:t>
                      </a:r>
                      <a:r>
                        <a:rPr lang="mn-MN" sz="2000" b="1" i="1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он</a:t>
                      </a:r>
                      <a:endParaRPr lang="en-US" sz="2000" b="1" i="1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mn-MN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(төгрөгөөр)</a:t>
                      </a:r>
                      <a:endParaRPr lang="mn-MN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2732836"/>
                  </a:ext>
                </a:extLst>
              </a:tr>
              <a:tr h="662443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Үзүүлэлт</a:t>
                      </a:r>
                      <a:endParaRPr lang="mn-M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оны 12-р </a:t>
                      </a:r>
                      <a:r>
                        <a:rPr lang="ru-RU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сарын</a:t>
                      </a: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оны 12-р сарын 31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922390"/>
                  </a:ext>
                </a:extLst>
              </a:tr>
              <a:tr h="323519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Борлуулалтын орлого (цэвэр)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260,439,618.62</a:t>
                      </a:r>
                      <a:endParaRPr lang="mn-M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mn-M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288,126,157.73</a:t>
                      </a:r>
                      <a:endParaRPr lang="mn-M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266154"/>
                  </a:ext>
                </a:extLst>
              </a:tr>
              <a:tr h="323519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Борлуулсан бүтээгдэхүүний өртөг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725282"/>
                  </a:ext>
                </a:extLst>
              </a:tr>
              <a:tr h="323519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Нийт ашиг ( алдагдал)</a:t>
                      </a:r>
                      <a:endParaRPr lang="mn-M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260,439,618.62</a:t>
                      </a:r>
                      <a:endParaRPr lang="mn-M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mn-MN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288,126,157.73</a:t>
                      </a:r>
                      <a:endParaRPr lang="mn-M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122442"/>
                  </a:ext>
                </a:extLst>
              </a:tr>
              <a:tr h="360401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Хүүний орлого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745,409.51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mn-M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565,054.56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324050"/>
                  </a:ext>
                </a:extLst>
              </a:tr>
              <a:tr h="323519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Бусад орлого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710,000.00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450175"/>
                  </a:ext>
                </a:extLst>
              </a:tr>
              <a:tr h="323519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Ерөнхий ба удирдлагын зардал</a:t>
                      </a:r>
                      <a:endParaRPr lang="mn-M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182,081,727.67</a:t>
                      </a:r>
                      <a:endParaRPr lang="mn-M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237,587,865.06</a:t>
                      </a:r>
                      <a:endParaRPr lang="mn-M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172029"/>
                  </a:ext>
                </a:extLst>
              </a:tr>
              <a:tr h="323519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Бусад зардал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675,591.00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mn-M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707538"/>
                  </a:ext>
                </a:extLst>
              </a:tr>
              <a:tr h="509679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Үндсэн хөрөнгө данснаас хассаны олз (гарз)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-113,621.28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mn-M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-13,221,111.11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176364"/>
                  </a:ext>
                </a:extLst>
              </a:tr>
              <a:tr h="509679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Татвар төлөхийн өмнөх  ашиг (алдагдал) </a:t>
                      </a:r>
                      <a:endParaRPr lang="mn-M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79,024,543.18</a:t>
                      </a:r>
                      <a:endParaRPr lang="mn-M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37,882,236.12</a:t>
                      </a:r>
                      <a:endParaRPr lang="mn-M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361812"/>
                  </a:ext>
                </a:extLst>
              </a:tr>
              <a:tr h="323519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Орлогын татварын зардал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7,899,013.42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5,162,749.62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403761"/>
                  </a:ext>
                </a:extLst>
              </a:tr>
              <a:tr h="53303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Ердийн үйл ажиллагааны татварын дараах ашиг (алдагдал)</a:t>
                      </a:r>
                      <a:endParaRPr lang="mn-M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71,125,529.76</a:t>
                      </a:r>
                      <a:endParaRPr lang="mn-M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32,719,486.86</a:t>
                      </a:r>
                      <a:endParaRPr lang="mn-M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399775"/>
                  </a:ext>
                </a:extLst>
              </a:tr>
              <a:tr h="509679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Тайлант үеийн цэвэр ашиг ( алдагдал)</a:t>
                      </a:r>
                      <a:endParaRPr lang="mn-M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71,125,529.76</a:t>
                      </a:r>
                      <a:endParaRPr lang="mn-M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32,719,486.86</a:t>
                      </a:r>
                      <a:endParaRPr lang="mn-M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72035"/>
                  </a:ext>
                </a:extLst>
              </a:tr>
              <a:tr h="323519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Нийт дэлгэрэнгүй орлогын дүн</a:t>
                      </a:r>
                      <a:endParaRPr lang="mn-M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71,125,529.76</a:t>
                      </a:r>
                      <a:endParaRPr lang="mn-M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32,719,486.86</a:t>
                      </a:r>
                      <a:endParaRPr lang="mn-M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36844"/>
                  </a:ext>
                </a:extLst>
              </a:tr>
            </a:tbl>
          </a:graphicData>
        </a:graphic>
      </p:graphicFrame>
      <p:pic>
        <p:nvPicPr>
          <p:cNvPr id="3" name="Picture 2" descr="D:\LOGO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74" y="21537"/>
            <a:ext cx="633916" cy="73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5400000">
            <a:off x="-2771993" y="3507384"/>
            <a:ext cx="6098031" cy="6032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mn-Mong-CN" sz="3200" dirty="0"/>
              <a:t>ᠳᠠᠷᠬᠠᠨ ᠬᠣᠲᠠ ᠪᠠᠶᠢᠭᠤᠯᠤᠯᠲᠠ ᠪᠠᠷᠢᠯᠭ᠎ᠠ ᠵᠠᠬᠢᠶᠠᠯᠠᠭᠴᠢ ᠶᠢᠨ ᠭᠠᠵᠠᠷ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696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3407898"/>
            <a:ext cx="8001000" cy="1143000"/>
          </a:xfrm>
        </p:spPr>
        <p:txBody>
          <a:bodyPr/>
          <a:lstStyle/>
          <a:p>
            <a:r>
              <a:rPr lang="mn-MN" b="1" i="1" u="sng" dirty="0">
                <a:solidFill>
                  <a:srgbClr val="00B0F0"/>
                </a:solidFill>
              </a:rPr>
              <a:t>Хуулийн этгээдийн мэдээлэл</a:t>
            </a:r>
            <a:endParaRPr lang="en-US" b="1" i="1" u="sng" dirty="0">
              <a:solidFill>
                <a:srgbClr val="00B0F0"/>
              </a:solidFill>
            </a:endParaRPr>
          </a:p>
        </p:txBody>
      </p:sp>
      <p:pic>
        <p:nvPicPr>
          <p:cNvPr id="4" name="Picture 2" descr="D:\LOGO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3916" cy="73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5400000">
            <a:off x="-2747414" y="3485846"/>
            <a:ext cx="6098031" cy="6032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mn-Mong-CN" sz="3200" dirty="0"/>
              <a:t>ᠳᠠᠷᠬᠠᠨ ᠬᠣᠲᠠ ᠪᠠᠶᠢᠭᠤᠯᠤᠯᠲᠠ ᠪᠠᠷᠢᠯᠭ᠎ᠠ ᠵᠠᠬᠢᠶᠠᠯᠠᠭᠴᠢ ᠶᠢᠨ ᠭᠠᠵᠠᠷ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2057399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Нэг</a:t>
            </a:r>
            <a:endParaRPr lang="en-US" sz="32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77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Chart 52"/>
          <p:cNvGraphicFramePr/>
          <p:nvPr>
            <p:extLst>
              <p:ext uri="{D42A27DB-BD31-4B8C-83A1-F6EECF244321}">
                <p14:modId xmlns:p14="http://schemas.microsoft.com/office/powerpoint/2010/main" val="2723064279"/>
              </p:ext>
            </p:extLst>
          </p:nvPr>
        </p:nvGraphicFramePr>
        <p:xfrm>
          <a:off x="1031585" y="2033314"/>
          <a:ext cx="1723105" cy="163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6" name="Chart 55"/>
          <p:cNvGraphicFramePr/>
          <p:nvPr>
            <p:extLst>
              <p:ext uri="{D42A27DB-BD31-4B8C-83A1-F6EECF244321}">
                <p14:modId xmlns:p14="http://schemas.microsoft.com/office/powerpoint/2010/main" val="650047686"/>
              </p:ext>
            </p:extLst>
          </p:nvPr>
        </p:nvGraphicFramePr>
        <p:xfrm>
          <a:off x="4906858" y="1967465"/>
          <a:ext cx="1723105" cy="163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326459" y="4091102"/>
            <a:ext cx="1723105" cy="1634776"/>
            <a:chOff x="1647852" y="3748465"/>
            <a:chExt cx="1723105" cy="1634776"/>
          </a:xfrm>
        </p:grpSpPr>
        <p:graphicFrame>
          <p:nvGraphicFramePr>
            <p:cNvPr id="35" name="Chart 34"/>
            <p:cNvGraphicFramePr/>
            <p:nvPr>
              <p:extLst>
                <p:ext uri="{D42A27DB-BD31-4B8C-83A1-F6EECF244321}">
                  <p14:modId xmlns:p14="http://schemas.microsoft.com/office/powerpoint/2010/main" val="2802737991"/>
                </p:ext>
              </p:extLst>
            </p:nvPr>
          </p:nvGraphicFramePr>
          <p:xfrm>
            <a:off x="1647852" y="3748465"/>
            <a:ext cx="1723105" cy="16347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8" name="TextBox 67"/>
            <p:cNvSpPr txBox="1"/>
            <p:nvPr/>
          </p:nvSpPr>
          <p:spPr>
            <a:xfrm>
              <a:off x="2047073" y="4222224"/>
              <a:ext cx="907949" cy="807918"/>
            </a:xfrm>
            <a:prstGeom prst="rect">
              <a:avLst/>
            </a:prstGeom>
            <a:noFill/>
          </p:spPr>
          <p:txBody>
            <a:bodyPr wrap="none" lIns="68584" tIns="34292" rIns="68584" bIns="34292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Lato Regular"/>
                </a:rPr>
                <a:t> </a:t>
              </a:r>
              <a:r>
                <a:rPr lang="mn-MN" sz="2400" b="1" dirty="0">
                  <a:solidFill>
                    <a:srgbClr val="FF0000"/>
                  </a:solidFill>
                  <a:latin typeface="Lato Regular"/>
                </a:rPr>
                <a:t>3</a:t>
              </a:r>
              <a:r>
                <a:rPr lang="en-US" sz="2400" b="1" dirty="0">
                  <a:solidFill>
                    <a:srgbClr val="FF0000"/>
                  </a:solidFill>
                  <a:latin typeface="Lato Regular"/>
                </a:rPr>
                <a:t>2.7</a:t>
              </a:r>
              <a:r>
                <a:rPr lang="mn-MN" sz="2400" b="1" dirty="0">
                  <a:solidFill>
                    <a:srgbClr val="FF0000"/>
                  </a:solidFill>
                  <a:latin typeface="Lato Regular"/>
                </a:rPr>
                <a:t> </a:t>
              </a:r>
              <a:endParaRPr lang="en-US" sz="2400" b="1" dirty="0">
                <a:solidFill>
                  <a:srgbClr val="FF0000"/>
                </a:solidFill>
                <a:latin typeface="Lato Regular"/>
              </a:endParaRPr>
            </a:p>
            <a:p>
              <a:pPr algn="ctr"/>
              <a:r>
                <a:rPr lang="mn-MN" sz="2400" b="1" dirty="0">
                  <a:solidFill>
                    <a:srgbClr val="FF0000"/>
                  </a:solidFill>
                  <a:latin typeface="Lato Regular"/>
                </a:rPr>
                <a:t>сая</a:t>
              </a:r>
              <a:endParaRPr lang="id-ID" sz="2400" b="1" dirty="0">
                <a:solidFill>
                  <a:srgbClr val="FF0000"/>
                </a:solidFill>
                <a:latin typeface="Lato Regular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627239" y="2431410"/>
            <a:ext cx="831005" cy="807918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algn="ctr"/>
            <a:r>
              <a:rPr lang="mn-MN" sz="2400" b="1" dirty="0">
                <a:solidFill>
                  <a:srgbClr val="FF0000"/>
                </a:solidFill>
              </a:rPr>
              <a:t>288,1</a:t>
            </a:r>
          </a:p>
          <a:p>
            <a:pPr algn="ctr"/>
            <a:r>
              <a:rPr lang="mn-MN" sz="2400" b="1" dirty="0">
                <a:solidFill>
                  <a:srgbClr val="FF0000"/>
                </a:solidFill>
              </a:rPr>
              <a:t>сая</a:t>
            </a:r>
            <a:endParaRPr lang="id-ID" sz="1000" b="1" dirty="0">
              <a:solidFill>
                <a:srgbClr val="FF0000"/>
              </a:solidFill>
            </a:endParaRPr>
          </a:p>
        </p:txBody>
      </p:sp>
      <p:graphicFrame>
        <p:nvGraphicFramePr>
          <p:cNvPr id="36" name="Chart 35"/>
          <p:cNvGraphicFramePr/>
          <p:nvPr>
            <p:extLst>
              <p:ext uri="{D42A27DB-BD31-4B8C-83A1-F6EECF244321}">
                <p14:modId xmlns:p14="http://schemas.microsoft.com/office/powerpoint/2010/main" val="2710541433"/>
              </p:ext>
            </p:extLst>
          </p:nvPr>
        </p:nvGraphicFramePr>
        <p:xfrm>
          <a:off x="4211642" y="4091102"/>
          <a:ext cx="2418321" cy="163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402352" y="724583"/>
            <a:ext cx="2775124" cy="896401"/>
          </a:xfrm>
          <a:prstGeom prst="rect">
            <a:avLst/>
          </a:prstGeom>
          <a:noFill/>
        </p:spPr>
        <p:txBody>
          <a:bodyPr wrap="none" lIns="34292" tIns="17146" rIns="34292" bIns="17146" rtlCol="0">
            <a:spAutoFit/>
          </a:bodyPr>
          <a:lstStyle/>
          <a:p>
            <a:pPr algn="ctr"/>
            <a:r>
              <a:rPr lang="mn-MN" sz="2800" b="1" dirty="0"/>
              <a:t>Орлого, үр дүн</a:t>
            </a:r>
          </a:p>
          <a:p>
            <a:pPr algn="ctr"/>
            <a:r>
              <a:rPr lang="mn-MN" sz="2800" b="1" dirty="0"/>
              <a:t>2020 он</a:t>
            </a:r>
            <a:endParaRPr lang="id-ID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400781" y="4441044"/>
            <a:ext cx="2140671" cy="80791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mn-MN" sz="1600" b="1" dirty="0">
                <a:latin typeface="Lato Regular"/>
              </a:rPr>
              <a:t>Аймгийн төсөвт</a:t>
            </a:r>
          </a:p>
          <a:p>
            <a:pPr algn="ctr"/>
            <a:r>
              <a:rPr lang="mn-MN" sz="1600" b="1" dirty="0">
                <a:latin typeface="Lato Regular"/>
              </a:rPr>
              <a:t>төвлөрүүлэх орлого </a:t>
            </a:r>
            <a:endParaRPr lang="id-ID" sz="700" b="1" dirty="0">
              <a:latin typeface="Lato Regular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37484" y="4564155"/>
            <a:ext cx="2023127" cy="561696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mn-MN" sz="1600" b="1" dirty="0">
                <a:latin typeface="Lato Regular"/>
              </a:rPr>
              <a:t>Тайлант үеийн </a:t>
            </a:r>
          </a:p>
          <a:p>
            <a:pPr algn="ctr"/>
            <a:r>
              <a:rPr lang="mn-MN" sz="1600" b="1" dirty="0">
                <a:latin typeface="Lato Regular"/>
              </a:rPr>
              <a:t>цэвэр ашиг</a:t>
            </a:r>
            <a:endParaRPr lang="id-ID" sz="700" b="1" dirty="0">
              <a:latin typeface="Lato Regular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31171" y="2575361"/>
            <a:ext cx="2149988" cy="315475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mn-MN" sz="1600" b="1" dirty="0">
                <a:latin typeface="Lato Regular"/>
              </a:rPr>
              <a:t> </a:t>
            </a:r>
            <a:r>
              <a:rPr lang="mn-MN" sz="1600" b="1" dirty="0">
                <a:solidFill>
                  <a:schemeClr val="tx2"/>
                </a:solidFill>
                <a:latin typeface="Lato Regular"/>
              </a:rPr>
              <a:t>Орлого</a:t>
            </a:r>
            <a:endParaRPr lang="id-ID" sz="700" b="1" dirty="0">
              <a:solidFill>
                <a:schemeClr val="tx2"/>
              </a:solidFill>
              <a:latin typeface="Lato Regular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6164572" y="2583011"/>
            <a:ext cx="2418321" cy="315475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mn-MN" sz="1600" b="1" dirty="0">
                <a:latin typeface="Lato Regular"/>
              </a:rPr>
              <a:t>Зардал </a:t>
            </a:r>
            <a:endParaRPr lang="id-ID" sz="700" b="1" dirty="0">
              <a:latin typeface="Lato Regula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95681" y="2373649"/>
            <a:ext cx="1145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mn-MN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mn-MN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сая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 descr="D:\LOGO\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74" y="21537"/>
            <a:ext cx="633916" cy="73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 rot="5400000">
            <a:off x="-2771993" y="3507384"/>
            <a:ext cx="6098031" cy="6032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mn-Mong-CN" sz="3200" dirty="0"/>
              <a:t>ᠳᠠᠷᠬᠠᠨ ᠬᠣᠲᠠ ᠪᠠᠶᠢᠭᠤᠯᠤᠯᠲᠠ ᠪᠠᠷᠢᠯᠭ᠎ᠠ ᠵᠠᠬᠢᠶᠠᠯᠠᠭᠴᠢ ᠶᠢᠨ ᠭᠠᠵᠠᠷ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26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14600"/>
            <a:ext cx="8001000" cy="1143000"/>
          </a:xfrm>
        </p:spPr>
        <p:txBody>
          <a:bodyPr/>
          <a:lstStyle/>
          <a:p>
            <a:r>
              <a:rPr lang="mn-MN" b="1" i="1" u="sng" dirty="0">
                <a:solidFill>
                  <a:srgbClr val="00B0F0"/>
                </a:solidFill>
              </a:rPr>
              <a:t>2021 оны төлөвлөгөө</a:t>
            </a:r>
            <a:endParaRPr lang="en-US" b="1" i="1" u="sng" dirty="0">
              <a:solidFill>
                <a:srgbClr val="00B0F0"/>
              </a:solidFill>
            </a:endParaRPr>
          </a:p>
        </p:txBody>
      </p:sp>
      <p:pic>
        <p:nvPicPr>
          <p:cNvPr id="4" name="Picture 2" descr="D:\LOGO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3916" cy="73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5400000">
            <a:off x="-2747414" y="3485846"/>
            <a:ext cx="6098031" cy="6032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mn-Mong-CN" sz="3200" dirty="0"/>
              <a:t>ᠳᠠᠷᠬᠠᠨ ᠬᠣᠲᠠ ᠪᠠᠶᠢᠭᠤᠯᠤᠯᠲᠠ ᠪᠠᠷᠢᠯᠭ᠎ᠠ ᠵᠠᠬᠢᠶᠠᠯᠠᠭᠴᠢ ᠶᠢᠨ ᠭᠠᠵᠠᠷ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2057399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Гурав</a:t>
            </a:r>
            <a:endParaRPr lang="en-US" sz="32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727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-990600"/>
            <a:ext cx="7848601" cy="1600200"/>
          </a:xfrm>
        </p:spPr>
        <p:txBody>
          <a:bodyPr/>
          <a:lstStyle/>
          <a:p>
            <a:r>
              <a:rPr lang="mn-MN" sz="2000" dirty="0">
                <a:latin typeface="Arial" pitchFamily="34" charset="0"/>
                <a:cs typeface="Arial" pitchFamily="34" charset="0"/>
              </a:rPr>
              <a:t>3.1  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2021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оны бизнес төлөвлөгөө /санхүүгийн/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6" y="533401"/>
            <a:ext cx="4337500" cy="6324600"/>
          </a:xfrm>
        </p:spPr>
      </p:pic>
      <p:pic>
        <p:nvPicPr>
          <p:cNvPr id="4" name="Picture 2" descr="D:\LOGO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7" y="76200"/>
            <a:ext cx="633916" cy="73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5400000">
            <a:off x="-2688565" y="3543929"/>
            <a:ext cx="6043369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mn-Mong-CN" sz="3200" dirty="0"/>
              <a:t>ᠳᠠᠷᠬᠠᠨ ᠬᠣᠲᠠ ᠪᠠᠶᠢᠭᠤᠯᠤᠯᠲᠠ ᠪᠠᠷᠢᠯᠭ᠎ᠠ ᠵᠠᠬᠢᠶᠠᠯᠠᠭᠴᠢ ᠶᠢᠨ ᠭᠠᠵᠠᠷ</a:t>
            </a:r>
            <a:endParaRPr lang="en-US" sz="32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10934836"/>
              </p:ext>
            </p:extLst>
          </p:nvPr>
        </p:nvGraphicFramePr>
        <p:xfrm>
          <a:off x="5181600" y="1676400"/>
          <a:ext cx="38100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6776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656" y="-457200"/>
            <a:ext cx="8229600" cy="1600200"/>
          </a:xfrm>
        </p:spPr>
        <p:txBody>
          <a:bodyPr/>
          <a:lstStyle/>
          <a:p>
            <a:r>
              <a:rPr lang="mn-MN" sz="2400" dirty="0">
                <a:latin typeface="Arial" pitchFamily="34" charset="0"/>
                <a:cs typeface="Arial" pitchFamily="34" charset="0"/>
              </a:rPr>
              <a:t>3.2    2021 онд батлагдсан бүтэц бүрэлдэхүүн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8" y="1091701"/>
            <a:ext cx="3884419" cy="548922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66" y="1131216"/>
            <a:ext cx="4013618" cy="5410200"/>
          </a:xfrm>
          <a:prstGeom prst="rect">
            <a:avLst/>
          </a:prstGeom>
        </p:spPr>
      </p:pic>
      <p:pic>
        <p:nvPicPr>
          <p:cNvPr id="6" name="Picture 2" descr="D:\LOGO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7" y="76200"/>
            <a:ext cx="633916" cy="73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5400000">
            <a:off x="-2688565" y="3543929"/>
            <a:ext cx="6043369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mn-Mong-CN" sz="3200" dirty="0"/>
              <a:t>ᠳᠠᠷᠬᠠᠨ ᠬᠣᠲᠠ ᠪᠠᠶᠢᠭᠤᠯᠤᠯᠲᠠ ᠪᠠᠷᠢᠯᠭ᠎ᠠ ᠵᠠᠬᠢᠶᠠᠯᠠᠭᠴᠢ ᠶᠢᠨ ᠭᠠᠵᠠᠷ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343400" y="5105400"/>
            <a:ext cx="4267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mn-MN" b="1" dirty="0"/>
              <a:t>Батлагдсан бүтэц орон тоо-14 хүн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205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>
            <a:extLst>
              <a:ext uri="{FF2B5EF4-FFF2-40B4-BE49-F238E27FC236}">
                <a16:creationId xmlns:a16="http://schemas.microsoft.com/office/drawing/2014/main" id="{56D1006F-D703-4364-B9AB-01C7343E0011}"/>
              </a:ext>
            </a:extLst>
          </p:cNvPr>
          <p:cNvSpPr txBox="1"/>
          <p:nvPr/>
        </p:nvSpPr>
        <p:spPr>
          <a:xfrm rot="17459286">
            <a:off x="2221034" y="4970680"/>
            <a:ext cx="2016798" cy="46598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mn-MN" altLang="ko-KR" sz="1600" b="1" dirty="0">
                <a:solidFill>
                  <a:schemeClr val="bg1"/>
                </a:solidFill>
              </a:rPr>
              <a:t>2019-2020 онд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3007E8A-5D06-486C-8D35-F27F35F45A02}"/>
              </a:ext>
            </a:extLst>
          </p:cNvPr>
          <p:cNvSpPr txBox="1"/>
          <p:nvPr/>
        </p:nvSpPr>
        <p:spPr>
          <a:xfrm rot="20145789">
            <a:off x="3207287" y="3606614"/>
            <a:ext cx="1401098" cy="25309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mn-MN" altLang="ko-KR" sz="1600" b="1" dirty="0">
                <a:solidFill>
                  <a:schemeClr val="bg1"/>
                </a:solidFill>
              </a:rPr>
              <a:t>БАРИЛГА УГСРАЛТ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FC984B1-34A7-4BBC-8462-974BFEA3E3F4}"/>
              </a:ext>
            </a:extLst>
          </p:cNvPr>
          <p:cNvSpPr txBox="1"/>
          <p:nvPr/>
        </p:nvSpPr>
        <p:spPr>
          <a:xfrm rot="4128560">
            <a:off x="5055395" y="4839786"/>
            <a:ext cx="2016798" cy="46598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mn-MN" altLang="ko-KR" sz="1600" b="1" dirty="0">
                <a:solidFill>
                  <a:schemeClr val="bg1"/>
                </a:solidFill>
              </a:rPr>
              <a:t>АВТО ЗАМ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488" name="TextBox 487"/>
          <p:cNvSpPr txBox="1"/>
          <p:nvPr/>
        </p:nvSpPr>
        <p:spPr>
          <a:xfrm>
            <a:off x="1430335" y="924266"/>
            <a:ext cx="7247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70C0"/>
                </a:solidFill>
              </a:rPr>
              <a:t>3.3      </a:t>
            </a:r>
            <a:r>
              <a:rPr lang="mn-MN" sz="2000" b="1" i="1" dirty="0">
                <a:solidFill>
                  <a:srgbClr val="0070C0"/>
                </a:solidFill>
              </a:rPr>
              <a:t>2021 ОНД ЗАХИАЛАГЧИЙН ТЕХНИКИЙН ХЯНАЛТ ХЭРЭГЖҮҮЛЭХ  АЖЛЫН ТӨЛӨВЛӨГӨӨ 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pic>
        <p:nvPicPr>
          <p:cNvPr id="480" name="Picture 2" descr="D:\LOGO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3916" cy="73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" name="Rectangle 480"/>
          <p:cNvSpPr/>
          <p:nvPr/>
        </p:nvSpPr>
        <p:spPr>
          <a:xfrm rot="5400000">
            <a:off x="-2747414" y="3485846"/>
            <a:ext cx="6098031" cy="6032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mn-Mong-CN" sz="3200" dirty="0"/>
              <a:t>ᠳᠠᠷᠬᠠᠨ ᠬᠣᠲᠠ ᠪᠠᠶᠢᠭᠤᠯᠤᠯᠲᠠ ᠪᠠᠷᠢᠯᠭ᠎ᠠ ᠵᠠᠬᠢᠶᠠᠯᠠᠭᠴᠢ ᠶᠢᠨ ᠭᠠᠵᠠᠷ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50485" y="2406421"/>
            <a:ext cx="7696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2400" dirty="0">
                <a:latin typeface="Arial" pitchFamily="34" charset="0"/>
                <a:cs typeface="Arial" pitchFamily="34" charset="0"/>
              </a:rPr>
              <a:t>	Барилга угсралт, авто зам, замын байгууламж, инженерийн шугам сүлжээний </a:t>
            </a:r>
            <a:r>
              <a:rPr lang="mn-M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24,4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 тэрбум төгрөгийн өртөг бүхий </a:t>
            </a:r>
            <a:r>
              <a:rPr lang="mn-M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71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 төсөл хөтөлбөр арга хэмжээнд захиалагчийн өдөр тутмын болон үе шатны техникийн хяналт хэрэгжүүлж барилга байгууламжийг байнгын ашиглалтад хүлээлгэн өгөх</a:t>
            </a:r>
            <a:r>
              <a:rPr lang="mn-MN" sz="2400" dirty="0"/>
              <a:t>. </a:t>
            </a:r>
            <a:endParaRPr lang="en-US" sz="2400" dirty="0"/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076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D:\LOGO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71" y="21536"/>
            <a:ext cx="633916" cy="73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 rot="5400000">
            <a:off x="-2756161" y="3507954"/>
            <a:ext cx="609803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mn-Mong-CN" sz="3200" dirty="0"/>
              <a:t>ᠳᠠᠷᠬᠠᠨ ᠬᠣᠲᠠ ᠪᠠᠶᠢᠭᠤᠯᠤᠯᠲᠠ ᠪᠠᠷᠢᠯᠭ᠎ᠠ ᠵᠠᠬᠢᠶᠠᠯᠠᠭᠴᠢ ᠶᠢᠨ ᠭᠠᠵᠠᠷ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76748" y="390752"/>
            <a:ext cx="8153400" cy="478104"/>
          </a:xfrm>
        </p:spPr>
        <p:txBody>
          <a:bodyPr>
            <a:noAutofit/>
          </a:bodyPr>
          <a:lstStyle/>
          <a:p>
            <a:pPr algn="ctr"/>
            <a:r>
              <a:rPr lang="mn-MN" sz="3200" b="1" i="1" dirty="0">
                <a:solidFill>
                  <a:srgbClr val="0070C0"/>
                </a:solidFill>
                <a:latin typeface="Arial" pitchFamily="34" charset="0"/>
              </a:rPr>
              <a:t>Дүгнэлт</a:t>
            </a:r>
            <a:endParaRPr lang="en-US" sz="3200" b="1" i="1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6748" y="1087189"/>
            <a:ext cx="807720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mn-MN" b="1" dirty="0">
                <a:latin typeface="Arial" pitchFamily="34" charset="0"/>
                <a:cs typeface="Arial" pitchFamily="34" charset="0"/>
              </a:rPr>
              <a:t>Техникийн хяналтыг оновчтой хэрэгжүүлснээр: </a:t>
            </a:r>
          </a:p>
          <a:p>
            <a:pPr algn="just">
              <a:lnSpc>
                <a:spcPct val="150000"/>
              </a:lnSpc>
            </a:pPr>
            <a:r>
              <a:rPr lang="mn-MN" dirty="0">
                <a:latin typeface="Arial" pitchFamily="34" charset="0"/>
                <a:cs typeface="Arial" pitchFamily="34" charset="0"/>
              </a:rPr>
              <a:t>	-Зураг төсөвт  өөрчлөлт оруулах болон магадлашгүй ажилд төсөвлөгдсөн ажлуудын зардлаас			 </a:t>
            </a:r>
            <a:r>
              <a:rPr lang="mn-MN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66,7</a:t>
            </a:r>
            <a:r>
              <a:rPr lang="mn-MN" dirty="0">
                <a:latin typeface="Arial" pitchFamily="34" charset="0"/>
                <a:cs typeface="Arial" pitchFamily="34" charset="0"/>
              </a:rPr>
              <a:t> сая төгрөг,               </a:t>
            </a:r>
          </a:p>
          <a:p>
            <a:pPr algn="just">
              <a:lnSpc>
                <a:spcPct val="150000"/>
              </a:lnSpc>
            </a:pPr>
            <a:r>
              <a:rPr lang="mn-MN" dirty="0">
                <a:latin typeface="Arial" pitchFamily="34" charset="0"/>
                <a:cs typeface="Arial" pitchFamily="34" charset="0"/>
              </a:rPr>
              <a:t> 	-Төслийн бодит хэрэгжих боломжийг тооцоолж судалсны үндсэн дээр Орхон суманд хэрэгжих цэвэр усан хангамжийн төслөөс  							</a:t>
            </a:r>
            <a:r>
              <a:rPr lang="mn-MN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20,0</a:t>
            </a:r>
            <a:r>
              <a:rPr lang="mn-MN" dirty="0">
                <a:latin typeface="Arial" pitchFamily="34" charset="0"/>
                <a:cs typeface="Arial" pitchFamily="34" charset="0"/>
              </a:rPr>
              <a:t> сая төгрөг</a:t>
            </a:r>
          </a:p>
          <a:p>
            <a:pPr algn="just">
              <a:lnSpc>
                <a:spcPct val="150000"/>
              </a:lnSpc>
            </a:pPr>
            <a:r>
              <a:rPr lang="mn-MN" dirty="0">
                <a:latin typeface="Arial" pitchFamily="34" charset="0"/>
                <a:cs typeface="Arial" pitchFamily="34" charset="0"/>
              </a:rPr>
              <a:t>/Нийт </a:t>
            </a:r>
            <a:r>
              <a:rPr lang="mn-MN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86,7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mn-MN" dirty="0">
                <a:latin typeface="Arial" pitchFamily="34" charset="0"/>
                <a:cs typeface="Arial" pitchFamily="34" charset="0"/>
              </a:rPr>
              <a:t>сая төгрөгийн хэмнэлт гаргаж улсын төсөвт буцаан төвлөрүүлсэн/</a:t>
            </a:r>
          </a:p>
          <a:p>
            <a:pPr algn="just">
              <a:lnSpc>
                <a:spcPct val="150000"/>
              </a:lnSpc>
            </a:pPr>
            <a:r>
              <a:rPr lang="mn-MN" dirty="0">
                <a:latin typeface="Arial" pitchFamily="34" charset="0"/>
                <a:cs typeface="Arial" pitchFamily="34" charset="0"/>
              </a:rPr>
              <a:t>	-Борлуулалтын төлөвлөгөөг </a:t>
            </a:r>
            <a:r>
              <a:rPr lang="mn-MN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110% </a:t>
            </a:r>
            <a:r>
              <a:rPr lang="mn-MN" dirty="0">
                <a:latin typeface="Arial" pitchFamily="34" charset="0"/>
                <a:cs typeface="Arial" pitchFamily="34" charset="0"/>
              </a:rPr>
              <a:t>иар давуулан биелүүлэн </a:t>
            </a:r>
            <a:r>
              <a:rPr lang="mn-MN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mn-MN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mn-MN" dirty="0">
                <a:latin typeface="Arial" pitchFamily="34" charset="0"/>
                <a:cs typeface="Arial" pitchFamily="34" charset="0"/>
              </a:rPr>
              <a:t> сая төгрөгийн цэвэр ашигтай ажиллаж </a:t>
            </a:r>
            <a:r>
              <a:rPr lang="mn-MN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8,0</a:t>
            </a:r>
            <a:r>
              <a:rPr lang="mn-MN" dirty="0">
                <a:latin typeface="Arial" pitchFamily="34" charset="0"/>
                <a:cs typeface="Arial" pitchFamily="34" charset="0"/>
              </a:rPr>
              <a:t> сая төгрөгийг аймгийн төсөвт төвлөрүүлсэн.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913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NH5KKKNS61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9" b="16299"/>
          <a:stretch>
            <a:fillRect/>
          </a:stretch>
        </p:blipFill>
        <p:spPr/>
      </p:pic>
      <p:sp>
        <p:nvSpPr>
          <p:cNvPr id="19" name="Text Placeholder 33"/>
          <p:cNvSpPr txBox="1">
            <a:spLocks/>
          </p:cNvSpPr>
          <p:nvPr/>
        </p:nvSpPr>
        <p:spPr>
          <a:xfrm>
            <a:off x="4872405" y="4975650"/>
            <a:ext cx="1084862" cy="2841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mn-MN" sz="1477" b="1" dirty="0">
                <a:latin typeface="Lato Regular"/>
                <a:cs typeface="Lato Regular"/>
              </a:rPr>
              <a:t>70378786</a:t>
            </a:r>
            <a:endParaRPr lang="en-AU" sz="1477" b="1" dirty="0">
              <a:latin typeface="Lato Regular"/>
              <a:cs typeface="Lato Regular"/>
            </a:endParaRPr>
          </a:p>
        </p:txBody>
      </p:sp>
      <p:sp>
        <p:nvSpPr>
          <p:cNvPr id="21" name="Oval 20"/>
          <p:cNvSpPr/>
          <p:nvPr/>
        </p:nvSpPr>
        <p:spPr>
          <a:xfrm flipH="1">
            <a:off x="4284661" y="4895274"/>
            <a:ext cx="483643" cy="44487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30" name="Freeform 107"/>
          <p:cNvSpPr>
            <a:spLocks/>
          </p:cNvSpPr>
          <p:nvPr/>
        </p:nvSpPr>
        <p:spPr bwMode="auto">
          <a:xfrm>
            <a:off x="4427985" y="4989516"/>
            <a:ext cx="237746" cy="238479"/>
          </a:xfrm>
          <a:custGeom>
            <a:avLst/>
            <a:gdLst/>
            <a:ahLst/>
            <a:cxnLst>
              <a:cxn ang="0">
                <a:pos x="104" y="88"/>
              </a:cxn>
              <a:cxn ang="0">
                <a:pos x="103" y="87"/>
              </a:cxn>
              <a:cxn ang="0">
                <a:pos x="78" y="76"/>
              </a:cxn>
              <a:cxn ang="0">
                <a:pos x="77" y="76"/>
              </a:cxn>
              <a:cxn ang="0">
                <a:pos x="64" y="86"/>
              </a:cxn>
              <a:cxn ang="0">
                <a:pos x="41" y="67"/>
              </a:cxn>
              <a:cxn ang="0">
                <a:pos x="26" y="44"/>
              </a:cxn>
              <a:cxn ang="0">
                <a:pos x="37" y="30"/>
              </a:cxn>
              <a:cxn ang="0">
                <a:pos x="30" y="4"/>
              </a:cxn>
              <a:cxn ang="0">
                <a:pos x="29" y="4"/>
              </a:cxn>
              <a:cxn ang="0">
                <a:pos x="18" y="0"/>
              </a:cxn>
              <a:cxn ang="0">
                <a:pos x="16" y="2"/>
              </a:cxn>
              <a:cxn ang="0">
                <a:pos x="3" y="14"/>
              </a:cxn>
              <a:cxn ang="0">
                <a:pos x="26" y="83"/>
              </a:cxn>
              <a:cxn ang="0">
                <a:pos x="89" y="113"/>
              </a:cxn>
              <a:cxn ang="0">
                <a:pos x="89" y="113"/>
              </a:cxn>
              <a:cxn ang="0">
                <a:pos x="90" y="112"/>
              </a:cxn>
              <a:cxn ang="0">
                <a:pos x="104" y="101"/>
              </a:cxn>
              <a:cxn ang="0">
                <a:pos x="104" y="88"/>
              </a:cxn>
            </a:cxnLst>
            <a:rect l="0" t="0" r="r" b="b"/>
            <a:pathLst>
              <a:path w="108" h="114">
                <a:moveTo>
                  <a:pt x="104" y="88"/>
                </a:moveTo>
                <a:cubicBezTo>
                  <a:pt x="103" y="87"/>
                  <a:pt x="103" y="87"/>
                  <a:pt x="103" y="87"/>
                </a:cubicBezTo>
                <a:cubicBezTo>
                  <a:pt x="101" y="83"/>
                  <a:pt x="80" y="76"/>
                  <a:pt x="78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4" y="77"/>
                  <a:pt x="70" y="80"/>
                  <a:pt x="64" y="86"/>
                </a:cubicBezTo>
                <a:cubicBezTo>
                  <a:pt x="56" y="82"/>
                  <a:pt x="46" y="73"/>
                  <a:pt x="41" y="67"/>
                </a:cubicBezTo>
                <a:cubicBezTo>
                  <a:pt x="35" y="61"/>
                  <a:pt x="29" y="51"/>
                  <a:pt x="26" y="44"/>
                </a:cubicBezTo>
                <a:cubicBezTo>
                  <a:pt x="34" y="37"/>
                  <a:pt x="37" y="34"/>
                  <a:pt x="37" y="30"/>
                </a:cubicBezTo>
                <a:cubicBezTo>
                  <a:pt x="38" y="29"/>
                  <a:pt x="34" y="7"/>
                  <a:pt x="30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6" y="2"/>
                  <a:pt x="23" y="0"/>
                  <a:pt x="18" y="0"/>
                </a:cubicBezTo>
                <a:cubicBezTo>
                  <a:pt x="17" y="1"/>
                  <a:pt x="16" y="1"/>
                  <a:pt x="16" y="2"/>
                </a:cubicBezTo>
                <a:cubicBezTo>
                  <a:pt x="13" y="3"/>
                  <a:pt x="6" y="8"/>
                  <a:pt x="3" y="14"/>
                </a:cubicBezTo>
                <a:cubicBezTo>
                  <a:pt x="1" y="18"/>
                  <a:pt x="0" y="53"/>
                  <a:pt x="26" y="83"/>
                </a:cubicBezTo>
                <a:cubicBezTo>
                  <a:pt x="52" y="112"/>
                  <a:pt x="84" y="114"/>
                  <a:pt x="89" y="113"/>
                </a:cubicBezTo>
                <a:cubicBezTo>
                  <a:pt x="89" y="113"/>
                  <a:pt x="89" y="113"/>
                  <a:pt x="89" y="113"/>
                </a:cubicBezTo>
                <a:cubicBezTo>
                  <a:pt x="90" y="112"/>
                  <a:pt x="90" y="112"/>
                  <a:pt x="90" y="112"/>
                </a:cubicBezTo>
                <a:cubicBezTo>
                  <a:pt x="96" y="110"/>
                  <a:pt x="102" y="104"/>
                  <a:pt x="104" y="101"/>
                </a:cubicBezTo>
                <a:cubicBezTo>
                  <a:pt x="108" y="97"/>
                  <a:pt x="105" y="91"/>
                  <a:pt x="104" y="8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34299" tIns="17150" rIns="34299" bIns="17150" numCol="1" anchor="t" anchorCtr="0" compatLnSpc="1">
            <a:prstTxWarp prst="textNoShape">
              <a:avLst/>
            </a:prstTxWarp>
          </a:bodyPr>
          <a:lstStyle/>
          <a:p>
            <a:endParaRPr lang="en-US" sz="594"/>
          </a:p>
        </p:txBody>
      </p:sp>
      <p:sp>
        <p:nvSpPr>
          <p:cNvPr id="31" name="Freeform 78"/>
          <p:cNvSpPr>
            <a:spLocks noEditPoints="1"/>
          </p:cNvSpPr>
          <p:nvPr/>
        </p:nvSpPr>
        <p:spPr bwMode="auto">
          <a:xfrm>
            <a:off x="5957267" y="5053864"/>
            <a:ext cx="191742" cy="191817"/>
          </a:xfrm>
          <a:custGeom>
            <a:avLst/>
            <a:gdLst/>
            <a:ahLst/>
            <a:cxnLst>
              <a:cxn ang="0">
                <a:pos x="59" y="54"/>
              </a:cxn>
              <a:cxn ang="0">
                <a:pos x="53" y="59"/>
              </a:cxn>
              <a:cxn ang="0">
                <a:pos x="45" y="62"/>
              </a:cxn>
              <a:cxn ang="0">
                <a:pos x="38" y="59"/>
              </a:cxn>
              <a:cxn ang="0">
                <a:pos x="30" y="51"/>
              </a:cxn>
              <a:cxn ang="0">
                <a:pos x="27" y="43"/>
              </a:cxn>
              <a:cxn ang="0">
                <a:pos x="30" y="36"/>
              </a:cxn>
              <a:cxn ang="0">
                <a:pos x="27" y="32"/>
              </a:cxn>
              <a:cxn ang="0">
                <a:pos x="19" y="36"/>
              </a:cxn>
              <a:cxn ang="0">
                <a:pos x="11" y="32"/>
              </a:cxn>
              <a:cxn ang="0">
                <a:pos x="3" y="24"/>
              </a:cxn>
              <a:cxn ang="0">
                <a:pos x="0" y="17"/>
              </a:cxn>
              <a:cxn ang="0">
                <a:pos x="3" y="9"/>
              </a:cxn>
              <a:cxn ang="0">
                <a:pos x="9" y="3"/>
              </a:cxn>
              <a:cxn ang="0">
                <a:pos x="17" y="0"/>
              </a:cxn>
              <a:cxn ang="0">
                <a:pos x="24" y="4"/>
              </a:cxn>
              <a:cxn ang="0">
                <a:pos x="32" y="11"/>
              </a:cxn>
              <a:cxn ang="0">
                <a:pos x="35" y="19"/>
              </a:cxn>
              <a:cxn ang="0">
                <a:pos x="32" y="27"/>
              </a:cxn>
              <a:cxn ang="0">
                <a:pos x="35" y="30"/>
              </a:cxn>
              <a:cxn ang="0">
                <a:pos x="43" y="27"/>
              </a:cxn>
              <a:cxn ang="0">
                <a:pos x="51" y="30"/>
              </a:cxn>
              <a:cxn ang="0">
                <a:pos x="59" y="38"/>
              </a:cxn>
              <a:cxn ang="0">
                <a:pos x="62" y="46"/>
              </a:cxn>
              <a:cxn ang="0">
                <a:pos x="59" y="54"/>
              </a:cxn>
              <a:cxn ang="0">
                <a:pos x="27" y="17"/>
              </a:cxn>
              <a:cxn ang="0">
                <a:pos x="19" y="9"/>
              </a:cxn>
              <a:cxn ang="0">
                <a:pos x="17" y="8"/>
              </a:cxn>
              <a:cxn ang="0">
                <a:pos x="14" y="9"/>
              </a:cxn>
              <a:cxn ang="0">
                <a:pos x="8" y="14"/>
              </a:cxn>
              <a:cxn ang="0">
                <a:pos x="7" y="17"/>
              </a:cxn>
              <a:cxn ang="0">
                <a:pos x="8" y="19"/>
              </a:cxn>
              <a:cxn ang="0">
                <a:pos x="16" y="27"/>
              </a:cxn>
              <a:cxn ang="0">
                <a:pos x="19" y="28"/>
              </a:cxn>
              <a:cxn ang="0">
                <a:pos x="22" y="27"/>
              </a:cxn>
              <a:cxn ang="0">
                <a:pos x="19" y="23"/>
              </a:cxn>
              <a:cxn ang="0">
                <a:pos x="23" y="19"/>
              </a:cxn>
              <a:cxn ang="0">
                <a:pos x="27" y="22"/>
              </a:cxn>
              <a:cxn ang="0">
                <a:pos x="28" y="19"/>
              </a:cxn>
              <a:cxn ang="0">
                <a:pos x="27" y="17"/>
              </a:cxn>
              <a:cxn ang="0">
                <a:pos x="54" y="43"/>
              </a:cxn>
              <a:cxn ang="0">
                <a:pos x="46" y="35"/>
              </a:cxn>
              <a:cxn ang="0">
                <a:pos x="43" y="34"/>
              </a:cxn>
              <a:cxn ang="0">
                <a:pos x="40" y="36"/>
              </a:cxn>
              <a:cxn ang="0">
                <a:pos x="43" y="40"/>
              </a:cxn>
              <a:cxn ang="0">
                <a:pos x="40" y="43"/>
              </a:cxn>
              <a:cxn ang="0">
                <a:pos x="35" y="41"/>
              </a:cxn>
              <a:cxn ang="0">
                <a:pos x="34" y="43"/>
              </a:cxn>
              <a:cxn ang="0">
                <a:pos x="35" y="46"/>
              </a:cxn>
              <a:cxn ang="0">
                <a:pos x="43" y="54"/>
              </a:cxn>
              <a:cxn ang="0">
                <a:pos x="45" y="55"/>
              </a:cxn>
              <a:cxn ang="0">
                <a:pos x="48" y="54"/>
              </a:cxn>
              <a:cxn ang="0">
                <a:pos x="54" y="48"/>
              </a:cxn>
              <a:cxn ang="0">
                <a:pos x="55" y="46"/>
              </a:cxn>
              <a:cxn ang="0">
                <a:pos x="54" y="43"/>
              </a:cxn>
            </a:cxnLst>
            <a:rect l="0" t="0" r="r" b="b"/>
            <a:pathLst>
              <a:path w="62" h="62">
                <a:moveTo>
                  <a:pt x="59" y="54"/>
                </a:moveTo>
                <a:cubicBezTo>
                  <a:pt x="53" y="59"/>
                  <a:pt x="53" y="59"/>
                  <a:pt x="53" y="59"/>
                </a:cubicBezTo>
                <a:cubicBezTo>
                  <a:pt x="51" y="61"/>
                  <a:pt x="48" y="62"/>
                  <a:pt x="45" y="62"/>
                </a:cubicBezTo>
                <a:cubicBezTo>
                  <a:pt x="43" y="62"/>
                  <a:pt x="40" y="61"/>
                  <a:pt x="38" y="59"/>
                </a:cubicBezTo>
                <a:cubicBezTo>
                  <a:pt x="30" y="51"/>
                  <a:pt x="30" y="51"/>
                  <a:pt x="30" y="51"/>
                </a:cubicBezTo>
                <a:cubicBezTo>
                  <a:pt x="28" y="49"/>
                  <a:pt x="27" y="46"/>
                  <a:pt x="27" y="43"/>
                </a:cubicBezTo>
                <a:cubicBezTo>
                  <a:pt x="27" y="40"/>
                  <a:pt x="28" y="38"/>
                  <a:pt x="30" y="36"/>
                </a:cubicBezTo>
                <a:cubicBezTo>
                  <a:pt x="27" y="32"/>
                  <a:pt x="27" y="32"/>
                  <a:pt x="27" y="32"/>
                </a:cubicBezTo>
                <a:cubicBezTo>
                  <a:pt x="25" y="34"/>
                  <a:pt x="22" y="36"/>
                  <a:pt x="19" y="36"/>
                </a:cubicBezTo>
                <a:cubicBezTo>
                  <a:pt x="16" y="36"/>
                  <a:pt x="13" y="34"/>
                  <a:pt x="11" y="32"/>
                </a:cubicBezTo>
                <a:cubicBezTo>
                  <a:pt x="3" y="24"/>
                  <a:pt x="3" y="24"/>
                  <a:pt x="3" y="24"/>
                </a:cubicBezTo>
                <a:cubicBezTo>
                  <a:pt x="1" y="22"/>
                  <a:pt x="0" y="20"/>
                  <a:pt x="0" y="17"/>
                </a:cubicBezTo>
                <a:cubicBezTo>
                  <a:pt x="0" y="14"/>
                  <a:pt x="1" y="11"/>
                  <a:pt x="3" y="9"/>
                </a:cubicBezTo>
                <a:cubicBezTo>
                  <a:pt x="9" y="3"/>
                  <a:pt x="9" y="3"/>
                  <a:pt x="9" y="3"/>
                </a:cubicBezTo>
                <a:cubicBezTo>
                  <a:pt x="11" y="1"/>
                  <a:pt x="14" y="0"/>
                  <a:pt x="17" y="0"/>
                </a:cubicBezTo>
                <a:cubicBezTo>
                  <a:pt x="19" y="0"/>
                  <a:pt x="22" y="1"/>
                  <a:pt x="24" y="4"/>
                </a:cubicBezTo>
                <a:cubicBezTo>
                  <a:pt x="32" y="11"/>
                  <a:pt x="32" y="11"/>
                  <a:pt x="32" y="11"/>
                </a:cubicBezTo>
                <a:cubicBezTo>
                  <a:pt x="34" y="13"/>
                  <a:pt x="35" y="16"/>
                  <a:pt x="35" y="19"/>
                </a:cubicBezTo>
                <a:cubicBezTo>
                  <a:pt x="35" y="22"/>
                  <a:pt x="34" y="25"/>
                  <a:pt x="32" y="27"/>
                </a:cubicBezTo>
                <a:cubicBezTo>
                  <a:pt x="35" y="30"/>
                  <a:pt x="35" y="30"/>
                  <a:pt x="35" y="30"/>
                </a:cubicBezTo>
                <a:cubicBezTo>
                  <a:pt x="37" y="28"/>
                  <a:pt x="40" y="27"/>
                  <a:pt x="43" y="27"/>
                </a:cubicBezTo>
                <a:cubicBezTo>
                  <a:pt x="46" y="27"/>
                  <a:pt x="49" y="28"/>
                  <a:pt x="51" y="30"/>
                </a:cubicBezTo>
                <a:cubicBezTo>
                  <a:pt x="59" y="38"/>
                  <a:pt x="59" y="38"/>
                  <a:pt x="59" y="38"/>
                </a:cubicBezTo>
                <a:cubicBezTo>
                  <a:pt x="61" y="40"/>
                  <a:pt x="62" y="43"/>
                  <a:pt x="62" y="46"/>
                </a:cubicBezTo>
                <a:cubicBezTo>
                  <a:pt x="62" y="49"/>
                  <a:pt x="61" y="52"/>
                  <a:pt x="59" y="54"/>
                </a:cubicBezTo>
                <a:close/>
                <a:moveTo>
                  <a:pt x="27" y="17"/>
                </a:moveTo>
                <a:cubicBezTo>
                  <a:pt x="19" y="9"/>
                  <a:pt x="19" y="9"/>
                  <a:pt x="19" y="9"/>
                </a:cubicBezTo>
                <a:cubicBezTo>
                  <a:pt x="18" y="8"/>
                  <a:pt x="18" y="8"/>
                  <a:pt x="17" y="8"/>
                </a:cubicBezTo>
                <a:cubicBezTo>
                  <a:pt x="16" y="8"/>
                  <a:pt x="15" y="8"/>
                  <a:pt x="14" y="9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5"/>
                  <a:pt x="7" y="16"/>
                  <a:pt x="7" y="17"/>
                </a:cubicBezTo>
                <a:cubicBezTo>
                  <a:pt x="7" y="18"/>
                  <a:pt x="8" y="19"/>
                  <a:pt x="8" y="19"/>
                </a:cubicBezTo>
                <a:cubicBezTo>
                  <a:pt x="16" y="27"/>
                  <a:pt x="16" y="27"/>
                  <a:pt x="16" y="27"/>
                </a:cubicBezTo>
                <a:cubicBezTo>
                  <a:pt x="17" y="28"/>
                  <a:pt x="18" y="28"/>
                  <a:pt x="19" y="28"/>
                </a:cubicBezTo>
                <a:cubicBezTo>
                  <a:pt x="20" y="28"/>
                  <a:pt x="21" y="28"/>
                  <a:pt x="22" y="27"/>
                </a:cubicBezTo>
                <a:cubicBezTo>
                  <a:pt x="20" y="26"/>
                  <a:pt x="19" y="25"/>
                  <a:pt x="19" y="23"/>
                </a:cubicBezTo>
                <a:cubicBezTo>
                  <a:pt x="19" y="21"/>
                  <a:pt x="21" y="19"/>
                  <a:pt x="23" y="19"/>
                </a:cubicBezTo>
                <a:cubicBezTo>
                  <a:pt x="24" y="19"/>
                  <a:pt x="26" y="21"/>
                  <a:pt x="27" y="22"/>
                </a:cubicBezTo>
                <a:cubicBezTo>
                  <a:pt x="28" y="21"/>
                  <a:pt x="28" y="20"/>
                  <a:pt x="28" y="19"/>
                </a:cubicBezTo>
                <a:cubicBezTo>
                  <a:pt x="28" y="18"/>
                  <a:pt x="28" y="17"/>
                  <a:pt x="27" y="17"/>
                </a:cubicBezTo>
                <a:close/>
                <a:moveTo>
                  <a:pt x="54" y="43"/>
                </a:moveTo>
                <a:cubicBezTo>
                  <a:pt x="46" y="35"/>
                  <a:pt x="46" y="35"/>
                  <a:pt x="46" y="35"/>
                </a:cubicBezTo>
                <a:cubicBezTo>
                  <a:pt x="45" y="35"/>
                  <a:pt x="44" y="34"/>
                  <a:pt x="43" y="34"/>
                </a:cubicBezTo>
                <a:cubicBezTo>
                  <a:pt x="42" y="34"/>
                  <a:pt x="41" y="35"/>
                  <a:pt x="40" y="36"/>
                </a:cubicBezTo>
                <a:cubicBezTo>
                  <a:pt x="42" y="37"/>
                  <a:pt x="43" y="38"/>
                  <a:pt x="43" y="40"/>
                </a:cubicBezTo>
                <a:cubicBezTo>
                  <a:pt x="43" y="42"/>
                  <a:pt x="42" y="43"/>
                  <a:pt x="40" y="43"/>
                </a:cubicBezTo>
                <a:cubicBezTo>
                  <a:pt x="38" y="43"/>
                  <a:pt x="37" y="42"/>
                  <a:pt x="35" y="41"/>
                </a:cubicBezTo>
                <a:cubicBezTo>
                  <a:pt x="34" y="41"/>
                  <a:pt x="34" y="42"/>
                  <a:pt x="34" y="43"/>
                </a:cubicBezTo>
                <a:cubicBezTo>
                  <a:pt x="34" y="44"/>
                  <a:pt x="34" y="45"/>
                  <a:pt x="35" y="46"/>
                </a:cubicBezTo>
                <a:cubicBezTo>
                  <a:pt x="43" y="54"/>
                  <a:pt x="43" y="54"/>
                  <a:pt x="43" y="54"/>
                </a:cubicBezTo>
                <a:cubicBezTo>
                  <a:pt x="44" y="55"/>
                  <a:pt x="45" y="55"/>
                  <a:pt x="45" y="55"/>
                </a:cubicBezTo>
                <a:cubicBezTo>
                  <a:pt x="46" y="55"/>
                  <a:pt x="47" y="55"/>
                  <a:pt x="48" y="54"/>
                </a:cubicBezTo>
                <a:cubicBezTo>
                  <a:pt x="54" y="48"/>
                  <a:pt x="54" y="48"/>
                  <a:pt x="54" y="48"/>
                </a:cubicBezTo>
                <a:cubicBezTo>
                  <a:pt x="54" y="48"/>
                  <a:pt x="55" y="47"/>
                  <a:pt x="55" y="46"/>
                </a:cubicBezTo>
                <a:cubicBezTo>
                  <a:pt x="55" y="45"/>
                  <a:pt x="54" y="44"/>
                  <a:pt x="54" y="4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34299" tIns="17150" rIns="34299" bIns="17150" numCol="1" anchor="t" anchorCtr="0" compatLnSpc="1">
            <a:prstTxWarp prst="textNoShape">
              <a:avLst/>
            </a:prstTxWarp>
          </a:bodyPr>
          <a:lstStyle/>
          <a:p>
            <a:endParaRPr lang="en-US" sz="594"/>
          </a:p>
        </p:txBody>
      </p:sp>
      <p:sp>
        <p:nvSpPr>
          <p:cNvPr id="32" name="Freeform 74"/>
          <p:cNvSpPr>
            <a:spLocks noEditPoints="1"/>
          </p:cNvSpPr>
          <p:nvPr/>
        </p:nvSpPr>
        <p:spPr bwMode="auto">
          <a:xfrm>
            <a:off x="2167073" y="5060447"/>
            <a:ext cx="203514" cy="157915"/>
          </a:xfrm>
          <a:custGeom>
            <a:avLst/>
            <a:gdLst/>
            <a:ahLst/>
            <a:cxnLst>
              <a:cxn ang="0">
                <a:pos x="66" y="17"/>
              </a:cxn>
              <a:cxn ang="0">
                <a:pos x="47" y="30"/>
              </a:cxn>
              <a:cxn ang="0">
                <a:pos x="37" y="36"/>
              </a:cxn>
              <a:cxn ang="0">
                <a:pos x="36" y="36"/>
              </a:cxn>
              <a:cxn ang="0">
                <a:pos x="36" y="36"/>
              </a:cxn>
              <a:cxn ang="0">
                <a:pos x="26" y="30"/>
              </a:cxn>
              <a:cxn ang="0">
                <a:pos x="7" y="17"/>
              </a:cxn>
              <a:cxn ang="0">
                <a:pos x="0" y="7"/>
              </a:cxn>
              <a:cxn ang="0">
                <a:pos x="7" y="0"/>
              </a:cxn>
              <a:cxn ang="0">
                <a:pos x="66" y="0"/>
              </a:cxn>
              <a:cxn ang="0">
                <a:pos x="72" y="6"/>
              </a:cxn>
              <a:cxn ang="0">
                <a:pos x="66" y="17"/>
              </a:cxn>
              <a:cxn ang="0">
                <a:pos x="72" y="50"/>
              </a:cxn>
              <a:cxn ang="0">
                <a:pos x="66" y="56"/>
              </a:cxn>
              <a:cxn ang="0">
                <a:pos x="7" y="56"/>
              </a:cxn>
              <a:cxn ang="0">
                <a:pos x="0" y="50"/>
              </a:cxn>
              <a:cxn ang="0">
                <a:pos x="0" y="18"/>
              </a:cxn>
              <a:cxn ang="0">
                <a:pos x="5" y="21"/>
              </a:cxn>
              <a:cxn ang="0">
                <a:pos x="24" y="35"/>
              </a:cxn>
              <a:cxn ang="0">
                <a:pos x="36" y="41"/>
              </a:cxn>
              <a:cxn ang="0">
                <a:pos x="36" y="41"/>
              </a:cxn>
              <a:cxn ang="0">
                <a:pos x="37" y="41"/>
              </a:cxn>
              <a:cxn ang="0">
                <a:pos x="48" y="35"/>
              </a:cxn>
              <a:cxn ang="0">
                <a:pos x="68" y="21"/>
              </a:cxn>
              <a:cxn ang="0">
                <a:pos x="72" y="18"/>
              </a:cxn>
              <a:cxn ang="0">
                <a:pos x="72" y="50"/>
              </a:cxn>
            </a:cxnLst>
            <a:rect l="0" t="0" r="r" b="b"/>
            <a:pathLst>
              <a:path w="72" h="56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34299" tIns="17150" rIns="34299" bIns="17150" numCol="1" anchor="t" anchorCtr="0" compatLnSpc="1">
            <a:prstTxWarp prst="textNoShape">
              <a:avLst/>
            </a:prstTxWarp>
          </a:bodyPr>
          <a:lstStyle/>
          <a:p>
            <a:endParaRPr lang="en-US" sz="594"/>
          </a:p>
        </p:txBody>
      </p:sp>
      <p:grpSp>
        <p:nvGrpSpPr>
          <p:cNvPr id="4" name="Group 3"/>
          <p:cNvGrpSpPr/>
          <p:nvPr/>
        </p:nvGrpSpPr>
        <p:grpSpPr>
          <a:xfrm>
            <a:off x="3308424" y="2255456"/>
            <a:ext cx="2890803" cy="2393264"/>
            <a:chOff x="8327487" y="1849223"/>
            <a:chExt cx="7706801" cy="6380377"/>
          </a:xfrm>
        </p:grpSpPr>
        <p:sp>
          <p:nvSpPr>
            <p:cNvPr id="36" name="Rectangle 35"/>
            <p:cNvSpPr>
              <a:spLocks noChangeAspect="1"/>
            </p:cNvSpPr>
            <p:nvPr/>
          </p:nvSpPr>
          <p:spPr>
            <a:xfrm>
              <a:off x="8327487" y="1849223"/>
              <a:ext cx="7706801" cy="6380377"/>
            </a:xfrm>
            <a:prstGeom prst="rect">
              <a:avLst/>
            </a:prstGeom>
            <a:solidFill>
              <a:srgbClr val="19252F">
                <a:alpha val="8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933">
                <a:defRPr/>
              </a:pPr>
              <a:endParaRPr lang="en-US" sz="594" dirty="0">
                <a:latin typeface="Lato Light"/>
              </a:endParaRPr>
            </a:p>
          </p:txBody>
        </p:sp>
        <p:sp>
          <p:nvSpPr>
            <p:cNvPr id="40" name="Rectangle 39"/>
            <p:cNvSpPr>
              <a:spLocks/>
            </p:cNvSpPr>
            <p:nvPr/>
          </p:nvSpPr>
          <p:spPr>
            <a:xfrm>
              <a:off x="8327487" y="1849223"/>
              <a:ext cx="7706801" cy="227950"/>
            </a:xfrm>
            <a:prstGeom prst="rect">
              <a:avLst/>
            </a:prstGeom>
            <a:solidFill>
              <a:srgbClr val="040709">
                <a:alpha val="46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933">
                <a:defRPr/>
              </a:pPr>
              <a:endParaRPr lang="en-US" sz="594" dirty="0">
                <a:latin typeface="Lato Light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159249" y="3549427"/>
            <a:ext cx="3338115" cy="353306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id-ID" b="1" dirty="0">
                <a:solidFill>
                  <a:schemeClr val="bg1"/>
                </a:solidFill>
                <a:latin typeface="Lato Regular"/>
                <a:cs typeface="Lato Regular"/>
              </a:rPr>
              <a:t>“</a:t>
            </a:r>
            <a:r>
              <a:rPr lang="id-ID" sz="1846" b="1" dirty="0">
                <a:solidFill>
                  <a:schemeClr val="bg1"/>
                </a:solidFill>
                <a:latin typeface="Lato Regular"/>
                <a:cs typeface="Lato Regular"/>
              </a:rPr>
              <a:t>ДХББЗГ” ОНӨААТҮГ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91284" y="3954571"/>
            <a:ext cx="2962242" cy="581253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mn-MN" sz="1350" i="1" dirty="0">
                <a:solidFill>
                  <a:schemeClr val="bg1"/>
                </a:solidFill>
                <a:latin typeface="Lato Regular"/>
                <a:cs typeface="Lato Regular"/>
              </a:rPr>
              <a:t>АНХААРАЛ ХАНДУУЛСАНД БАЯРЛАЛАА</a:t>
            </a:r>
            <a:endParaRPr lang="pt-BR" sz="1350" i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4253632" y="5554841"/>
            <a:ext cx="574675" cy="550862"/>
          </a:xfrm>
          <a:custGeom>
            <a:avLst/>
            <a:gdLst>
              <a:gd name="T0" fmla="*/ 122 w 243"/>
              <a:gd name="T1" fmla="*/ 0 h 243"/>
              <a:gd name="T2" fmla="*/ 0 w 243"/>
              <a:gd name="T3" fmla="*/ 121 h 243"/>
              <a:gd name="T4" fmla="*/ 122 w 243"/>
              <a:gd name="T5" fmla="*/ 243 h 243"/>
              <a:gd name="T6" fmla="*/ 243 w 243"/>
              <a:gd name="T7" fmla="*/ 121 h 243"/>
              <a:gd name="T8" fmla="*/ 122 w 243"/>
              <a:gd name="T9" fmla="*/ 0 h 243"/>
              <a:gd name="T10" fmla="*/ 154 w 243"/>
              <a:gd name="T11" fmla="*/ 121 h 243"/>
              <a:gd name="T12" fmla="*/ 133 w 243"/>
              <a:gd name="T13" fmla="*/ 121 h 243"/>
              <a:gd name="T14" fmla="*/ 133 w 243"/>
              <a:gd name="T15" fmla="*/ 196 h 243"/>
              <a:gd name="T16" fmla="*/ 102 w 243"/>
              <a:gd name="T17" fmla="*/ 196 h 243"/>
              <a:gd name="T18" fmla="*/ 102 w 243"/>
              <a:gd name="T19" fmla="*/ 121 h 243"/>
              <a:gd name="T20" fmla="*/ 87 w 243"/>
              <a:gd name="T21" fmla="*/ 121 h 243"/>
              <a:gd name="T22" fmla="*/ 87 w 243"/>
              <a:gd name="T23" fmla="*/ 94 h 243"/>
              <a:gd name="T24" fmla="*/ 102 w 243"/>
              <a:gd name="T25" fmla="*/ 94 h 243"/>
              <a:gd name="T26" fmla="*/ 102 w 243"/>
              <a:gd name="T27" fmla="*/ 77 h 243"/>
              <a:gd name="T28" fmla="*/ 133 w 243"/>
              <a:gd name="T29" fmla="*/ 46 h 243"/>
              <a:gd name="T30" fmla="*/ 156 w 243"/>
              <a:gd name="T31" fmla="*/ 46 h 243"/>
              <a:gd name="T32" fmla="*/ 156 w 243"/>
              <a:gd name="T33" fmla="*/ 72 h 243"/>
              <a:gd name="T34" fmla="*/ 140 w 243"/>
              <a:gd name="T35" fmla="*/ 72 h 243"/>
              <a:gd name="T36" fmla="*/ 133 w 243"/>
              <a:gd name="T37" fmla="*/ 79 h 243"/>
              <a:gd name="T38" fmla="*/ 133 w 243"/>
              <a:gd name="T39" fmla="*/ 94 h 243"/>
              <a:gd name="T40" fmla="*/ 157 w 243"/>
              <a:gd name="T41" fmla="*/ 94 h 243"/>
              <a:gd name="T42" fmla="*/ 154 w 243"/>
              <a:gd name="T43" fmla="*/ 12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3" h="243">
                <a:moveTo>
                  <a:pt x="122" y="0"/>
                </a:moveTo>
                <a:cubicBezTo>
                  <a:pt x="55" y="0"/>
                  <a:pt x="0" y="54"/>
                  <a:pt x="0" y="121"/>
                </a:cubicBezTo>
                <a:cubicBezTo>
                  <a:pt x="0" y="188"/>
                  <a:pt x="55" y="243"/>
                  <a:pt x="122" y="243"/>
                </a:cubicBezTo>
                <a:cubicBezTo>
                  <a:pt x="189" y="243"/>
                  <a:pt x="243" y="188"/>
                  <a:pt x="243" y="121"/>
                </a:cubicBezTo>
                <a:cubicBezTo>
                  <a:pt x="243" y="54"/>
                  <a:pt x="189" y="0"/>
                  <a:pt x="122" y="0"/>
                </a:cubicBezTo>
                <a:close/>
                <a:moveTo>
                  <a:pt x="154" y="121"/>
                </a:moveTo>
                <a:cubicBezTo>
                  <a:pt x="133" y="121"/>
                  <a:pt x="133" y="121"/>
                  <a:pt x="133" y="121"/>
                </a:cubicBezTo>
                <a:cubicBezTo>
                  <a:pt x="133" y="154"/>
                  <a:pt x="133" y="196"/>
                  <a:pt x="133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2" y="196"/>
                  <a:pt x="102" y="155"/>
                  <a:pt x="102" y="121"/>
                </a:cubicBezTo>
                <a:cubicBezTo>
                  <a:pt x="87" y="121"/>
                  <a:pt x="87" y="121"/>
                  <a:pt x="87" y="121"/>
                </a:cubicBezTo>
                <a:cubicBezTo>
                  <a:pt x="87" y="94"/>
                  <a:pt x="87" y="94"/>
                  <a:pt x="87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65"/>
                  <a:pt x="108" y="46"/>
                  <a:pt x="133" y="46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56" y="72"/>
                  <a:pt x="142" y="72"/>
                  <a:pt x="140" y="72"/>
                </a:cubicBezTo>
                <a:cubicBezTo>
                  <a:pt x="137" y="72"/>
                  <a:pt x="133" y="73"/>
                  <a:pt x="133" y="79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57" y="94"/>
                  <a:pt x="157" y="94"/>
                  <a:pt x="157" y="94"/>
                </a:cubicBezTo>
                <a:lnTo>
                  <a:pt x="154" y="12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148599" tIns="74300" rIns="148599" bIns="74300"/>
          <a:lstStyle/>
          <a:p>
            <a:pPr>
              <a:defRPr/>
            </a:pPr>
            <a:endParaRPr lang="id-ID" sz="2926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Lato Light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807973" y="5633884"/>
            <a:ext cx="3220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1200" b="1">
                <a:latin typeface="Times New Roman" pitchFamily="18" charset="0"/>
                <a:cs typeface="Times New Roman" pitchFamily="18" charset="0"/>
              </a:rPr>
              <a:t>“ДАРХАН-ХОТ </a:t>
            </a:r>
            <a:r>
              <a:rPr lang="mn-MN" altLang="en-US" sz="1200" b="1" dirty="0">
                <a:latin typeface="Times New Roman" pitchFamily="18" charset="0"/>
                <a:cs typeface="Times New Roman" pitchFamily="18" charset="0"/>
              </a:rPr>
              <a:t>БАЙГУУЛАЛТ БАРИЛГА </a:t>
            </a:r>
            <a:r>
              <a:rPr lang="mn-MN" altLang="en-US" sz="1200" b="1">
                <a:latin typeface="Times New Roman" pitchFamily="18" charset="0"/>
                <a:cs typeface="Times New Roman" pitchFamily="18" charset="0"/>
              </a:rPr>
              <a:t>ЗАХИАЛАГЧИЙН ГАЗАР” ОНӨААТҮГ</a:t>
            </a:r>
            <a:endParaRPr lang="en-US" alt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D:\LOGO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478" y="2463476"/>
            <a:ext cx="832827" cy="97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28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29497"/>
            <a:ext cx="7696200" cy="609600"/>
          </a:xfrm>
        </p:spPr>
        <p:txBody>
          <a:bodyPr>
            <a:normAutofit fontScale="90000"/>
          </a:bodyPr>
          <a:lstStyle/>
          <a:p>
            <a:br>
              <a:rPr lang="mn-MN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br>
              <a:rPr lang="mn-MN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br>
              <a:rPr lang="mn-MN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3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1.1. Байгууллагын танилцуулга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LOGO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76200"/>
            <a:ext cx="633916" cy="73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5400000">
            <a:off x="-2664159" y="3515662"/>
            <a:ext cx="5947504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mn-Mong-CN" sz="3200" dirty="0"/>
              <a:t>ᠳᠠᠷᠬᠠᠨ ᠬᠣᠲᠠ ᠪᠠᠶᠢᠭᠤᠯᠤᠯᠲᠠ ᠪᠠᠷᠢᠯᠭ᠎ᠠ ᠵᠠᠬᠢᠶᠠᠯᠠᠭᠴᠢ ᠶᠢᠨ ᠭᠠᠵᠠᠷ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659285"/>
            <a:ext cx="784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/>
              <a:t>	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Байгууллага нь улсын болон төсвийн хөрөнгө оруулалтаар баригдаж байгаа барилга угсралт, засварын ажилд захиалагчийн техникийн хяналт гүйцэтгэх зорилгоор Дархан-Уул аймгийн Иргэдийн төлөөлөгчдийн хурлын тэргүүлэгчдийн 69 дүгээр тогтоолоор  2016 оны 07 дугаар сарын 27 ны өдөр байгуулагдсан. </a:t>
            </a:r>
            <a:endParaRPr lang="mn-MN" b="1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711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22" y="445416"/>
            <a:ext cx="8035678" cy="849984"/>
          </a:xfrm>
        </p:spPr>
        <p:txBody>
          <a:bodyPr/>
          <a:lstStyle/>
          <a:p>
            <a:r>
              <a:rPr lang="mn-MN" sz="3600" i="1" dirty="0">
                <a:latin typeface="Arial" pitchFamily="34" charset="0"/>
                <a:cs typeface="Arial" pitchFamily="34" charset="0"/>
              </a:rPr>
              <a:t>Үндсэн үйл ажиллагаа</a:t>
            </a:r>
            <a:endParaRPr lang="en-US" sz="36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D:\LOGO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76200"/>
            <a:ext cx="633916" cy="73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5400000">
            <a:off x="-2664159" y="3515662"/>
            <a:ext cx="5947504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mn-Mong-CN" sz="3200" dirty="0"/>
              <a:t>ᠳᠠᠷᠬᠠᠨ ᠬᠣᠲᠠ ᠪᠠᠶᠢᠭᠤᠯᠤᠯᠲᠠ ᠪᠠᠷᠢᠯᠭ᠎ᠠ ᠵᠠᠬᠢᠶᠠᠯᠠᠭᠴᠢ ᠶᠢᠨ ᠭᠠᠵᠠᠷ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838200" y="1295400"/>
            <a:ext cx="8001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mn-MN" dirty="0">
                <a:latin typeface="Arial" pitchFamily="34" charset="0"/>
                <a:cs typeface="Arial" pitchFamily="34" charset="0"/>
              </a:rPr>
              <a:t>Барилга байгууламжийн төлөв байдлыг үнэлэх, бат бөх чанарыг тооцоолох, норм дүрмийн шаардлагыг хангах.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mn-MN" dirty="0">
                <a:latin typeface="Arial" pitchFamily="34" charset="0"/>
                <a:cs typeface="Arial" pitchFamily="34" charset="0"/>
              </a:rPr>
              <a:t>Барилгыг зураг төслийн дагуу угсарч барих ажлыг удирдан зохион байгуулах, инженерийн хяналт тавих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mn-MN" dirty="0">
                <a:latin typeface="Arial" pitchFamily="34" charset="0"/>
                <a:cs typeface="Arial" pitchFamily="34" charset="0"/>
              </a:rPr>
              <a:t>Материал, тоног төхөөрөмж, ажиллах хүчний тоо хэмжээ, үнэ өртгийг тооцоолон төслийн бодит хэрэгжих боломжийг тооцоолох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mn-MN" dirty="0">
                <a:latin typeface="Arial" pitchFamily="34" charset="0"/>
                <a:cs typeface="Arial" pitchFamily="34" charset="0"/>
              </a:rPr>
              <a:t>Барилга угсралтын явц, төлөвлөгөөний биелэлт болон материал бүтээц, эдлэхүүний чанар, хийцэд зураг, төсөв, барилгын норм, дүрэм, стандарт, техникийн нөхцөлийн дагуу хяналт тавих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mn-MN" dirty="0">
                <a:latin typeface="Arial" pitchFamily="34" charset="0"/>
                <a:cs typeface="Arial" pitchFamily="34" charset="0"/>
              </a:rPr>
              <a:t>Барилга угсралтын явцад үүссэн асуудлыг шуурхай шийдвэрлэх, гарсан доголдлын шалтгааныг судалж тодорхойлох, сэргийлэх арга хэмжээ авах.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mn-MN" dirty="0">
                <a:latin typeface="Arial" pitchFamily="34" charset="0"/>
                <a:cs typeface="Arial" pitchFamily="34" charset="0"/>
              </a:rPr>
              <a:t>Барилгын материал бүтээц, эдлэхүүнийг шаардлагатай тохиолдолд сайжруулах солих, хийцийн шийдэлд өөрчлөлт оруулах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mn-MN" dirty="0">
                <a:latin typeface="Arial" pitchFamily="34" charset="0"/>
                <a:cs typeface="Arial" pitchFamily="34" charset="0"/>
              </a:rPr>
              <a:t>Байгууллагын удирдлагыг мэргэжлийн түвшинд барилга угсралтын явц болон төлөвлөгөө тайлангаар хангах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mn-MN" dirty="0">
                <a:latin typeface="Arial" pitchFamily="34" charset="0"/>
                <a:cs typeface="Arial" pitchFamily="34" charset="0"/>
              </a:rPr>
              <a:t>Барьж дуусгасан барилга байгууламжийг техникийн комисст хүлээлгэн өгөх, холбогдох бичиг баримтыг бэлтгэх. </a:t>
            </a:r>
          </a:p>
          <a:p>
            <a:pPr algn="just"/>
            <a:endParaRPr lang="mn-MN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67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648200" y="1923318"/>
            <a:ext cx="4176464" cy="43924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Төсөл хөтөлбөр, арга хэмжээний хэрэгжилтийг ханган, хөрөнгө оруулалтын чанар, үр өгөөжийг дээшлүүлэх.</a:t>
            </a:r>
          </a:p>
        </p:txBody>
      </p:sp>
      <p:pic>
        <p:nvPicPr>
          <p:cNvPr id="5" name="Picture 2" descr="D:\LOGO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7" y="76200"/>
            <a:ext cx="633916" cy="73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 rot="5400000">
            <a:off x="-2688565" y="3543929"/>
            <a:ext cx="6043369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mn-Mong-CN" sz="3200" dirty="0"/>
              <a:t>ᠳᠠᠷᠬᠠᠨ ᠬᠣᠲᠠ ᠪᠠᠶᠢᠭᠤᠯᠤᠯᠲᠠ ᠪᠠᠷᠢᠯᠭ᠎ᠠ ᠵᠠᠬᠢᠶᠠᠯᠠᠭᠴᠢ ᠶᠢᠨ ᠭᠠᠵᠠᠷ</a:t>
            </a:r>
            <a:endParaRPr lang="en-US" sz="3200" dirty="0"/>
          </a:p>
        </p:txBody>
      </p:sp>
      <p:sp>
        <p:nvSpPr>
          <p:cNvPr id="3" name="AutoShape 2" descr="Дархан-Уул аймагт 2017 онд хийгдсэн онцлох 20 ажи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Дархан-Уул аймагт 2017 онд хийгдсэн онцлох 20 ажи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Дархан-Уул аймагт 2017 онд хийгдсэн онцлох 20 ажил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Дархан-Уул аймагт 2017 онд хийгдсэн онцлох 20 ажил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99" y="1981200"/>
            <a:ext cx="3361175" cy="3962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844739" y="312737"/>
            <a:ext cx="3958071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mn-MN" sz="28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1.2 Байгууллагын </a:t>
            </a:r>
          </a:p>
          <a:p>
            <a:pPr algn="ctr"/>
            <a:r>
              <a:rPr lang="mn-MN" sz="28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ЭРХЭМ ЗОРИЛГО</a:t>
            </a:r>
          </a:p>
        </p:txBody>
      </p:sp>
    </p:spTree>
    <p:extLst>
      <p:ext uri="{BB962C8B-B14F-4D97-AF65-F5344CB8AC3E}">
        <p14:creationId xmlns:p14="http://schemas.microsoft.com/office/powerpoint/2010/main" val="3625225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199"/>
            <a:ext cx="8366760" cy="1088045"/>
          </a:xfrm>
        </p:spPr>
        <p:txBody>
          <a:bodyPr/>
          <a:lstStyle/>
          <a:p>
            <a:r>
              <a:rPr lang="mn-MN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   2020 онд ажилласан бүтэц бүрэлдэхүүн </a:t>
            </a:r>
            <a:endParaRPr lang="en-US" sz="2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533" y="2182322"/>
            <a:ext cx="7848600" cy="4038600"/>
          </a:xfrm>
        </p:spPr>
        <p:txBody>
          <a:bodyPr>
            <a:noAutofit/>
          </a:bodyPr>
          <a:lstStyle/>
          <a:p>
            <a:pPr algn="ctr"/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Дарга                                                                       1</a:t>
            </a:r>
          </a:p>
          <a:p>
            <a:pPr algn="ctr"/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Ерөнхий архитектор                                               1</a:t>
            </a:r>
          </a:p>
          <a:p>
            <a:pPr algn="ctr"/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Ерөнхий инженер                                                   1</a:t>
            </a:r>
          </a:p>
          <a:p>
            <a:pPr algn="ctr"/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 техникийн ажилтан                                6</a:t>
            </a:r>
          </a:p>
          <a:p>
            <a:pPr algn="ctr"/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Санхүүгийн ажилтан                                             2</a:t>
            </a:r>
          </a:p>
          <a:p>
            <a:pPr algn="ctr"/>
            <a:r>
              <a:rPr lang="mn-M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 ахуйн ажилтан                                                 2</a:t>
            </a:r>
            <a:endParaRPr lang="mn-M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 algn="ctr">
              <a:buNone/>
            </a:pPr>
            <a:r>
              <a:rPr lang="mn-M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                     Нийт-13</a:t>
            </a:r>
          </a:p>
        </p:txBody>
      </p:sp>
      <p:pic>
        <p:nvPicPr>
          <p:cNvPr id="5" name="Picture 2" descr="D:\LOGO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7" y="76200"/>
            <a:ext cx="633916" cy="73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5400000">
            <a:off x="-2688565" y="3543929"/>
            <a:ext cx="6043369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mn-Mong-CN" sz="3200" dirty="0"/>
              <a:t>ᠳᠠᠷᠬᠠᠨ ᠬᠣᠲᠠ ᠪᠠᠶᠢᠭᠤᠯᠤᠯᠲᠠ ᠪᠠᠷᠢᠯᠭ᠎ᠠ ᠵᠠᠬᠢᠶᠠᠯᠠᠭᠴᠢ ᠶᠢᠨ ᠭᠠᠵᠠᠷ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7493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3644327"/>
            <a:ext cx="8001000" cy="1143000"/>
          </a:xfrm>
        </p:spPr>
        <p:txBody>
          <a:bodyPr/>
          <a:lstStyle/>
          <a:p>
            <a:r>
              <a:rPr lang="mn-MN" b="1" i="1" u="sng" dirty="0">
                <a:solidFill>
                  <a:srgbClr val="00B0F0"/>
                </a:solidFill>
              </a:rPr>
              <a:t>2020 оны ажлын тайлан</a:t>
            </a:r>
            <a:endParaRPr lang="en-US" b="1" i="1" u="sng" dirty="0">
              <a:solidFill>
                <a:srgbClr val="00B0F0"/>
              </a:solidFill>
            </a:endParaRPr>
          </a:p>
        </p:txBody>
      </p:sp>
      <p:pic>
        <p:nvPicPr>
          <p:cNvPr id="4" name="Picture 2" descr="D:\LOGO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3916" cy="73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5400000">
            <a:off x="-2747414" y="3485846"/>
            <a:ext cx="6098031" cy="6032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mn-Mong-CN" sz="3200" dirty="0"/>
              <a:t>ᠳᠠᠷᠬᠠᠨ ᠬᠣᠲᠠ ᠪᠠᠶᠢᠭᠤᠯᠤᠯᠲᠠ ᠪᠠᠷᠢᠯᠭ᠎ᠠ ᠵᠠᠬᠢᠶᠠᠯᠠᠭᠴᠢ ᠶᠢᠨ ᠭᠠᠵᠠᠷ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2057399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Хоёр</a:t>
            </a:r>
            <a:endParaRPr lang="en-US" sz="32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937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97DE99CA-FFE0-4431-8CDB-F1EEAD58ED50}"/>
              </a:ext>
            </a:extLst>
          </p:cNvPr>
          <p:cNvGrpSpPr/>
          <p:nvPr/>
        </p:nvGrpSpPr>
        <p:grpSpPr>
          <a:xfrm>
            <a:off x="3305814" y="5994174"/>
            <a:ext cx="3343041" cy="50913"/>
            <a:chOff x="1754163" y="5229200"/>
            <a:chExt cx="5634055" cy="72008"/>
          </a:xfrm>
        </p:grpSpPr>
        <p:sp>
          <p:nvSpPr>
            <p:cNvPr id="73" name="Rectangle 24">
              <a:extLst>
                <a:ext uri="{FF2B5EF4-FFF2-40B4-BE49-F238E27FC236}">
                  <a16:creationId xmlns:a16="http://schemas.microsoft.com/office/drawing/2014/main" id="{E444DC9D-992D-4FD2-8376-1C022AD18350}"/>
                </a:ext>
              </a:extLst>
            </p:cNvPr>
            <p:cNvSpPr/>
            <p:nvPr/>
          </p:nvSpPr>
          <p:spPr>
            <a:xfrm>
              <a:off x="1754163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4" name="Rectangle 24">
              <a:extLst>
                <a:ext uri="{FF2B5EF4-FFF2-40B4-BE49-F238E27FC236}">
                  <a16:creationId xmlns:a16="http://schemas.microsoft.com/office/drawing/2014/main" id="{4D02DABB-3875-4C96-B929-1AE5766E04F8}"/>
                </a:ext>
              </a:extLst>
            </p:cNvPr>
            <p:cNvSpPr/>
            <p:nvPr/>
          </p:nvSpPr>
          <p:spPr>
            <a:xfrm>
              <a:off x="3160415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5" name="Rectangle 24">
              <a:extLst>
                <a:ext uri="{FF2B5EF4-FFF2-40B4-BE49-F238E27FC236}">
                  <a16:creationId xmlns:a16="http://schemas.microsoft.com/office/drawing/2014/main" id="{0E25354B-FBF6-4DF4-9B8C-FA729F958C69}"/>
                </a:ext>
              </a:extLst>
            </p:cNvPr>
            <p:cNvSpPr/>
            <p:nvPr/>
          </p:nvSpPr>
          <p:spPr>
            <a:xfrm>
              <a:off x="4583144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6" name="Rectangle 24">
              <a:extLst>
                <a:ext uri="{FF2B5EF4-FFF2-40B4-BE49-F238E27FC236}">
                  <a16:creationId xmlns:a16="http://schemas.microsoft.com/office/drawing/2014/main" id="{0D5F2BEA-9C1C-49D0-8E9A-376886EB4F2F}"/>
                </a:ext>
              </a:extLst>
            </p:cNvPr>
            <p:cNvSpPr/>
            <p:nvPr/>
          </p:nvSpPr>
          <p:spPr>
            <a:xfrm>
              <a:off x="5987777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42842" y="3056164"/>
            <a:ext cx="5805757" cy="5178211"/>
            <a:chOff x="1277634" y="2269341"/>
            <a:chExt cx="6723366" cy="655329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0F826B9-A13B-4D64-943B-37B981D05BD0}"/>
                </a:ext>
              </a:extLst>
            </p:cNvPr>
            <p:cNvGrpSpPr/>
            <p:nvPr/>
          </p:nvGrpSpPr>
          <p:grpSpPr>
            <a:xfrm>
              <a:off x="2736360" y="3219052"/>
              <a:ext cx="3875275" cy="5603583"/>
              <a:chOff x="1754163" y="2276872"/>
              <a:chExt cx="5616624" cy="5616624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A3B517C0-9B94-4BF9-8CD4-4474560F21E6}"/>
                  </a:ext>
                </a:extLst>
              </p:cNvPr>
              <p:cNvGrpSpPr/>
              <p:nvPr/>
            </p:nvGrpSpPr>
            <p:grpSpPr>
              <a:xfrm>
                <a:off x="2068835" y="2581275"/>
                <a:ext cx="4999062" cy="4999062"/>
                <a:chOff x="1754163" y="2276872"/>
                <a:chExt cx="5616624" cy="5616624"/>
              </a:xfrm>
            </p:grpSpPr>
            <p:sp>
              <p:nvSpPr>
                <p:cNvPr id="52" name="Block Arc 51">
                  <a:extLst>
                    <a:ext uri="{FF2B5EF4-FFF2-40B4-BE49-F238E27FC236}">
                      <a16:creationId xmlns:a16="http://schemas.microsoft.com/office/drawing/2014/main" id="{F8761959-737F-4435-83B7-405BA99E8156}"/>
                    </a:ext>
                  </a:extLst>
                </p:cNvPr>
                <p:cNvSpPr/>
                <p:nvPr/>
              </p:nvSpPr>
              <p:spPr>
                <a:xfrm>
                  <a:off x="1754163" y="2276872"/>
                  <a:ext cx="5616624" cy="5616624"/>
                </a:xfrm>
                <a:prstGeom prst="blockArc">
                  <a:avLst>
                    <a:gd name="adj1" fmla="val 10800000"/>
                    <a:gd name="adj2" fmla="val 21586788"/>
                    <a:gd name="adj3" fmla="val 6977"/>
                  </a:avLst>
                </a:prstGeom>
                <a:gradFill>
                  <a:gsLst>
                    <a:gs pos="0">
                      <a:schemeClr val="accent1">
                        <a:lumMod val="70000"/>
                        <a:lumOff val="30000"/>
                      </a:schemeClr>
                    </a:gs>
                    <a:gs pos="94000">
                      <a:schemeClr val="accent1">
                        <a:lumMod val="70000"/>
                        <a:lumOff val="30000"/>
                      </a:schemeClr>
                    </a:gs>
                  </a:gsLst>
                  <a:lin ang="108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3" name="Block Arc 52">
                  <a:extLst>
                    <a:ext uri="{FF2B5EF4-FFF2-40B4-BE49-F238E27FC236}">
                      <a16:creationId xmlns:a16="http://schemas.microsoft.com/office/drawing/2014/main" id="{DE4CB0B9-B037-4AA7-B342-8AC76693AA5A}"/>
                    </a:ext>
                  </a:extLst>
                </p:cNvPr>
                <p:cNvSpPr/>
                <p:nvPr/>
              </p:nvSpPr>
              <p:spPr>
                <a:xfrm>
                  <a:off x="1754163" y="2276872"/>
                  <a:ext cx="5616624" cy="5616624"/>
                </a:xfrm>
                <a:prstGeom prst="blockArc">
                  <a:avLst>
                    <a:gd name="adj1" fmla="val 13437981"/>
                    <a:gd name="adj2" fmla="val 21586788"/>
                    <a:gd name="adj3" fmla="val 6977"/>
                  </a:avLst>
                </a:prstGeom>
                <a:gradFill>
                  <a:gsLst>
                    <a:gs pos="0">
                      <a:schemeClr val="accent2">
                        <a:lumMod val="70000"/>
                        <a:lumOff val="30000"/>
                      </a:schemeClr>
                    </a:gs>
                    <a:gs pos="94000">
                      <a:schemeClr val="accent2">
                        <a:lumMod val="70000"/>
                        <a:lumOff val="30000"/>
                      </a:schemeClr>
                    </a:gs>
                  </a:gsLst>
                  <a:lin ang="108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" name="Block Arc 53">
                  <a:extLst>
                    <a:ext uri="{FF2B5EF4-FFF2-40B4-BE49-F238E27FC236}">
                      <a16:creationId xmlns:a16="http://schemas.microsoft.com/office/drawing/2014/main" id="{E6ACE423-508F-4BD5-A59B-49D0363A5B64}"/>
                    </a:ext>
                  </a:extLst>
                </p:cNvPr>
                <p:cNvSpPr/>
                <p:nvPr/>
              </p:nvSpPr>
              <p:spPr>
                <a:xfrm>
                  <a:off x="1754163" y="2276872"/>
                  <a:ext cx="5616624" cy="5616624"/>
                </a:xfrm>
                <a:prstGeom prst="blockArc">
                  <a:avLst>
                    <a:gd name="adj1" fmla="val 16201919"/>
                    <a:gd name="adj2" fmla="val 21586788"/>
                    <a:gd name="adj3" fmla="val 6977"/>
                  </a:avLst>
                </a:prstGeom>
                <a:gradFill>
                  <a:gsLst>
                    <a:gs pos="0">
                      <a:schemeClr val="accent3">
                        <a:lumMod val="70000"/>
                        <a:lumOff val="30000"/>
                      </a:schemeClr>
                    </a:gs>
                    <a:gs pos="94000">
                      <a:schemeClr val="accent3">
                        <a:lumMod val="70000"/>
                        <a:lumOff val="30000"/>
                      </a:schemeClr>
                    </a:gs>
                  </a:gsLst>
                  <a:lin ang="108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Block Arc 54">
                  <a:extLst>
                    <a:ext uri="{FF2B5EF4-FFF2-40B4-BE49-F238E27FC236}">
                      <a16:creationId xmlns:a16="http://schemas.microsoft.com/office/drawing/2014/main" id="{0B6A6210-6F1D-4DC7-8D83-2F45C7F510E2}"/>
                    </a:ext>
                  </a:extLst>
                </p:cNvPr>
                <p:cNvSpPr/>
                <p:nvPr/>
              </p:nvSpPr>
              <p:spPr>
                <a:xfrm>
                  <a:off x="1754163" y="2276872"/>
                  <a:ext cx="5616624" cy="5616624"/>
                </a:xfrm>
                <a:prstGeom prst="blockArc">
                  <a:avLst>
                    <a:gd name="adj1" fmla="val 19030955"/>
                    <a:gd name="adj2" fmla="val 21586788"/>
                    <a:gd name="adj3" fmla="val 6977"/>
                  </a:avLst>
                </a:prstGeom>
                <a:gradFill>
                  <a:gsLst>
                    <a:gs pos="0">
                      <a:schemeClr val="accent4">
                        <a:lumMod val="70000"/>
                        <a:lumOff val="30000"/>
                      </a:schemeClr>
                    </a:gs>
                    <a:gs pos="94000">
                      <a:schemeClr val="accent4">
                        <a:lumMod val="70000"/>
                        <a:lumOff val="30000"/>
                      </a:schemeClr>
                    </a:gs>
                  </a:gsLst>
                  <a:lin ang="108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33EC015-C3CD-4C8B-8E0E-BF9E707B18C8}"/>
                  </a:ext>
                </a:extLst>
              </p:cNvPr>
              <p:cNvGrpSpPr/>
              <p:nvPr/>
            </p:nvGrpSpPr>
            <p:grpSpPr>
              <a:xfrm>
                <a:off x="1754163" y="2276872"/>
                <a:ext cx="5616624" cy="5616624"/>
                <a:chOff x="1754163" y="2276872"/>
                <a:chExt cx="5616624" cy="5616624"/>
              </a:xfrm>
            </p:grpSpPr>
            <p:sp>
              <p:nvSpPr>
                <p:cNvPr id="48" name="Block Arc 47">
                  <a:extLst>
                    <a:ext uri="{FF2B5EF4-FFF2-40B4-BE49-F238E27FC236}">
                      <a16:creationId xmlns:a16="http://schemas.microsoft.com/office/drawing/2014/main" id="{E58A1C5E-CEC1-4165-B14F-AAC3BAB8A2FF}"/>
                    </a:ext>
                  </a:extLst>
                </p:cNvPr>
                <p:cNvSpPr/>
                <p:nvPr/>
              </p:nvSpPr>
              <p:spPr>
                <a:xfrm>
                  <a:off x="1754163" y="2276872"/>
                  <a:ext cx="5616624" cy="5616624"/>
                </a:xfrm>
                <a:prstGeom prst="blockArc">
                  <a:avLst>
                    <a:gd name="adj1" fmla="val 10800000"/>
                    <a:gd name="adj2" fmla="val 21586788"/>
                    <a:gd name="adj3" fmla="val 697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Block Arc 48">
                  <a:extLst>
                    <a:ext uri="{FF2B5EF4-FFF2-40B4-BE49-F238E27FC236}">
                      <a16:creationId xmlns:a16="http://schemas.microsoft.com/office/drawing/2014/main" id="{76255ACF-9345-496F-A32F-52B462D50998}"/>
                    </a:ext>
                  </a:extLst>
                </p:cNvPr>
                <p:cNvSpPr/>
                <p:nvPr/>
              </p:nvSpPr>
              <p:spPr>
                <a:xfrm>
                  <a:off x="1754163" y="2276872"/>
                  <a:ext cx="5616624" cy="5616624"/>
                </a:xfrm>
                <a:prstGeom prst="blockArc">
                  <a:avLst>
                    <a:gd name="adj1" fmla="val 13427380"/>
                    <a:gd name="adj2" fmla="val 21586788"/>
                    <a:gd name="adj3" fmla="val 6977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" name="Block Arc 49">
                  <a:extLst>
                    <a:ext uri="{FF2B5EF4-FFF2-40B4-BE49-F238E27FC236}">
                      <a16:creationId xmlns:a16="http://schemas.microsoft.com/office/drawing/2014/main" id="{5EB8E99D-CAC8-4290-9F04-6638093CE8A6}"/>
                    </a:ext>
                  </a:extLst>
                </p:cNvPr>
                <p:cNvSpPr/>
                <p:nvPr/>
              </p:nvSpPr>
              <p:spPr>
                <a:xfrm>
                  <a:off x="1754163" y="2276872"/>
                  <a:ext cx="5616624" cy="5616624"/>
                </a:xfrm>
                <a:prstGeom prst="blockArc">
                  <a:avLst>
                    <a:gd name="adj1" fmla="val 16201919"/>
                    <a:gd name="adj2" fmla="val 21586788"/>
                    <a:gd name="adj3" fmla="val 6977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" name="Block Arc 50">
                  <a:extLst>
                    <a:ext uri="{FF2B5EF4-FFF2-40B4-BE49-F238E27FC236}">
                      <a16:creationId xmlns:a16="http://schemas.microsoft.com/office/drawing/2014/main" id="{9404275A-CE70-4D88-8DB7-C49C2D29A478}"/>
                    </a:ext>
                  </a:extLst>
                </p:cNvPr>
                <p:cNvSpPr/>
                <p:nvPr/>
              </p:nvSpPr>
              <p:spPr>
                <a:xfrm>
                  <a:off x="1754163" y="2276872"/>
                  <a:ext cx="5616624" cy="5616624"/>
                </a:xfrm>
                <a:prstGeom prst="blockArc">
                  <a:avLst>
                    <a:gd name="adj1" fmla="val 19047701"/>
                    <a:gd name="adj2" fmla="val 21586788"/>
                    <a:gd name="adj3" fmla="val 6977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E2D836DA-AD46-490E-8E35-429CDBE6F6E5}"/>
                </a:ext>
              </a:extLst>
            </p:cNvPr>
            <p:cNvGrpSpPr/>
            <p:nvPr/>
          </p:nvGrpSpPr>
          <p:grpSpPr>
            <a:xfrm>
              <a:off x="1277634" y="3522747"/>
              <a:ext cx="1462587" cy="994548"/>
              <a:chOff x="2779336" y="1770340"/>
              <a:chExt cx="2158313" cy="1125128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FFA2FB1-6C19-42A4-B1B9-64845877895E}"/>
                  </a:ext>
                </a:extLst>
              </p:cNvPr>
              <p:cNvSpPr txBox="1"/>
              <p:nvPr/>
            </p:nvSpPr>
            <p:spPr>
              <a:xfrm>
                <a:off x="3251721" y="1770340"/>
                <a:ext cx="1184906" cy="591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mn-MN" altLang="ko-KR" sz="2800" b="1" dirty="0"/>
                  <a:t>1</a:t>
                </a:r>
                <a:r>
                  <a:rPr lang="en-US" altLang="ko-KR" sz="2800" b="1" dirty="0"/>
                  <a:t>6</a:t>
                </a:r>
                <a:endParaRPr lang="ko-KR" altLang="en-US" sz="2800" b="1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36DBDFD-4A60-4DAA-99B8-0C003589C5EB}"/>
                  </a:ext>
                </a:extLst>
              </p:cNvPr>
              <p:cNvSpPr txBox="1"/>
              <p:nvPr/>
            </p:nvSpPr>
            <p:spPr>
              <a:xfrm>
                <a:off x="2779336" y="2373188"/>
                <a:ext cx="2158313" cy="522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mn-MN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ТӨСӨЛ, АРГА ХЭМЖЭЭ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7D4B5B3-38CB-40B4-9ED9-668C4559B490}"/>
                </a:ext>
              </a:extLst>
            </p:cNvPr>
            <p:cNvGrpSpPr/>
            <p:nvPr/>
          </p:nvGrpSpPr>
          <p:grpSpPr>
            <a:xfrm>
              <a:off x="2160948" y="2450938"/>
              <a:ext cx="1746888" cy="962379"/>
              <a:chOff x="2385950" y="1954419"/>
              <a:chExt cx="2249311" cy="1088736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466CE7A-2CB4-4185-95F1-56377D9FEAD8}"/>
                  </a:ext>
                </a:extLst>
              </p:cNvPr>
              <p:cNvSpPr txBox="1"/>
              <p:nvPr/>
            </p:nvSpPr>
            <p:spPr>
              <a:xfrm>
                <a:off x="2828148" y="1954419"/>
                <a:ext cx="1400520" cy="591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mn-MN" altLang="ko-KR" sz="2800" b="1" dirty="0"/>
                  <a:t>4</a:t>
                </a:r>
                <a:r>
                  <a:rPr lang="en-US" altLang="ko-KR" sz="2800" b="1" dirty="0"/>
                  <a:t>2</a:t>
                </a:r>
                <a:endParaRPr lang="ko-KR" altLang="en-US" sz="2800" b="1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2F66A2D-7779-4753-BF16-0582F0E4696B}"/>
                  </a:ext>
                </a:extLst>
              </p:cNvPr>
              <p:cNvSpPr txBox="1"/>
              <p:nvPr/>
            </p:nvSpPr>
            <p:spPr>
              <a:xfrm>
                <a:off x="2385950" y="2520875"/>
                <a:ext cx="2249311" cy="522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mn-MN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ТӨСӨЛ, АРГА ХЭМЖЭЭ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473BEA5-C688-4CEF-816C-518DAC3CB525}"/>
                </a:ext>
              </a:extLst>
            </p:cNvPr>
            <p:cNvGrpSpPr/>
            <p:nvPr/>
          </p:nvGrpSpPr>
          <p:grpSpPr>
            <a:xfrm>
              <a:off x="6372922" y="3452805"/>
              <a:ext cx="1628078" cy="1129211"/>
              <a:chOff x="3257527" y="1838005"/>
              <a:chExt cx="2162019" cy="1212175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5CD8452-869D-4838-ADA9-2E5833A675F5}"/>
                  </a:ext>
                </a:extLst>
              </p:cNvPr>
              <p:cNvSpPr txBox="1"/>
              <p:nvPr/>
            </p:nvSpPr>
            <p:spPr>
              <a:xfrm>
                <a:off x="3706698" y="1838005"/>
                <a:ext cx="1400519" cy="693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n-MN" altLang="ko-KR" sz="3600" b="1" dirty="0"/>
                  <a:t>   </a:t>
                </a:r>
                <a:r>
                  <a:rPr lang="mn-MN" altLang="ko-KR" sz="2400" b="1" dirty="0"/>
                  <a:t>30</a:t>
                </a:r>
                <a:endParaRPr lang="ko-KR" altLang="en-US" sz="2400" b="1" dirty="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DC82A21-A2DE-4B2E-BABC-9C9028408D2D}"/>
                  </a:ext>
                </a:extLst>
              </p:cNvPr>
              <p:cNvSpPr txBox="1"/>
              <p:nvPr/>
            </p:nvSpPr>
            <p:spPr>
              <a:xfrm>
                <a:off x="3257527" y="2554596"/>
                <a:ext cx="2162019" cy="495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n-MN" altLang="ko-KR" sz="1200" dirty="0"/>
                  <a:t>ТӨСӨЛ, АРГА ХЭМЖЭЭ</a:t>
                </a:r>
                <a:endParaRPr lang="ko-KR" altLang="en-US" sz="1200" dirty="0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6915E9C6-2ED8-4923-A0E5-EF3729FCF31F}"/>
                </a:ext>
              </a:extLst>
            </p:cNvPr>
            <p:cNvGrpSpPr/>
            <p:nvPr/>
          </p:nvGrpSpPr>
          <p:grpSpPr>
            <a:xfrm>
              <a:off x="5524073" y="2269341"/>
              <a:ext cx="1501049" cy="979797"/>
              <a:chOff x="2966358" y="2119492"/>
              <a:chExt cx="1935729" cy="1108441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545A521-95C3-4753-B527-14ECD62DF493}"/>
                  </a:ext>
                </a:extLst>
              </p:cNvPr>
              <p:cNvSpPr txBox="1"/>
              <p:nvPr/>
            </p:nvSpPr>
            <p:spPr>
              <a:xfrm>
                <a:off x="3501568" y="2119492"/>
                <a:ext cx="1400519" cy="591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n-MN" altLang="ko-KR" sz="2800" b="1" dirty="0"/>
                  <a:t>11</a:t>
                </a:r>
                <a:endParaRPr lang="ko-KR" altLang="en-US" sz="2800" b="1" dirty="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9BB9514-B1C2-49FC-A35C-900240A2339F}"/>
                  </a:ext>
                </a:extLst>
              </p:cNvPr>
              <p:cNvSpPr txBox="1"/>
              <p:nvPr/>
            </p:nvSpPr>
            <p:spPr>
              <a:xfrm>
                <a:off x="2966358" y="2705653"/>
                <a:ext cx="1935729" cy="522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n-MN" altLang="ko-KR" sz="1200" dirty="0"/>
                  <a:t>ТӨСӨЛ, АРГА ХЭМЖЭЭ</a:t>
                </a:r>
                <a:endParaRPr lang="ko-KR" altLang="en-US" sz="1200" dirty="0"/>
              </a:p>
            </p:txBody>
          </p:sp>
        </p:grpSp>
        <p:cxnSp>
          <p:nvCxnSpPr>
            <p:cNvPr id="69" name="Elbow Connector 49">
              <a:extLst>
                <a:ext uri="{FF2B5EF4-FFF2-40B4-BE49-F238E27FC236}">
                  <a16:creationId xmlns:a16="http://schemas.microsoft.com/office/drawing/2014/main" id="{E3BE7A2B-0820-4F4D-AAB7-B952E38BF05E}"/>
                </a:ext>
              </a:extLst>
            </p:cNvPr>
            <p:cNvCxnSpPr>
              <a:cxnSpLocks/>
            </p:cNvCxnSpPr>
            <p:nvPr/>
          </p:nvCxnSpPr>
          <p:spPr>
            <a:xfrm>
              <a:off x="3676712" y="2740216"/>
              <a:ext cx="726234" cy="636437"/>
            </a:xfrm>
            <a:prstGeom prst="bentConnector3">
              <a:avLst>
                <a:gd name="adj1" fmla="val 100742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Elbow Connector 58">
              <a:extLst>
                <a:ext uri="{FF2B5EF4-FFF2-40B4-BE49-F238E27FC236}">
                  <a16:creationId xmlns:a16="http://schemas.microsoft.com/office/drawing/2014/main" id="{AE21EC3C-A94C-4F80-9558-63A6DB237D31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944484" y="2740216"/>
              <a:ext cx="726234" cy="636437"/>
            </a:xfrm>
            <a:prstGeom prst="bentConnector3">
              <a:avLst>
                <a:gd name="adj1" fmla="val 100193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6D1006F-D703-4364-B9AB-01C7343E0011}"/>
                </a:ext>
              </a:extLst>
            </p:cNvPr>
            <p:cNvSpPr txBox="1"/>
            <p:nvPr/>
          </p:nvSpPr>
          <p:spPr>
            <a:xfrm rot="17185590">
              <a:off x="2184820" y="5088778"/>
              <a:ext cx="2092269" cy="25683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117182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 </a:t>
              </a:r>
              <a:r>
                <a:rPr lang="mn-MN" altLang="ko-KR" sz="1600" b="1" dirty="0">
                  <a:solidFill>
                    <a:schemeClr val="bg1"/>
                  </a:solidFill>
                </a:rPr>
                <a:t>2019-2020 онд 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3007E8A-5D06-486C-8D35-F27F35F45A02}"/>
                </a:ext>
              </a:extLst>
            </p:cNvPr>
            <p:cNvSpPr txBox="1"/>
            <p:nvPr/>
          </p:nvSpPr>
          <p:spPr>
            <a:xfrm rot="19240802">
              <a:off x="3269020" y="3649203"/>
              <a:ext cx="1394759" cy="543377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1171822"/>
                </a:avLst>
              </a:prstTxWarp>
              <a:spAutoFit/>
            </a:bodyPr>
            <a:lstStyle/>
            <a:p>
              <a:pPr algn="ctr"/>
              <a:r>
                <a:rPr lang="mn-MN" altLang="ko-KR" sz="1600" b="1" dirty="0">
                  <a:solidFill>
                    <a:schemeClr val="bg1"/>
                  </a:solidFill>
                </a:rPr>
                <a:t>БАРИЛГА УГСРАЛТ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43E34A7-8F45-4C78-8EB5-B4BC8906923A}"/>
                </a:ext>
              </a:extLst>
            </p:cNvPr>
            <p:cNvSpPr txBox="1"/>
            <p:nvPr/>
          </p:nvSpPr>
          <p:spPr>
            <a:xfrm rot="2123600">
              <a:off x="4690556" y="3683383"/>
              <a:ext cx="1394759" cy="32744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1171822"/>
                </a:avLst>
              </a:prstTxWarp>
              <a:spAutoFit/>
            </a:bodyPr>
            <a:lstStyle/>
            <a:p>
              <a:pPr algn="ctr"/>
              <a:r>
                <a:rPr lang="mn-MN" altLang="ko-KR" sz="1600" b="1" dirty="0"/>
                <a:t>ИШС</a:t>
              </a:r>
              <a:endParaRPr lang="ko-KR" altLang="en-US" sz="1600" b="1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FC984B1-34A7-4BBC-8462-974BFEA3E3F4}"/>
                </a:ext>
              </a:extLst>
            </p:cNvPr>
            <p:cNvSpPr txBox="1"/>
            <p:nvPr/>
          </p:nvSpPr>
          <p:spPr>
            <a:xfrm rot="4691052">
              <a:off x="5132137" y="5005067"/>
              <a:ext cx="2016798" cy="46598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1171822"/>
                </a:avLst>
              </a:prstTxWarp>
              <a:spAutoFit/>
            </a:bodyPr>
            <a:lstStyle/>
            <a:p>
              <a:pPr algn="ctr"/>
              <a:r>
                <a:rPr lang="mn-MN" altLang="ko-KR" sz="1600" b="1" dirty="0">
                  <a:solidFill>
                    <a:schemeClr val="bg1"/>
                  </a:solidFill>
                </a:rPr>
                <a:t>АВТО ЗАМ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81" name="Elbow Connector 34">
              <a:extLst>
                <a:ext uri="{FF2B5EF4-FFF2-40B4-BE49-F238E27FC236}">
                  <a16:creationId xmlns:a16="http://schemas.microsoft.com/office/drawing/2014/main" id="{38CAFAF4-9A5C-4B88-8213-4881E8AA86EB}"/>
                </a:ext>
              </a:extLst>
            </p:cNvPr>
            <p:cNvCxnSpPr/>
            <p:nvPr/>
          </p:nvCxnSpPr>
          <p:spPr>
            <a:xfrm rot="16200000" flipH="1">
              <a:off x="1733961" y="4826938"/>
              <a:ext cx="1527450" cy="748241"/>
            </a:xfrm>
            <a:prstGeom prst="bentConnector3">
              <a:avLst>
                <a:gd name="adj1" fmla="val 100392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Elbow Connector 63">
              <a:extLst>
                <a:ext uri="{FF2B5EF4-FFF2-40B4-BE49-F238E27FC236}">
                  <a16:creationId xmlns:a16="http://schemas.microsoft.com/office/drawing/2014/main" id="{F1E57AC7-79D4-47FA-A50A-BA7219D9C87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102175" y="4739314"/>
              <a:ext cx="1527450" cy="748241"/>
            </a:xfrm>
            <a:prstGeom prst="bentConnector3">
              <a:avLst>
                <a:gd name="adj1" fmla="val 99474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8" name="TextBox 487"/>
          <p:cNvSpPr txBox="1"/>
          <p:nvPr/>
        </p:nvSpPr>
        <p:spPr>
          <a:xfrm>
            <a:off x="1066800" y="445416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800" b="1" dirty="0">
                <a:solidFill>
                  <a:srgbClr val="002060"/>
                </a:solidFill>
              </a:rPr>
              <a:t>2.1    2020 оны ажлын төлөвлөгөө</a:t>
            </a:r>
          </a:p>
          <a:p>
            <a:pPr algn="just"/>
            <a:r>
              <a:rPr lang="mn-MN" sz="1400" dirty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endParaRPr lang="mn-MN" sz="1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sz="1400" dirty="0">
                <a:latin typeface="Arial" pitchFamily="34" charset="0"/>
                <a:cs typeface="Arial" pitchFamily="34" charset="0"/>
              </a:rPr>
              <a:t>	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Барилга угсралт, авто зам, замын байгууламж, инженерийн шугам сүлжээний </a:t>
            </a:r>
            <a:r>
              <a:rPr lang="mn-M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99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 төсөл хөтөлбөр арга хэмжээнд захиалагчийн өдөр тутмын болон үе шатны техникийн хяналт хэрэгжүүлэх. 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7006" y="5053048"/>
            <a:ext cx="1919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5400" b="1" dirty="0"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0" name="Picture 2" descr="D:\LOGO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7" y="76200"/>
            <a:ext cx="633916" cy="73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" name="Rectangle 480"/>
          <p:cNvSpPr/>
          <p:nvPr/>
        </p:nvSpPr>
        <p:spPr>
          <a:xfrm rot="5400000">
            <a:off x="-2696970" y="3543930"/>
            <a:ext cx="6043369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mn-Mong-CN" sz="3200" dirty="0"/>
              <a:t>ᠳᠠᠷᠬᠠᠨ ᠬᠣᠲᠠ ᠪᠠᠶᠢᠭᠤᠯᠤᠯᠲᠠ ᠪᠠᠷᠢᠯᠭ᠎ᠠ ᠵᠠᠬᠢᠶᠠᠯᠠᠭᠴᠢ ᠶᠢᠨ ᠭᠠᠵᠠᠷ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1397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06"/>
          <p:cNvSpPr>
            <a:spLocks noChangeArrowheads="1"/>
          </p:cNvSpPr>
          <p:nvPr/>
        </p:nvSpPr>
        <p:spPr bwMode="auto">
          <a:xfrm>
            <a:off x="4582573" y="4273293"/>
            <a:ext cx="496349" cy="2486152"/>
          </a:xfrm>
          <a:custGeom>
            <a:avLst/>
            <a:gdLst>
              <a:gd name="T0" fmla="*/ 1657 w 1658"/>
              <a:gd name="T1" fmla="*/ 0 h 16794"/>
              <a:gd name="T2" fmla="*/ 1657 w 1658"/>
              <a:gd name="T3" fmla="*/ 16793 h 16794"/>
              <a:gd name="T4" fmla="*/ 0 w 1658"/>
              <a:gd name="T5" fmla="*/ 16793 h 16794"/>
              <a:gd name="T6" fmla="*/ 0 w 1658"/>
              <a:gd name="T7" fmla="*/ 1652 h 16794"/>
              <a:gd name="T8" fmla="*/ 1657 w 1658"/>
              <a:gd name="T9" fmla="*/ 0 h 16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8" h="16794">
                <a:moveTo>
                  <a:pt x="1657" y="0"/>
                </a:moveTo>
                <a:lnTo>
                  <a:pt x="1657" y="16793"/>
                </a:lnTo>
                <a:lnTo>
                  <a:pt x="0" y="16793"/>
                </a:lnTo>
                <a:lnTo>
                  <a:pt x="0" y="1652"/>
                </a:lnTo>
                <a:lnTo>
                  <a:pt x="1657" y="0"/>
                </a:lnTo>
              </a:path>
            </a:pathLst>
          </a:custGeom>
          <a:solidFill>
            <a:srgbClr val="0070C0"/>
          </a:solidFill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sz="644"/>
          </a:p>
        </p:txBody>
      </p:sp>
      <p:grpSp>
        <p:nvGrpSpPr>
          <p:cNvPr id="9" name="Group 8"/>
          <p:cNvGrpSpPr/>
          <p:nvPr/>
        </p:nvGrpSpPr>
        <p:grpSpPr>
          <a:xfrm>
            <a:off x="4577596" y="3623842"/>
            <a:ext cx="1436095" cy="1231386"/>
            <a:chOff x="12206034" y="2857144"/>
            <a:chExt cx="3540056" cy="2076027"/>
          </a:xfrm>
          <a:solidFill>
            <a:srgbClr val="00B0F0"/>
          </a:solidFill>
        </p:grpSpPr>
        <p:sp>
          <p:nvSpPr>
            <p:cNvPr id="10" name="Freeform 107"/>
            <p:cNvSpPr>
              <a:spLocks noChangeArrowheads="1"/>
            </p:cNvSpPr>
            <p:nvPr/>
          </p:nvSpPr>
          <p:spPr bwMode="auto">
            <a:xfrm>
              <a:off x="12206034" y="3403700"/>
              <a:ext cx="2566760" cy="1003630"/>
            </a:xfrm>
            <a:custGeom>
              <a:avLst/>
              <a:gdLst>
                <a:gd name="T0" fmla="*/ 4213 w 4214"/>
                <a:gd name="T1" fmla="*/ 1652 h 1653"/>
                <a:gd name="T2" fmla="*/ 0 w 4214"/>
                <a:gd name="T3" fmla="*/ 1652 h 1653"/>
                <a:gd name="T4" fmla="*/ 1657 w 4214"/>
                <a:gd name="T5" fmla="*/ 0 h 1653"/>
                <a:gd name="T6" fmla="*/ 4213 w 4214"/>
                <a:gd name="T7" fmla="*/ 0 h 1653"/>
                <a:gd name="T8" fmla="*/ 4213 w 4214"/>
                <a:gd name="T9" fmla="*/ 1652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4" h="1653">
                  <a:moveTo>
                    <a:pt x="4213" y="1652"/>
                  </a:moveTo>
                  <a:lnTo>
                    <a:pt x="0" y="1652"/>
                  </a:lnTo>
                  <a:lnTo>
                    <a:pt x="1657" y="0"/>
                  </a:lnTo>
                  <a:lnTo>
                    <a:pt x="4213" y="0"/>
                  </a:lnTo>
                  <a:lnTo>
                    <a:pt x="4213" y="165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44" dirty="0"/>
            </a:p>
          </p:txBody>
        </p:sp>
        <p:sp>
          <p:nvSpPr>
            <p:cNvPr id="11" name="Freeform 108"/>
            <p:cNvSpPr>
              <a:spLocks noChangeArrowheads="1"/>
            </p:cNvSpPr>
            <p:nvPr/>
          </p:nvSpPr>
          <p:spPr bwMode="auto">
            <a:xfrm>
              <a:off x="13916591" y="2857144"/>
              <a:ext cx="1829499" cy="2076027"/>
            </a:xfrm>
            <a:custGeom>
              <a:avLst/>
              <a:gdLst>
                <a:gd name="T0" fmla="*/ 1771 w 1772"/>
                <a:gd name="T1" fmla="*/ 1627 h 3262"/>
                <a:gd name="T2" fmla="*/ 0 w 1772"/>
                <a:gd name="T3" fmla="*/ 0 h 3262"/>
                <a:gd name="T4" fmla="*/ 0 w 1772"/>
                <a:gd name="T5" fmla="*/ 1627 h 3262"/>
                <a:gd name="T6" fmla="*/ 0 w 1772"/>
                <a:gd name="T7" fmla="*/ 3261 h 3262"/>
                <a:gd name="T8" fmla="*/ 1771 w 1772"/>
                <a:gd name="T9" fmla="*/ 1627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2" h="3262">
                  <a:moveTo>
                    <a:pt x="1771" y="1627"/>
                  </a:moveTo>
                  <a:lnTo>
                    <a:pt x="0" y="0"/>
                  </a:lnTo>
                  <a:lnTo>
                    <a:pt x="0" y="1627"/>
                  </a:lnTo>
                  <a:lnTo>
                    <a:pt x="0" y="3261"/>
                  </a:lnTo>
                  <a:lnTo>
                    <a:pt x="1771" y="162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mn-MN" sz="2800" b="1" dirty="0">
                  <a:solidFill>
                    <a:srgbClr val="FF0000"/>
                  </a:solidFill>
                </a:rPr>
                <a:t>12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Freeform 109"/>
          <p:cNvSpPr>
            <a:spLocks noChangeArrowheads="1"/>
          </p:cNvSpPr>
          <p:nvPr/>
        </p:nvSpPr>
        <p:spPr bwMode="auto">
          <a:xfrm>
            <a:off x="4007141" y="4295650"/>
            <a:ext cx="491284" cy="2486152"/>
          </a:xfrm>
          <a:custGeom>
            <a:avLst/>
            <a:gdLst>
              <a:gd name="T0" fmla="*/ 0 w 1652"/>
              <a:gd name="T1" fmla="*/ 0 h 13262"/>
              <a:gd name="T2" fmla="*/ 0 w 1652"/>
              <a:gd name="T3" fmla="*/ 13261 h 13262"/>
              <a:gd name="T4" fmla="*/ 1651 w 1652"/>
              <a:gd name="T5" fmla="*/ 13261 h 13262"/>
              <a:gd name="T6" fmla="*/ 1651 w 1652"/>
              <a:gd name="T7" fmla="*/ 1652 h 13262"/>
              <a:gd name="T8" fmla="*/ 0 w 1652"/>
              <a:gd name="T9" fmla="*/ 0 h 13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2" h="13262">
                <a:moveTo>
                  <a:pt x="0" y="0"/>
                </a:moveTo>
                <a:lnTo>
                  <a:pt x="0" y="13261"/>
                </a:lnTo>
                <a:lnTo>
                  <a:pt x="1651" y="13261"/>
                </a:lnTo>
                <a:lnTo>
                  <a:pt x="1651" y="1652"/>
                </a:lnTo>
                <a:lnTo>
                  <a:pt x="0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44"/>
          </a:p>
        </p:txBody>
      </p:sp>
      <p:grpSp>
        <p:nvGrpSpPr>
          <p:cNvPr id="13" name="Group 12"/>
          <p:cNvGrpSpPr/>
          <p:nvPr/>
        </p:nvGrpSpPr>
        <p:grpSpPr>
          <a:xfrm>
            <a:off x="3022465" y="3837768"/>
            <a:ext cx="1485407" cy="1081152"/>
            <a:chOff x="8709603" y="3349634"/>
            <a:chExt cx="3670655" cy="1980355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" name="Freeform 110"/>
            <p:cNvSpPr>
              <a:spLocks noChangeArrowheads="1"/>
            </p:cNvSpPr>
            <p:nvPr/>
          </p:nvSpPr>
          <p:spPr bwMode="auto">
            <a:xfrm>
              <a:off x="10061205" y="3688466"/>
              <a:ext cx="2319053" cy="1042566"/>
            </a:xfrm>
            <a:custGeom>
              <a:avLst/>
              <a:gdLst>
                <a:gd name="T0" fmla="*/ 0 w 4045"/>
                <a:gd name="T1" fmla="*/ 1652 h 1653"/>
                <a:gd name="T2" fmla="*/ 4044 w 4045"/>
                <a:gd name="T3" fmla="*/ 1652 h 1653"/>
                <a:gd name="T4" fmla="*/ 2393 w 4045"/>
                <a:gd name="T5" fmla="*/ 0 h 1653"/>
                <a:gd name="T6" fmla="*/ 0 w 4045"/>
                <a:gd name="T7" fmla="*/ 0 h 1653"/>
                <a:gd name="T8" fmla="*/ 0 w 4045"/>
                <a:gd name="T9" fmla="*/ 1652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5" h="1653">
                  <a:moveTo>
                    <a:pt x="0" y="1652"/>
                  </a:moveTo>
                  <a:lnTo>
                    <a:pt x="4044" y="1652"/>
                  </a:lnTo>
                  <a:lnTo>
                    <a:pt x="2393" y="0"/>
                  </a:lnTo>
                  <a:lnTo>
                    <a:pt x="0" y="0"/>
                  </a:lnTo>
                  <a:lnTo>
                    <a:pt x="0" y="165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5" name="Freeform 111"/>
            <p:cNvSpPr>
              <a:spLocks noChangeArrowheads="1"/>
            </p:cNvSpPr>
            <p:nvPr/>
          </p:nvSpPr>
          <p:spPr bwMode="auto">
            <a:xfrm>
              <a:off x="8709603" y="3349634"/>
              <a:ext cx="1398821" cy="1980355"/>
            </a:xfrm>
            <a:custGeom>
              <a:avLst/>
              <a:gdLst>
                <a:gd name="T0" fmla="*/ 0 w 1780"/>
                <a:gd name="T1" fmla="*/ 1627 h 3256"/>
                <a:gd name="T2" fmla="*/ 1779 w 1780"/>
                <a:gd name="T3" fmla="*/ 0 h 3256"/>
                <a:gd name="T4" fmla="*/ 1779 w 1780"/>
                <a:gd name="T5" fmla="*/ 1627 h 3256"/>
                <a:gd name="T6" fmla="*/ 1779 w 1780"/>
                <a:gd name="T7" fmla="*/ 3255 h 3256"/>
                <a:gd name="T8" fmla="*/ 0 w 1780"/>
                <a:gd name="T9" fmla="*/ 1627 h 3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0" h="3256">
                  <a:moveTo>
                    <a:pt x="0" y="1627"/>
                  </a:moveTo>
                  <a:lnTo>
                    <a:pt x="1779" y="0"/>
                  </a:lnTo>
                  <a:lnTo>
                    <a:pt x="1779" y="1627"/>
                  </a:lnTo>
                  <a:lnTo>
                    <a:pt x="1779" y="3255"/>
                  </a:lnTo>
                  <a:lnTo>
                    <a:pt x="0" y="162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r>
                <a:rPr lang="en-US" sz="2800" b="1" dirty="0">
                  <a:solidFill>
                    <a:srgbClr val="7030A0"/>
                  </a:solidFill>
                </a:rPr>
                <a:t>  </a:t>
              </a:r>
              <a:r>
                <a:rPr lang="mn-MN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165</a:t>
              </a:r>
              <a:endPara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013691" y="4075298"/>
            <a:ext cx="2590800" cy="998355"/>
          </a:xfrm>
          <a:prstGeom prst="rect">
            <a:avLst/>
          </a:prstGeom>
          <a:noFill/>
        </p:spPr>
        <p:txBody>
          <a:bodyPr wrap="square" lIns="74299" tIns="37150" rIns="74299" bIns="37150" rtlCol="0">
            <a:spAutoFit/>
          </a:bodyPr>
          <a:lstStyle/>
          <a:p>
            <a:pPr algn="just"/>
            <a:r>
              <a:rPr lang="id-ID" sz="2000" b="1" dirty="0">
                <a:latin typeface="Arial" pitchFamily="34" charset="0"/>
                <a:cs typeface="Arial" pitchFamily="34" charset="0"/>
              </a:rPr>
              <a:t>2020-2021 онд үргэлжлэх төсөл, арга хэмжээ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8842" y="3985182"/>
            <a:ext cx="2322958" cy="1306132"/>
          </a:xfrm>
          <a:prstGeom prst="rect">
            <a:avLst/>
          </a:prstGeom>
          <a:noFill/>
        </p:spPr>
        <p:txBody>
          <a:bodyPr wrap="square" lIns="74299" tIns="37150" rIns="74299" bIns="37150" rtlCol="0">
            <a:spAutoFit/>
          </a:bodyPr>
          <a:lstStyle/>
          <a:p>
            <a:pPr algn="just"/>
            <a:r>
              <a:rPr lang="mn-MN" sz="2000" b="1" dirty="0">
                <a:latin typeface="Arial" pitchFamily="34" charset="0"/>
                <a:cs typeface="Arial" pitchFamily="34" charset="0"/>
              </a:rPr>
              <a:t>Байнгын ашиглалтад орсон төсөл арга хэмжээ </a:t>
            </a:r>
            <a:endParaRPr lang="id-ID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00199" y="1447799"/>
            <a:ext cx="6461099" cy="205519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mn-M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онд нийт </a:t>
            </a:r>
            <a:r>
              <a:rPr lang="mn-M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177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төсөл хөтөлбөр, арга хэмжээнд захиалагчийн техник хяналт хэрэгжүүлэн ажилласан.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15941" y="1216997"/>
            <a:ext cx="795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3200" b="1" dirty="0">
                <a:solidFill>
                  <a:srgbClr val="002060"/>
                </a:solidFill>
              </a:rPr>
              <a:t> </a:t>
            </a:r>
            <a:endParaRPr lang="en-US" sz="3200" dirty="0"/>
          </a:p>
        </p:txBody>
      </p:sp>
      <p:pic>
        <p:nvPicPr>
          <p:cNvPr id="252" name="Picture 2" descr="D:\LOGO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37"/>
            <a:ext cx="633916" cy="73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3" name="Rectangle 252"/>
          <p:cNvSpPr/>
          <p:nvPr/>
        </p:nvSpPr>
        <p:spPr>
          <a:xfrm rot="5400000">
            <a:off x="-2692784" y="3475812"/>
            <a:ext cx="602720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mn-Mong-CN" sz="3200" dirty="0"/>
              <a:t>ᠳᠠᠷᠬᠠᠨ ᠬᠣᠲᠠ ᠪᠠᠶᠢᠭᠤᠯᠤᠯᠲᠠ ᠪᠠᠷᠢᠯᠭ᠎ᠠ ᠵᠠᠬᠢᠶᠠᠯᠠᠭᠴᠢ ᠶᠢᠨ ᠭᠠᠵᠠᠷ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33916" y="280111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mn-MN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2.2   2020 онд хийж гүйцэтгэсэн ажлын тайлан</a:t>
            </a:r>
            <a:endParaRPr lang="en-US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60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1897</TotalTime>
  <Words>1589</Words>
  <Application>Microsoft Office PowerPoint</Application>
  <PresentationFormat>On-screen Show (4:3)</PresentationFormat>
  <Paragraphs>414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Century Gothic</vt:lpstr>
      <vt:lpstr>Courier New</vt:lpstr>
      <vt:lpstr>Gill Sans</vt:lpstr>
      <vt:lpstr>Lato Light</vt:lpstr>
      <vt:lpstr>Lato Regular</vt:lpstr>
      <vt:lpstr>Open Sans</vt:lpstr>
      <vt:lpstr>Palatino Linotype</vt:lpstr>
      <vt:lpstr>Times New Roman</vt:lpstr>
      <vt:lpstr>Executive</vt:lpstr>
      <vt:lpstr>PowerPoint Presentation</vt:lpstr>
      <vt:lpstr>Хуулийн этгээдийн мэдээлэл</vt:lpstr>
      <vt:lpstr>   1.1. Байгууллагын танилцуулга</vt:lpstr>
      <vt:lpstr>Үндсэн үйл ажиллагаа</vt:lpstr>
      <vt:lpstr>PowerPoint Presentation</vt:lpstr>
      <vt:lpstr>1.3   2020 онд ажилласан бүтэц бүрэлдэхүүн </vt:lpstr>
      <vt:lpstr>2020 оны ажлын тайлан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2021 оны төлөвлөгөө</vt:lpstr>
      <vt:lpstr>3.1    2021 оны бизнес төлөвлөгөө /санхүүгийн/</vt:lpstr>
      <vt:lpstr>3.2    2021 онд батлагдсан бүтэц бүрэлдэхүүн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barilga2</dc:creator>
  <cp:lastModifiedBy>User</cp:lastModifiedBy>
  <cp:revision>208</cp:revision>
  <cp:lastPrinted>2021-03-29T05:06:39Z</cp:lastPrinted>
  <dcterms:created xsi:type="dcterms:W3CDTF">2020-11-06T05:35:16Z</dcterms:created>
  <dcterms:modified xsi:type="dcterms:W3CDTF">2021-03-29T05:35:52Z</dcterms:modified>
</cp:coreProperties>
</file>