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Override1.xml" ContentType="application/vnd.openxmlformats-officedocument.themeOverr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9" r:id="rId4"/>
    <p:sldId id="260" r:id="rId5"/>
    <p:sldId id="261" r:id="rId6"/>
    <p:sldId id="262" r:id="rId7"/>
    <p:sldId id="263" r:id="rId8"/>
    <p:sldId id="265" r:id="rId9"/>
    <p:sldId id="312" r:id="rId10"/>
    <p:sldId id="266" r:id="rId11"/>
    <p:sldId id="267" r:id="rId12"/>
    <p:sldId id="297" r:id="rId13"/>
    <p:sldId id="298" r:id="rId14"/>
    <p:sldId id="311" r:id="rId15"/>
    <p:sldId id="299" r:id="rId16"/>
    <p:sldId id="300" r:id="rId17"/>
    <p:sldId id="268" r:id="rId18"/>
    <p:sldId id="301" r:id="rId19"/>
    <p:sldId id="302" r:id="rId20"/>
    <p:sldId id="303" r:id="rId21"/>
    <p:sldId id="304" r:id="rId22"/>
    <p:sldId id="269" r:id="rId23"/>
    <p:sldId id="270" r:id="rId24"/>
    <p:sldId id="271" r:id="rId25"/>
    <p:sldId id="272" r:id="rId26"/>
    <p:sldId id="305" r:id="rId27"/>
    <p:sldId id="273" r:id="rId28"/>
    <p:sldId id="274" r:id="rId29"/>
    <p:sldId id="306" r:id="rId30"/>
    <p:sldId id="310" r:id="rId31"/>
    <p:sldId id="307" r:id="rId32"/>
    <p:sldId id="308" r:id="rId33"/>
    <p:sldId id="309"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r>
              <a:rPr lang="mn-MN" sz="1800" b="1" dirty="0">
                <a:effectLst/>
                <a:latin typeface="Times New Roman" panose="02020603050405020304" pitchFamily="18" charset="0"/>
                <a:cs typeface="Times New Roman" panose="02020603050405020304" pitchFamily="18" charset="0"/>
              </a:rPr>
              <a:t>Дархан сумын нутаг дэвсгэрт </a:t>
            </a:r>
            <a:r>
              <a:rPr lang="en-US" sz="1800" b="1" dirty="0">
                <a:effectLst/>
                <a:latin typeface="Times New Roman" panose="02020603050405020304" pitchFamily="18" charset="0"/>
                <a:cs typeface="Times New Roman" panose="02020603050405020304" pitchFamily="18" charset="0"/>
              </a:rPr>
              <a:t>/2012-2020 </a:t>
            </a:r>
            <a:r>
              <a:rPr lang="mn-MN" sz="1800" b="1" dirty="0">
                <a:effectLst/>
                <a:latin typeface="Times New Roman" panose="02020603050405020304" pitchFamily="18" charset="0"/>
                <a:cs typeface="Times New Roman" panose="02020603050405020304" pitchFamily="18" charset="0"/>
              </a:rPr>
              <a:t>он</a:t>
            </a:r>
            <a:r>
              <a:rPr lang="en-US" sz="1800" b="1" dirty="0">
                <a:effectLst/>
                <a:latin typeface="Times New Roman" panose="02020603050405020304" pitchFamily="18" charset="0"/>
                <a:cs typeface="Times New Roman" panose="02020603050405020304" pitchFamily="18" charset="0"/>
              </a:rPr>
              <a:t>/</a:t>
            </a:r>
            <a:r>
              <a:rPr lang="mn-MN" sz="1800" b="1" dirty="0">
                <a:effectLst/>
                <a:latin typeface="Times New Roman" panose="02020603050405020304" pitchFamily="18" charset="0"/>
                <a:cs typeface="Times New Roman" panose="02020603050405020304" pitchFamily="18" charset="0"/>
              </a:rPr>
              <a:t> баригдсан нийтийн орон сууцны мэдээлэл</a:t>
            </a:r>
            <a:endParaRPr lang="en-US" sz="1800" dirty="0">
              <a:effectLst/>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Ашиглалтанд орсон барилга, байгууламж /айл, өрхөөр/</c:v>
                </c:pt>
              </c:strCache>
            </c:strRef>
          </c:tx>
          <c:spPr>
            <a:solidFill>
              <a:srgbClr val="0070C0"/>
            </a:solidFill>
            <a:ln>
              <a:solidFill>
                <a:srgbClr val="0070C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2012</c:v>
                </c:pt>
                <c:pt idx="1">
                  <c:v>2013</c:v>
                </c:pt>
                <c:pt idx="2">
                  <c:v>2014</c:v>
                </c:pt>
                <c:pt idx="3">
                  <c:v>2015</c:v>
                </c:pt>
                <c:pt idx="4">
                  <c:v>2016</c:v>
                </c:pt>
                <c:pt idx="5">
                  <c:v>2017</c:v>
                </c:pt>
                <c:pt idx="6">
                  <c:v>2018</c:v>
                </c:pt>
                <c:pt idx="7">
                  <c:v>2019</c:v>
                </c:pt>
                <c:pt idx="8">
                  <c:v>2020</c:v>
                </c:pt>
              </c:numCache>
            </c:numRef>
          </c:cat>
          <c:val>
            <c:numRef>
              <c:f>Sheet1!$B$2:$B$10</c:f>
              <c:numCache>
                <c:formatCode>General</c:formatCode>
                <c:ptCount val="9"/>
                <c:pt idx="0">
                  <c:v>113</c:v>
                </c:pt>
                <c:pt idx="1">
                  <c:v>923</c:v>
                </c:pt>
                <c:pt idx="2">
                  <c:v>826</c:v>
                </c:pt>
                <c:pt idx="3">
                  <c:v>516</c:v>
                </c:pt>
                <c:pt idx="4">
                  <c:v>280</c:v>
                </c:pt>
                <c:pt idx="5">
                  <c:v>251</c:v>
                </c:pt>
                <c:pt idx="6">
                  <c:v>195</c:v>
                </c:pt>
                <c:pt idx="7">
                  <c:v>520</c:v>
                </c:pt>
                <c:pt idx="8">
                  <c:v>150</c:v>
                </c:pt>
              </c:numCache>
            </c:numRef>
          </c:val>
          <c:extLst>
            <c:ext xmlns:c16="http://schemas.microsoft.com/office/drawing/2014/chart" uri="{C3380CC4-5D6E-409C-BE32-E72D297353CC}">
              <c16:uniqueId val="{00000000-1F06-454E-BDE6-35C17C1AC722}"/>
            </c:ext>
          </c:extLst>
        </c:ser>
        <c:ser>
          <c:idx val="1"/>
          <c:order val="1"/>
          <c:tx>
            <c:strRef>
              <c:f>Sheet1!$C$1</c:f>
              <c:strCache>
                <c:ptCount val="1"/>
                <c:pt idx="0">
                  <c:v>Борлуулагдсан барилга, байгууламж /айл, өрхөөр/</c:v>
                </c:pt>
              </c:strCache>
            </c:strRef>
          </c:tx>
          <c:spPr>
            <a:solidFill>
              <a:srgbClr val="92D050"/>
            </a:solidFill>
            <a:ln>
              <a:solidFill>
                <a:srgbClr val="92D05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2012</c:v>
                </c:pt>
                <c:pt idx="1">
                  <c:v>2013</c:v>
                </c:pt>
                <c:pt idx="2">
                  <c:v>2014</c:v>
                </c:pt>
                <c:pt idx="3">
                  <c:v>2015</c:v>
                </c:pt>
                <c:pt idx="4">
                  <c:v>2016</c:v>
                </c:pt>
                <c:pt idx="5">
                  <c:v>2017</c:v>
                </c:pt>
                <c:pt idx="6">
                  <c:v>2018</c:v>
                </c:pt>
                <c:pt idx="7">
                  <c:v>2019</c:v>
                </c:pt>
                <c:pt idx="8">
                  <c:v>2020</c:v>
                </c:pt>
              </c:numCache>
            </c:numRef>
          </c:cat>
          <c:val>
            <c:numRef>
              <c:f>Sheet1!$C$2:$C$10</c:f>
              <c:numCache>
                <c:formatCode>General</c:formatCode>
                <c:ptCount val="9"/>
                <c:pt idx="0">
                  <c:v>113</c:v>
                </c:pt>
                <c:pt idx="1">
                  <c:v>923</c:v>
                </c:pt>
                <c:pt idx="2">
                  <c:v>620</c:v>
                </c:pt>
                <c:pt idx="3">
                  <c:v>258</c:v>
                </c:pt>
                <c:pt idx="4">
                  <c:v>225</c:v>
                </c:pt>
                <c:pt idx="5">
                  <c:v>213</c:v>
                </c:pt>
                <c:pt idx="6">
                  <c:v>186</c:v>
                </c:pt>
                <c:pt idx="7">
                  <c:v>497</c:v>
                </c:pt>
                <c:pt idx="8">
                  <c:v>131</c:v>
                </c:pt>
              </c:numCache>
            </c:numRef>
          </c:val>
          <c:extLst>
            <c:ext xmlns:c16="http://schemas.microsoft.com/office/drawing/2014/chart" uri="{C3380CC4-5D6E-409C-BE32-E72D297353CC}">
              <c16:uniqueId val="{00000001-1F06-454E-BDE6-35C17C1AC722}"/>
            </c:ext>
          </c:extLst>
        </c:ser>
        <c:dLbls>
          <c:dLblPos val="outEnd"/>
          <c:showLegendKey val="0"/>
          <c:showVal val="1"/>
          <c:showCatName val="0"/>
          <c:showSerName val="0"/>
          <c:showPercent val="0"/>
          <c:showBubbleSize val="0"/>
        </c:dLbls>
        <c:gapWidth val="219"/>
        <c:overlap val="-27"/>
        <c:axId val="1432602735"/>
        <c:axId val="1787775311"/>
      </c:barChart>
      <c:catAx>
        <c:axId val="14326027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87775311"/>
        <c:crosses val="autoZero"/>
        <c:auto val="1"/>
        <c:lblAlgn val="ctr"/>
        <c:lblOffset val="100"/>
        <c:noMultiLvlLbl val="0"/>
      </c:catAx>
      <c:valAx>
        <c:axId val="178777531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32602735"/>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A115FA89-FA22-4058-AAE5-C57DDCEEC03C}" type="datetimeFigureOut">
              <a:rPr lang="en-US" smtClean="0"/>
              <a:t>3/26/2021</a:t>
            </a:fld>
            <a:endParaRPr lang="en-US"/>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96B31E56-1DBA-4B2C-9D97-F279C764DA67}" type="slidenum">
              <a:rPr lang="en-US" smtClean="0"/>
              <a:t>‹#›</a:t>
            </a:fld>
            <a:endParaRPr lang="en-U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851458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15FA89-FA22-4058-AAE5-C57DDCEEC03C}" type="datetimeFigureOut">
              <a:rPr lang="en-US" smtClean="0"/>
              <a:t>3/26/2021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B31E56-1DBA-4B2C-9D97-F279C764DA67}" type="slidenum">
              <a:rPr lang="en-US" smtClean="0"/>
              <a:t>‹#›</a:t>
            </a:fld>
            <a:endParaRPr lang="en-US"/>
          </a:p>
        </p:txBody>
      </p:sp>
    </p:spTree>
    <p:extLst>
      <p:ext uri="{BB962C8B-B14F-4D97-AF65-F5344CB8AC3E}">
        <p14:creationId xmlns:p14="http://schemas.microsoft.com/office/powerpoint/2010/main" val="2474373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15FA89-FA22-4058-AAE5-C57DDCEEC03C}" type="datetimeFigureOut">
              <a:rPr lang="en-US" smtClean="0"/>
              <a:t>3/26/2021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B31E56-1DBA-4B2C-9D97-F279C764DA67}" type="slidenum">
              <a:rPr lang="en-US" smtClean="0"/>
              <a:t>‹#›</a:t>
            </a:fld>
            <a:endParaRPr lang="en-US"/>
          </a:p>
        </p:txBody>
      </p:sp>
    </p:spTree>
    <p:extLst>
      <p:ext uri="{BB962C8B-B14F-4D97-AF65-F5344CB8AC3E}">
        <p14:creationId xmlns:p14="http://schemas.microsoft.com/office/powerpoint/2010/main" val="599424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15FA89-FA22-4058-AAE5-C57DDCEEC03C}" type="datetimeFigureOut">
              <a:rPr lang="en-US" smtClean="0"/>
              <a:t>3/26/2021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B31E56-1DBA-4B2C-9D97-F279C764DA67}" type="slidenum">
              <a:rPr lang="en-US" smtClean="0"/>
              <a:t>‹#›</a:t>
            </a:fld>
            <a:endParaRPr lang="en-U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2147153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15FA89-FA22-4058-AAE5-C57DDCEEC03C}" type="datetimeFigureOut">
              <a:rPr lang="en-US" smtClean="0"/>
              <a:t>3/26/2021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B31E56-1DBA-4B2C-9D97-F279C764DA67}" type="slidenum">
              <a:rPr lang="en-US" smtClean="0"/>
              <a:t>‹#›</a:t>
            </a:fld>
            <a:endParaRPr lang="en-US"/>
          </a:p>
        </p:txBody>
      </p:sp>
    </p:spTree>
    <p:extLst>
      <p:ext uri="{BB962C8B-B14F-4D97-AF65-F5344CB8AC3E}">
        <p14:creationId xmlns:p14="http://schemas.microsoft.com/office/powerpoint/2010/main" val="1381555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115FA89-FA22-4058-AAE5-C57DDCEEC03C}" type="datetimeFigureOut">
              <a:rPr lang="en-US" smtClean="0"/>
              <a:t>3/26/2021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B31E56-1DBA-4B2C-9D97-F279C764DA67}" type="slidenum">
              <a:rPr lang="en-US" smtClean="0"/>
              <a:t>‹#›</a:t>
            </a:fld>
            <a:endParaRPr lang="en-US"/>
          </a:p>
        </p:txBody>
      </p:sp>
    </p:spTree>
    <p:extLst>
      <p:ext uri="{BB962C8B-B14F-4D97-AF65-F5344CB8AC3E}">
        <p14:creationId xmlns:p14="http://schemas.microsoft.com/office/powerpoint/2010/main" val="2463850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115FA89-FA22-4058-AAE5-C57DDCEEC03C}" type="datetimeFigureOut">
              <a:rPr lang="en-US" smtClean="0"/>
              <a:t>3/26/2021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B31E56-1DBA-4B2C-9D97-F279C764DA67}" type="slidenum">
              <a:rPr lang="en-US" smtClean="0"/>
              <a:t>‹#›</a:t>
            </a:fld>
            <a:endParaRPr lang="en-US"/>
          </a:p>
        </p:txBody>
      </p:sp>
    </p:spTree>
    <p:extLst>
      <p:ext uri="{BB962C8B-B14F-4D97-AF65-F5344CB8AC3E}">
        <p14:creationId xmlns:p14="http://schemas.microsoft.com/office/powerpoint/2010/main" val="28239023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15FA89-FA22-4058-AAE5-C57DDCEEC03C}" type="datetimeFigureOut">
              <a:rPr lang="en-US" smtClean="0"/>
              <a:t>3/26/2021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B31E56-1DBA-4B2C-9D97-F279C764DA67}" type="slidenum">
              <a:rPr lang="en-US" smtClean="0"/>
              <a:t>‹#›</a:t>
            </a:fld>
            <a:endParaRPr lang="en-US"/>
          </a:p>
        </p:txBody>
      </p:sp>
    </p:spTree>
    <p:extLst>
      <p:ext uri="{BB962C8B-B14F-4D97-AF65-F5344CB8AC3E}">
        <p14:creationId xmlns:p14="http://schemas.microsoft.com/office/powerpoint/2010/main" val="29724323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15FA89-FA22-4058-AAE5-C57DDCEEC03C}" type="datetimeFigureOut">
              <a:rPr lang="en-US" smtClean="0"/>
              <a:t>3/26/2021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B31E56-1DBA-4B2C-9D97-F279C764DA67}" type="slidenum">
              <a:rPr lang="en-US" smtClean="0"/>
              <a:t>‹#›</a:t>
            </a:fld>
            <a:endParaRPr lang="en-US"/>
          </a:p>
        </p:txBody>
      </p:sp>
    </p:spTree>
    <p:extLst>
      <p:ext uri="{BB962C8B-B14F-4D97-AF65-F5344CB8AC3E}">
        <p14:creationId xmlns:p14="http://schemas.microsoft.com/office/powerpoint/2010/main" val="380493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15FA89-FA22-4058-AAE5-C57DDCEEC03C}" type="datetimeFigureOut">
              <a:rPr lang="en-US" smtClean="0"/>
              <a:t>3/26/2021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B31E56-1DBA-4B2C-9D97-F279C764DA67}" type="slidenum">
              <a:rPr lang="en-US" smtClean="0"/>
              <a:t>‹#›</a:t>
            </a:fld>
            <a:endParaRPr lang="en-US"/>
          </a:p>
        </p:txBody>
      </p:sp>
    </p:spTree>
    <p:extLst>
      <p:ext uri="{BB962C8B-B14F-4D97-AF65-F5344CB8AC3E}">
        <p14:creationId xmlns:p14="http://schemas.microsoft.com/office/powerpoint/2010/main" val="2137294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15FA89-FA22-4058-AAE5-C57DDCEEC03C}" type="datetimeFigureOut">
              <a:rPr lang="en-US" smtClean="0"/>
              <a:t>3/26/2021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B31E56-1DBA-4B2C-9D97-F279C764DA67}" type="slidenum">
              <a:rPr lang="en-US" smtClean="0"/>
              <a:t>‹#›</a:t>
            </a:fld>
            <a:endParaRPr lang="en-US"/>
          </a:p>
        </p:txBody>
      </p:sp>
    </p:spTree>
    <p:extLst>
      <p:ext uri="{BB962C8B-B14F-4D97-AF65-F5344CB8AC3E}">
        <p14:creationId xmlns:p14="http://schemas.microsoft.com/office/powerpoint/2010/main" val="4212569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115FA89-FA22-4058-AAE5-C57DDCEEC03C}" type="datetimeFigureOut">
              <a:rPr lang="en-US" smtClean="0"/>
              <a:t>3/26/2021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B31E56-1DBA-4B2C-9D97-F279C764DA67}" type="slidenum">
              <a:rPr lang="en-US" smtClean="0"/>
              <a:t>‹#›</a:t>
            </a:fld>
            <a:endParaRPr lang="en-US"/>
          </a:p>
        </p:txBody>
      </p:sp>
    </p:spTree>
    <p:extLst>
      <p:ext uri="{BB962C8B-B14F-4D97-AF65-F5344CB8AC3E}">
        <p14:creationId xmlns:p14="http://schemas.microsoft.com/office/powerpoint/2010/main" val="303022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115FA89-FA22-4058-AAE5-C57DDCEEC03C}" type="datetimeFigureOut">
              <a:rPr lang="en-US" smtClean="0"/>
              <a:t>3/26/2021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B31E56-1DBA-4B2C-9D97-F279C764DA67}" type="slidenum">
              <a:rPr lang="en-US" smtClean="0"/>
              <a:t>‹#›</a:t>
            </a:fld>
            <a:endParaRPr lang="en-US"/>
          </a:p>
        </p:txBody>
      </p:sp>
    </p:spTree>
    <p:extLst>
      <p:ext uri="{BB962C8B-B14F-4D97-AF65-F5344CB8AC3E}">
        <p14:creationId xmlns:p14="http://schemas.microsoft.com/office/powerpoint/2010/main" val="1015969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15FA89-FA22-4058-AAE5-C57DDCEEC03C}" type="datetimeFigureOut">
              <a:rPr lang="en-US" smtClean="0"/>
              <a:t>3/26/2021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B31E56-1DBA-4B2C-9D97-F279C764DA67}" type="slidenum">
              <a:rPr lang="en-US" smtClean="0"/>
              <a:t>‹#›</a:t>
            </a:fld>
            <a:endParaRPr lang="en-US"/>
          </a:p>
        </p:txBody>
      </p:sp>
    </p:spTree>
    <p:extLst>
      <p:ext uri="{BB962C8B-B14F-4D97-AF65-F5344CB8AC3E}">
        <p14:creationId xmlns:p14="http://schemas.microsoft.com/office/powerpoint/2010/main" val="341871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15FA89-FA22-4058-AAE5-C57DDCEEC03C}" type="datetimeFigureOut">
              <a:rPr lang="en-US" smtClean="0"/>
              <a:t>3/26/2021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B31E56-1DBA-4B2C-9D97-F279C764DA67}" type="slidenum">
              <a:rPr lang="en-US" smtClean="0"/>
              <a:t>‹#›</a:t>
            </a:fld>
            <a:endParaRPr lang="en-US"/>
          </a:p>
        </p:txBody>
      </p:sp>
    </p:spTree>
    <p:extLst>
      <p:ext uri="{BB962C8B-B14F-4D97-AF65-F5344CB8AC3E}">
        <p14:creationId xmlns:p14="http://schemas.microsoft.com/office/powerpoint/2010/main" val="1921593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15FA89-FA22-4058-AAE5-C57DDCEEC03C}" type="datetimeFigureOut">
              <a:rPr lang="en-US" smtClean="0"/>
              <a:t>3/26/2021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B31E56-1DBA-4B2C-9D97-F279C764DA67}" type="slidenum">
              <a:rPr lang="en-US" smtClean="0"/>
              <a:t>‹#›</a:t>
            </a:fld>
            <a:endParaRPr lang="en-US"/>
          </a:p>
        </p:txBody>
      </p:sp>
    </p:spTree>
    <p:extLst>
      <p:ext uri="{BB962C8B-B14F-4D97-AF65-F5344CB8AC3E}">
        <p14:creationId xmlns:p14="http://schemas.microsoft.com/office/powerpoint/2010/main" val="1303299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15FA89-FA22-4058-AAE5-C57DDCEEC03C}" type="datetimeFigureOut">
              <a:rPr lang="en-US" smtClean="0"/>
              <a:t>3/26/2021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B31E56-1DBA-4B2C-9D97-F279C764DA67}" type="slidenum">
              <a:rPr lang="en-US" smtClean="0"/>
              <a:t>‹#›</a:t>
            </a:fld>
            <a:endParaRPr lang="en-US"/>
          </a:p>
        </p:txBody>
      </p:sp>
    </p:spTree>
    <p:extLst>
      <p:ext uri="{BB962C8B-B14F-4D97-AF65-F5344CB8AC3E}">
        <p14:creationId xmlns:p14="http://schemas.microsoft.com/office/powerpoint/2010/main" val="911312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A115FA89-FA22-4058-AAE5-C57DDCEEC03C}" type="datetimeFigureOut">
              <a:rPr lang="en-US" smtClean="0"/>
              <a:t>3/26/2021</a:t>
            </a:fld>
            <a:endParaRPr lang="en-US"/>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96B31E56-1DBA-4B2C-9D97-F279C764DA67}" type="slidenum">
              <a:rPr lang="en-US" smtClean="0"/>
              <a:t>‹#›</a:t>
            </a:fld>
            <a:endParaRPr lang="en-US"/>
          </a:p>
        </p:txBody>
      </p:sp>
    </p:spTree>
    <p:extLst>
      <p:ext uri="{BB962C8B-B14F-4D97-AF65-F5344CB8AC3E}">
        <p14:creationId xmlns:p14="http://schemas.microsoft.com/office/powerpoint/2010/main" val="766541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D406A-513B-4077-93A1-C33D4026524A}"/>
              </a:ext>
            </a:extLst>
          </p:cNvPr>
          <p:cNvSpPr>
            <a:spLocks noGrp="1"/>
          </p:cNvSpPr>
          <p:nvPr>
            <p:ph type="ctrTitle"/>
          </p:nvPr>
        </p:nvSpPr>
        <p:spPr/>
        <p:txBody>
          <a:bodyPr>
            <a:normAutofit/>
          </a:bodyPr>
          <a:lstStyle/>
          <a:p>
            <a:r>
              <a:rPr lang="mn-MN" sz="5400" b="1" dirty="0">
                <a:solidFill>
                  <a:srgbClr val="002060"/>
                </a:solidFill>
                <a:latin typeface="Times New Roman" panose="02020603050405020304" pitchFamily="18" charset="0"/>
                <a:cs typeface="Times New Roman" panose="02020603050405020304" pitchFamily="18" charset="0"/>
              </a:rPr>
              <a:t>ДАРХАН ДАХИН ТӨЛӨВЛӨЛТ ААТҮГ</a:t>
            </a:r>
            <a:br>
              <a:rPr lang="en-US" dirty="0"/>
            </a:br>
            <a:endParaRPr lang="en-US" dirty="0"/>
          </a:p>
        </p:txBody>
      </p:sp>
      <p:sp>
        <p:nvSpPr>
          <p:cNvPr id="3" name="Subtitle 2">
            <a:extLst>
              <a:ext uri="{FF2B5EF4-FFF2-40B4-BE49-F238E27FC236}">
                <a16:creationId xmlns:a16="http://schemas.microsoft.com/office/drawing/2014/main" id="{CD622941-32B5-4FB0-BE49-75BF09D1B0A1}"/>
              </a:ext>
            </a:extLst>
          </p:cNvPr>
          <p:cNvSpPr>
            <a:spLocks noGrp="1"/>
          </p:cNvSpPr>
          <p:nvPr>
            <p:ph type="subTitle" idx="1"/>
          </p:nvPr>
        </p:nvSpPr>
        <p:spPr/>
        <p:txBody>
          <a:bodyPr/>
          <a:lstStyle/>
          <a:p>
            <a:r>
              <a:rPr lang="en-US" dirty="0">
                <a:latin typeface="Times New Roman" panose="02020603050405020304" pitchFamily="18" charset="0"/>
                <a:cs typeface="Times New Roman" panose="02020603050405020304" pitchFamily="18" charset="0"/>
              </a:rPr>
              <a:t>20</a:t>
            </a:r>
            <a:r>
              <a:rPr lang="mn-MN" dirty="0">
                <a:latin typeface="Times New Roman" panose="02020603050405020304" pitchFamily="18" charset="0"/>
                <a:cs typeface="Times New Roman" panose="02020603050405020304" pitchFamily="18" charset="0"/>
              </a:rPr>
              <a:t>20</a:t>
            </a:r>
            <a:r>
              <a:rPr lang="en-US" dirty="0">
                <a:latin typeface="Times New Roman" panose="02020603050405020304" pitchFamily="18" charset="0"/>
                <a:cs typeface="Times New Roman" panose="02020603050405020304" pitchFamily="18" charset="0"/>
              </a:rPr>
              <a:t> ОН</a:t>
            </a:r>
            <a:r>
              <a:rPr lang="mn-MN" dirty="0">
                <a:latin typeface="Times New Roman" panose="02020603050405020304" pitchFamily="18" charset="0"/>
                <a:cs typeface="Times New Roman" panose="02020603050405020304" pitchFamily="18" charset="0"/>
              </a:rPr>
              <a:t>д хийж гүйцэтгэсэн ажлын</a:t>
            </a:r>
            <a:r>
              <a:rPr lang="en-US" dirty="0">
                <a:latin typeface="Times New Roman" panose="02020603050405020304" pitchFamily="18" charset="0"/>
                <a:cs typeface="Times New Roman" panose="02020603050405020304" pitchFamily="18" charset="0"/>
              </a:rPr>
              <a:t> ТАЙЛАН</a:t>
            </a:r>
          </a:p>
        </p:txBody>
      </p:sp>
      <p:pic>
        <p:nvPicPr>
          <p:cNvPr id="5" name="Picture 4">
            <a:extLst>
              <a:ext uri="{FF2B5EF4-FFF2-40B4-BE49-F238E27FC236}">
                <a16:creationId xmlns:a16="http://schemas.microsoft.com/office/drawing/2014/main" id="{522362F1-ED2B-40DE-B78A-69B6095E89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401909">
            <a:off x="378851" y="1124747"/>
            <a:ext cx="2725177" cy="1185199"/>
          </a:xfrm>
          <a:prstGeom prst="rect">
            <a:avLst/>
          </a:prstGeom>
        </p:spPr>
      </p:pic>
    </p:spTree>
    <p:extLst>
      <p:ext uri="{BB962C8B-B14F-4D97-AF65-F5344CB8AC3E}">
        <p14:creationId xmlns:p14="http://schemas.microsoft.com/office/powerpoint/2010/main" val="1982871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EB42A-D9D5-4254-8584-1467A879ECA8}"/>
              </a:ext>
            </a:extLst>
          </p:cNvPr>
          <p:cNvSpPr>
            <a:spLocks noGrp="1"/>
          </p:cNvSpPr>
          <p:nvPr>
            <p:ph type="title"/>
          </p:nvPr>
        </p:nvSpPr>
        <p:spPr/>
        <p:txBody>
          <a:bodyPr>
            <a:normAutofit fontScale="90000"/>
          </a:bodyPr>
          <a:lstStyle/>
          <a:p>
            <a:br>
              <a:rPr lang="mn-MN" dirty="0"/>
            </a:br>
            <a:endParaRPr lang="en-US" dirty="0"/>
          </a:p>
        </p:txBody>
      </p:sp>
      <p:sp>
        <p:nvSpPr>
          <p:cNvPr id="3" name="Content Placeholder 2">
            <a:extLst>
              <a:ext uri="{FF2B5EF4-FFF2-40B4-BE49-F238E27FC236}">
                <a16:creationId xmlns:a16="http://schemas.microsoft.com/office/drawing/2014/main" id="{22EB1EB7-17DA-4723-BAFF-6F0613F8192D}"/>
              </a:ext>
            </a:extLst>
          </p:cNvPr>
          <p:cNvSpPr>
            <a:spLocks noGrp="1"/>
          </p:cNvSpPr>
          <p:nvPr>
            <p:ph sz="quarter" idx="13"/>
          </p:nvPr>
        </p:nvSpPr>
        <p:spPr>
          <a:xfrm>
            <a:off x="685800" y="419267"/>
            <a:ext cx="10394707" cy="4342432"/>
          </a:xfrm>
        </p:spPr>
        <p:txBody>
          <a:bodyPr>
            <a:normAutofit fontScale="92500" lnSpcReduction="10000"/>
          </a:bodyPr>
          <a:lstStyle/>
          <a:p>
            <a:pPr algn="just">
              <a:buClr>
                <a:srgbClr val="002060"/>
              </a:buClr>
              <a:buSzPct val="100000"/>
              <a:buFont typeface="Wingdings" panose="05000000000000000000" pitchFamily="2" charset="2"/>
              <a:buChar char="v"/>
            </a:pPr>
            <a:r>
              <a:rPr lang="mn-MN" sz="2400" dirty="0">
                <a:solidFill>
                  <a:srgbClr val="002060"/>
                </a:solidFill>
                <a:latin typeface="Times New Roman" panose="02020603050405020304" pitchFamily="18" charset="0"/>
                <a:cs typeface="Times New Roman" panose="02020603050405020304" pitchFamily="18" charset="0"/>
              </a:rPr>
              <a:t>Бид өнгөрсөн хугацаанд Дархан сумын 8 дугаар баг Нарантолгой, Манхантолгойд гэр хорооллын дэд бүтэцжүүлэх ажлын хүрээнд хийсэн 4.2 тэрбум төгрөгний хөрөнгө оруулалтаар “Цагаан зуун” ХХК-ны гүйцэтгэсэн шугамын ажлыг хүлээж авсан.</a:t>
            </a:r>
            <a:endParaRPr lang="en-US" sz="2400" dirty="0">
              <a:solidFill>
                <a:srgbClr val="002060"/>
              </a:solidFill>
              <a:latin typeface="Times New Roman" panose="02020603050405020304" pitchFamily="18" charset="0"/>
              <a:cs typeface="Times New Roman" panose="02020603050405020304" pitchFamily="18" charset="0"/>
            </a:endParaRPr>
          </a:p>
          <a:p>
            <a:pPr algn="just">
              <a:buClr>
                <a:srgbClr val="002060"/>
              </a:buClr>
              <a:buSzPct val="100000"/>
              <a:buFont typeface="Wingdings" panose="05000000000000000000" pitchFamily="2" charset="2"/>
              <a:buChar char="v"/>
            </a:pPr>
            <a:r>
              <a:rPr lang="mn-MN" sz="2400" dirty="0">
                <a:solidFill>
                  <a:srgbClr val="002060"/>
                </a:solidFill>
                <a:latin typeface="Times New Roman" panose="02020603050405020304" pitchFamily="18" charset="0"/>
                <a:cs typeface="Times New Roman" panose="02020603050405020304" pitchFamily="18" charset="0"/>
              </a:rPr>
              <a:t>Дархан сумын 8 дугаар багийн Нарантолгойн 2 хэсэг газарт дулаан, цэвэр усны шугам нэмж тавих асуудлаар оршин суугчдаас гаргасан санал хүсэлтийн дагуу тэдэнтэй зөвшилцөж шугамын урт болон трассыг сонгож нийт 70 орчим метр шугам тавих асуудлыг шийдвэрлэж гүйцэтгэлд хяналт тавин ашиглалтад орууллаа.</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5D94C42-D820-4C55-88DB-507112C1503F}"/>
              </a:ext>
            </a:extLst>
          </p:cNvPr>
          <p:cNvPicPr/>
          <p:nvPr/>
        </p:nvPicPr>
        <p:blipFill rotWithShape="1">
          <a:blip r:embed="rId2" cstate="print">
            <a:duotone>
              <a:schemeClr val="accent1">
                <a:shade val="45000"/>
                <a:satMod val="135000"/>
              </a:schemeClr>
              <a:prstClr val="white"/>
            </a:duotone>
          </a:blip>
          <a:srcRect t="14483" b="73333"/>
          <a:stretch/>
        </p:blipFill>
        <p:spPr>
          <a:xfrm>
            <a:off x="-1" y="4761698"/>
            <a:ext cx="11971091" cy="1677035"/>
          </a:xfrm>
          <a:prstGeom prst="roundRect">
            <a:avLst>
              <a:gd name="adj" fmla="val 8594"/>
            </a:avLst>
          </a:prstGeom>
          <a:solidFill>
            <a:schemeClr val="bg1"/>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30460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AD24A-C989-44AA-B54C-5FE166DFC4BC}"/>
              </a:ext>
            </a:extLst>
          </p:cNvPr>
          <p:cNvSpPr>
            <a:spLocks noGrp="1"/>
          </p:cNvSpPr>
          <p:nvPr>
            <p:ph type="title"/>
          </p:nvPr>
        </p:nvSpPr>
        <p:spPr/>
        <p:txBody>
          <a:bodyPr>
            <a:normAutofit fontScale="90000"/>
          </a:bodyPr>
          <a:lstStyle/>
          <a:p>
            <a:br>
              <a:rPr lang="mn-MN" dirty="0"/>
            </a:br>
            <a:endParaRPr lang="en-US" dirty="0"/>
          </a:p>
        </p:txBody>
      </p:sp>
      <p:sp>
        <p:nvSpPr>
          <p:cNvPr id="3" name="Content Placeholder 2">
            <a:extLst>
              <a:ext uri="{FF2B5EF4-FFF2-40B4-BE49-F238E27FC236}">
                <a16:creationId xmlns:a16="http://schemas.microsoft.com/office/drawing/2014/main" id="{13975568-B722-4233-A0D3-1C3088A3A79B}"/>
              </a:ext>
            </a:extLst>
          </p:cNvPr>
          <p:cNvSpPr>
            <a:spLocks noGrp="1"/>
          </p:cNvSpPr>
          <p:nvPr>
            <p:ph sz="quarter" idx="13"/>
          </p:nvPr>
        </p:nvSpPr>
        <p:spPr>
          <a:xfrm>
            <a:off x="685800" y="685801"/>
            <a:ext cx="10394707" cy="4075898"/>
          </a:xfrm>
        </p:spPr>
        <p:txBody>
          <a:bodyPr>
            <a:normAutofit fontScale="92500"/>
          </a:bodyPr>
          <a:lstStyle/>
          <a:p>
            <a:pPr algn="just">
              <a:buClr>
                <a:srgbClr val="002060"/>
              </a:buClr>
              <a:buSzPct val="100000"/>
              <a:buFont typeface="Wingdings" panose="05000000000000000000" pitchFamily="2" charset="2"/>
              <a:buChar char="v"/>
            </a:pPr>
            <a:r>
              <a:rPr lang="mn-MN" sz="2400" dirty="0">
                <a:solidFill>
                  <a:srgbClr val="002060"/>
                </a:solidFill>
                <a:latin typeface="Times New Roman" panose="02020603050405020304" pitchFamily="18" charset="0"/>
                <a:cs typeface="Times New Roman" panose="02020603050405020304" pitchFamily="18" charset="0"/>
              </a:rPr>
              <a:t>Дархан сумын 8 дугаар багийн иргэдийг дулааны шугаманд холбох ажлыг Дархан дулааны сүлжээ ТӨХК-тай хамтран эхлүүлж эхний хэрэглэгч Б.Отгонбаярын гэрт дулааны шугам тавих нээлтийн ажиллагааг УИХ-ын гишүүн Б.Баттөмөрийг оролцуулан өдөрлөг, сурталчилгаа хэлбэрээр зохион байгууллаа.</a:t>
            </a:r>
            <a:endParaRPr lang="en-US" sz="2400" dirty="0">
              <a:solidFill>
                <a:srgbClr val="002060"/>
              </a:solidFill>
              <a:latin typeface="Times New Roman" panose="02020603050405020304" pitchFamily="18" charset="0"/>
              <a:cs typeface="Times New Roman" panose="02020603050405020304" pitchFamily="18" charset="0"/>
            </a:endParaRPr>
          </a:p>
          <a:p>
            <a:pPr algn="just">
              <a:buClr>
                <a:srgbClr val="002060"/>
              </a:buClr>
              <a:buSzPct val="100000"/>
              <a:buFont typeface="Wingdings" panose="05000000000000000000" pitchFamily="2" charset="2"/>
              <a:buChar char="v"/>
            </a:pPr>
            <a:r>
              <a:rPr lang="mn-MN" sz="2200" dirty="0">
                <a:solidFill>
                  <a:srgbClr val="002060"/>
                </a:solidFill>
                <a:latin typeface="Times New Roman" panose="02020603050405020304" pitchFamily="18" charset="0"/>
                <a:cs typeface="Times New Roman" panose="02020603050405020304" pitchFamily="18" charset="0"/>
              </a:rPr>
              <a:t>Дархан сумын 8 дугаар багийн Нарантолгойн хэсэгт оршин суух 400 гаруй айл өрхийн 30 гаруй өрхтэй шугамын зураг хийх, гэрээ байгуулснаас 12 айл дулаан, цэвэр, бохир усны шугаманд өнгөрсөн өвөл холбогдлоо.</a:t>
            </a:r>
            <a:endParaRPr lang="en-US" sz="2200" dirty="0">
              <a:solidFill>
                <a:srgbClr val="00206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CF373BA6-E59F-42CF-8E1C-88D54329D0B8}"/>
              </a:ext>
            </a:extLst>
          </p:cNvPr>
          <p:cNvPicPr/>
          <p:nvPr/>
        </p:nvPicPr>
        <p:blipFill rotWithShape="1">
          <a:blip r:embed="rId2" cstate="print">
            <a:duotone>
              <a:schemeClr val="accent1">
                <a:shade val="45000"/>
                <a:satMod val="135000"/>
              </a:schemeClr>
              <a:prstClr val="white"/>
            </a:duotone>
          </a:blip>
          <a:srcRect t="14483" b="73333"/>
          <a:stretch/>
        </p:blipFill>
        <p:spPr>
          <a:xfrm>
            <a:off x="-1" y="4761698"/>
            <a:ext cx="11971091" cy="1677035"/>
          </a:xfrm>
          <a:prstGeom prst="roundRect">
            <a:avLst>
              <a:gd name="adj" fmla="val 8594"/>
            </a:avLst>
          </a:prstGeom>
          <a:solidFill>
            <a:schemeClr val="bg1"/>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53686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E7809-E19B-4EB6-804D-53C4B98BA4C5}"/>
              </a:ext>
            </a:extLst>
          </p:cNvPr>
          <p:cNvSpPr>
            <a:spLocks noGrp="1"/>
          </p:cNvSpPr>
          <p:nvPr>
            <p:ph type="title"/>
          </p:nvPr>
        </p:nvSpPr>
        <p:spPr>
          <a:xfrm>
            <a:off x="685801" y="318782"/>
            <a:ext cx="10396882" cy="1082179"/>
          </a:xfrm>
        </p:spPr>
        <p:txBody>
          <a:bodyPr>
            <a:noAutofit/>
          </a:bodyPr>
          <a:lstStyle/>
          <a:p>
            <a:pPr algn="just"/>
            <a:r>
              <a:rPr lang="mn-MN" sz="2800" dirty="0">
                <a:solidFill>
                  <a:srgbClr val="002060"/>
                </a:solidFill>
                <a:latin typeface="Times New Roman" panose="02020603050405020304" pitchFamily="18" charset="0"/>
                <a:cs typeface="Times New Roman" panose="02020603050405020304" pitchFamily="18" charset="0"/>
              </a:rPr>
              <a:t>Тайлант хугацаанд аймгийн дахин төлөвлөлтийн комиссын хурлыг 2 удаа хуралдууллаа.</a:t>
            </a:r>
            <a:endParaRPr lang="en-US" sz="2800" dirty="0"/>
          </a:p>
        </p:txBody>
      </p:sp>
      <p:sp>
        <p:nvSpPr>
          <p:cNvPr id="3" name="Content Placeholder 2">
            <a:extLst>
              <a:ext uri="{FF2B5EF4-FFF2-40B4-BE49-F238E27FC236}">
                <a16:creationId xmlns:a16="http://schemas.microsoft.com/office/drawing/2014/main" id="{5035530E-2CA9-4FB6-B98E-57DB224F3983}"/>
              </a:ext>
            </a:extLst>
          </p:cNvPr>
          <p:cNvSpPr>
            <a:spLocks noGrp="1"/>
          </p:cNvSpPr>
          <p:nvPr>
            <p:ph sz="quarter" idx="13"/>
          </p:nvPr>
        </p:nvSpPr>
        <p:spPr>
          <a:xfrm>
            <a:off x="685800" y="1837766"/>
            <a:ext cx="10394707" cy="2923932"/>
          </a:xfrm>
        </p:spPr>
        <p:txBody>
          <a:bodyPr>
            <a:normAutofit/>
          </a:bodyPr>
          <a:lstStyle/>
          <a:p>
            <a:pPr marL="0" indent="0" algn="just">
              <a:buClr>
                <a:srgbClr val="002060"/>
              </a:buClr>
              <a:buSzPct val="100000"/>
              <a:buNone/>
            </a:pPr>
            <a:r>
              <a:rPr lang="mn-MN" dirty="0">
                <a:solidFill>
                  <a:srgbClr val="002060"/>
                </a:solidFill>
                <a:latin typeface="Times New Roman" panose="02020603050405020304" pitchFamily="18" charset="0"/>
                <a:cs typeface="Times New Roman" panose="02020603050405020304" pitchFamily="18" charset="0"/>
              </a:rPr>
              <a:t>Уг хурлаар:</a:t>
            </a:r>
            <a:endParaRPr lang="en-US" dirty="0">
              <a:solidFill>
                <a:srgbClr val="002060"/>
              </a:solidFill>
              <a:latin typeface="Times New Roman" panose="02020603050405020304" pitchFamily="18" charset="0"/>
              <a:cs typeface="Times New Roman" panose="02020603050405020304" pitchFamily="18" charset="0"/>
            </a:endParaRPr>
          </a:p>
          <a:p>
            <a:pPr marL="457200" lvl="0" indent="-457200" algn="just">
              <a:buClr>
                <a:srgbClr val="002060"/>
              </a:buClr>
              <a:buSzPct val="100000"/>
              <a:buFont typeface="+mj-lt"/>
              <a:buAutoNum type="arabicPeriod"/>
            </a:pPr>
            <a:r>
              <a:rPr lang="mn-MN" dirty="0">
                <a:solidFill>
                  <a:srgbClr val="002060"/>
                </a:solidFill>
                <a:latin typeface="Times New Roman" panose="02020603050405020304" pitchFamily="18" charset="0"/>
                <a:cs typeface="Times New Roman" panose="02020603050405020304" pitchFamily="18" charset="0"/>
              </a:rPr>
              <a:t>“Дахин хөгжүүлэх төсөл” хэрэгжүүлэх газрын байршил, хэмжээ, хил зааг, зориулалтыг сонгох тухай тогтоолын төсөл</a:t>
            </a:r>
            <a:endParaRPr lang="en-US" dirty="0">
              <a:solidFill>
                <a:srgbClr val="002060"/>
              </a:solidFill>
              <a:latin typeface="Times New Roman" panose="02020603050405020304" pitchFamily="18" charset="0"/>
              <a:cs typeface="Times New Roman" panose="02020603050405020304" pitchFamily="18" charset="0"/>
            </a:endParaRPr>
          </a:p>
          <a:p>
            <a:pPr marL="457200" lvl="0" indent="-457200" algn="just">
              <a:buClr>
                <a:srgbClr val="002060"/>
              </a:buClr>
              <a:buSzPct val="100000"/>
              <a:buFont typeface="+mj-lt"/>
              <a:buAutoNum type="arabicPeriod"/>
            </a:pPr>
            <a:r>
              <a:rPr lang="mn-MN" dirty="0">
                <a:solidFill>
                  <a:srgbClr val="002060"/>
                </a:solidFill>
                <a:latin typeface="Times New Roman" panose="02020603050405020304" pitchFamily="18" charset="0"/>
                <a:cs typeface="Times New Roman" panose="02020603050405020304" pitchFamily="18" charset="0"/>
              </a:rPr>
              <a:t>Аймгийн захирагчийн албанаас өгсөн үүрэг даалгаврын дагуу Дархан сумын 13 дугаар баг, Х хороолол, 13 дугаар байрны нийт 55 иргэний дахин төлөвлөлтөд оруулж өгөхийг хүссэн өргөдлийг хэлэлцэв.</a:t>
            </a:r>
            <a:endParaRPr lang="en-US" dirty="0">
              <a:solidFill>
                <a:srgbClr val="002060"/>
              </a:solidFill>
              <a:latin typeface="Times New Roman" panose="02020603050405020304" pitchFamily="18" charset="0"/>
              <a:cs typeface="Times New Roman" panose="02020603050405020304" pitchFamily="18" charset="0"/>
            </a:endParaRPr>
          </a:p>
          <a:p>
            <a:pPr algn="just">
              <a:buClr>
                <a:srgbClr val="002060"/>
              </a:buClr>
              <a:buSzPct val="100000"/>
              <a:buFont typeface="Wingdings" panose="05000000000000000000" pitchFamily="2" charset="2"/>
              <a:buChar char="v"/>
            </a:pPr>
            <a:endParaRPr lang="en-US" dirty="0">
              <a:solidFill>
                <a:srgbClr val="00206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C83F3E5C-D69E-4C45-81CC-4B80074C16D2}"/>
              </a:ext>
            </a:extLst>
          </p:cNvPr>
          <p:cNvPicPr/>
          <p:nvPr/>
        </p:nvPicPr>
        <p:blipFill rotWithShape="1">
          <a:blip r:embed="rId2" cstate="print">
            <a:duotone>
              <a:schemeClr val="accent1">
                <a:shade val="45000"/>
                <a:satMod val="135000"/>
              </a:schemeClr>
              <a:prstClr val="white"/>
            </a:duotone>
          </a:blip>
          <a:srcRect t="14483" b="73333"/>
          <a:stretch/>
        </p:blipFill>
        <p:spPr>
          <a:xfrm>
            <a:off x="-1" y="4761698"/>
            <a:ext cx="11971091" cy="1677035"/>
          </a:xfrm>
          <a:prstGeom prst="roundRect">
            <a:avLst>
              <a:gd name="adj" fmla="val 8594"/>
            </a:avLst>
          </a:prstGeom>
          <a:solidFill>
            <a:schemeClr val="bg1"/>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24147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77386-089A-49D5-A137-40AC6527F49F}"/>
              </a:ext>
            </a:extLst>
          </p:cNvPr>
          <p:cNvSpPr>
            <a:spLocks noGrp="1"/>
          </p:cNvSpPr>
          <p:nvPr>
            <p:ph type="title"/>
          </p:nvPr>
        </p:nvSpPr>
        <p:spPr/>
        <p:txBody>
          <a:bodyPr>
            <a:normAutofit fontScale="90000"/>
          </a:bodyPr>
          <a:lstStyle/>
          <a:p>
            <a:br>
              <a:rPr lang="mn-MN" dirty="0"/>
            </a:br>
            <a:endParaRPr lang="en-US" dirty="0"/>
          </a:p>
        </p:txBody>
      </p:sp>
      <p:sp>
        <p:nvSpPr>
          <p:cNvPr id="3" name="Content Placeholder 2">
            <a:extLst>
              <a:ext uri="{FF2B5EF4-FFF2-40B4-BE49-F238E27FC236}">
                <a16:creationId xmlns:a16="http://schemas.microsoft.com/office/drawing/2014/main" id="{15DCDCB9-0F06-4778-8466-49998CEEEBD0}"/>
              </a:ext>
            </a:extLst>
          </p:cNvPr>
          <p:cNvSpPr>
            <a:spLocks noGrp="1"/>
          </p:cNvSpPr>
          <p:nvPr>
            <p:ph sz="quarter" idx="13"/>
          </p:nvPr>
        </p:nvSpPr>
        <p:spPr>
          <a:xfrm>
            <a:off x="685800" y="419266"/>
            <a:ext cx="10394707" cy="4342431"/>
          </a:xfrm>
        </p:spPr>
        <p:txBody>
          <a:bodyPr>
            <a:normAutofit lnSpcReduction="10000"/>
          </a:bodyPr>
          <a:lstStyle/>
          <a:p>
            <a:pPr algn="just">
              <a:buClr>
                <a:srgbClr val="002060"/>
              </a:buClr>
              <a:buSzPct val="100000"/>
              <a:buFont typeface="Wingdings" panose="05000000000000000000" pitchFamily="2" charset="2"/>
              <a:buChar char="v"/>
            </a:pPr>
            <a:r>
              <a:rPr lang="mn-MN" dirty="0">
                <a:solidFill>
                  <a:srgbClr val="002060"/>
                </a:solidFill>
                <a:latin typeface="Times New Roman" panose="02020603050405020304" pitchFamily="18" charset="0"/>
                <a:cs typeface="Times New Roman" panose="02020603050405020304" pitchFamily="18" charset="0"/>
              </a:rPr>
              <a:t>Улаанбаатар хотын орон сууц, дэд бүтцийн газар, нийслэлийн хот байгуулалт, хөгжлийн газар зэрэг ижил төстэй үйл ажиллагаа явуулдаг байгууллагууд туршлага судаллаа.</a:t>
            </a:r>
            <a:endParaRPr lang="en-US" dirty="0">
              <a:solidFill>
                <a:srgbClr val="002060"/>
              </a:solidFill>
              <a:latin typeface="Times New Roman" panose="02020603050405020304" pitchFamily="18" charset="0"/>
              <a:cs typeface="Times New Roman" panose="02020603050405020304" pitchFamily="18" charset="0"/>
            </a:endParaRPr>
          </a:p>
          <a:p>
            <a:pPr algn="just">
              <a:buClr>
                <a:srgbClr val="002060"/>
              </a:buClr>
              <a:buSzPct val="100000"/>
              <a:buFont typeface="Wingdings" panose="05000000000000000000" pitchFamily="2" charset="2"/>
              <a:buChar char="v"/>
            </a:pPr>
            <a:r>
              <a:rPr lang="mn-MN" dirty="0">
                <a:solidFill>
                  <a:srgbClr val="002060"/>
                </a:solidFill>
                <a:latin typeface="Times New Roman" panose="02020603050405020304" pitchFamily="18" charset="0"/>
                <a:cs typeface="Times New Roman" panose="02020603050405020304" pitchFamily="18" charset="0"/>
              </a:rPr>
              <a:t>Барилга, хот байгуулалтын сайд Дархан-Уул аймагт ажиллах үеэр гэр хорооллын дэд бүтцийн хөрөнгө оруулалтын явцыг газар дээр нь танилцуулав.</a:t>
            </a:r>
            <a:endParaRPr lang="en-US" dirty="0">
              <a:solidFill>
                <a:srgbClr val="002060"/>
              </a:solidFill>
              <a:latin typeface="Times New Roman" panose="02020603050405020304" pitchFamily="18" charset="0"/>
              <a:cs typeface="Times New Roman" panose="02020603050405020304" pitchFamily="18" charset="0"/>
            </a:endParaRPr>
          </a:p>
          <a:p>
            <a:pPr algn="just">
              <a:buClr>
                <a:srgbClr val="002060"/>
              </a:buClr>
              <a:buSzPct val="100000"/>
              <a:buFont typeface="Wingdings" panose="05000000000000000000" pitchFamily="2" charset="2"/>
              <a:buChar char="v"/>
            </a:pPr>
            <a:r>
              <a:rPr lang="mn-MN" dirty="0">
                <a:solidFill>
                  <a:srgbClr val="002060"/>
                </a:solidFill>
                <a:latin typeface="Times New Roman" panose="02020603050405020304" pitchFamily="18" charset="0"/>
                <a:cs typeface="Times New Roman" panose="02020603050405020304" pitchFamily="18" charset="0"/>
              </a:rPr>
              <a:t>Амины орон сууц барих, инженерийн шугам сүлжээ тавих иргэдэд шинэ төрлийн зээлийн бүтээгдэхүүн гаргаж зээл олгох ажлыг Хаан, Худалдаа хөгжил, Голомт банкуудтай хамтран ажиллах санал боловсруулан тэдэнд танилцуулсан бөгөөд бидэнтэй хамтран ажиллахаа илэрхийлээд байна.</a:t>
            </a:r>
            <a:endParaRPr lang="en-US" dirty="0">
              <a:solidFill>
                <a:srgbClr val="002060"/>
              </a:solidFill>
              <a:latin typeface="Times New Roman" panose="02020603050405020304" pitchFamily="18" charset="0"/>
              <a:cs typeface="Times New Roman" panose="02020603050405020304" pitchFamily="18" charset="0"/>
            </a:endParaRPr>
          </a:p>
          <a:p>
            <a:pPr algn="just">
              <a:buClr>
                <a:srgbClr val="002060"/>
              </a:buClr>
              <a:buSzPct val="100000"/>
              <a:buFont typeface="Wingdings" panose="05000000000000000000" pitchFamily="2" charset="2"/>
              <a:buChar char="v"/>
            </a:pPr>
            <a:endParaRPr lang="en-US" dirty="0">
              <a:solidFill>
                <a:srgbClr val="00206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EB2D53D-AD5C-472D-AD9D-1A18A93D534D}"/>
              </a:ext>
            </a:extLst>
          </p:cNvPr>
          <p:cNvPicPr/>
          <p:nvPr/>
        </p:nvPicPr>
        <p:blipFill rotWithShape="1">
          <a:blip r:embed="rId2" cstate="print">
            <a:duotone>
              <a:schemeClr val="accent1">
                <a:shade val="45000"/>
                <a:satMod val="135000"/>
              </a:schemeClr>
              <a:prstClr val="white"/>
            </a:duotone>
          </a:blip>
          <a:srcRect t="14483" b="73333"/>
          <a:stretch/>
        </p:blipFill>
        <p:spPr>
          <a:xfrm>
            <a:off x="-1" y="4761698"/>
            <a:ext cx="11971091" cy="1677035"/>
          </a:xfrm>
          <a:prstGeom prst="roundRect">
            <a:avLst>
              <a:gd name="adj" fmla="val 8594"/>
            </a:avLst>
          </a:prstGeom>
          <a:solidFill>
            <a:schemeClr val="bg1"/>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09249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115B-C9B8-45C9-BFF7-DF62270744A7}"/>
              </a:ext>
            </a:extLst>
          </p:cNvPr>
          <p:cNvSpPr>
            <a:spLocks noGrp="1"/>
          </p:cNvSpPr>
          <p:nvPr>
            <p:ph type="title"/>
          </p:nvPr>
        </p:nvSpPr>
        <p:spPr/>
        <p:txBody>
          <a:bodyPr>
            <a:normAutofit fontScale="90000"/>
          </a:bodyPr>
          <a:lstStyle/>
          <a:p>
            <a:br>
              <a:rPr lang="mn-MN" dirty="0"/>
            </a:br>
            <a:endParaRPr lang="en-US" dirty="0"/>
          </a:p>
        </p:txBody>
      </p:sp>
      <p:sp>
        <p:nvSpPr>
          <p:cNvPr id="3" name="Content Placeholder 2">
            <a:extLst>
              <a:ext uri="{FF2B5EF4-FFF2-40B4-BE49-F238E27FC236}">
                <a16:creationId xmlns:a16="http://schemas.microsoft.com/office/drawing/2014/main" id="{DE5A8247-4B0A-463A-8E01-C55B40A980BD}"/>
              </a:ext>
            </a:extLst>
          </p:cNvPr>
          <p:cNvSpPr>
            <a:spLocks noGrp="1"/>
          </p:cNvSpPr>
          <p:nvPr>
            <p:ph sz="quarter" idx="13"/>
          </p:nvPr>
        </p:nvSpPr>
        <p:spPr>
          <a:xfrm>
            <a:off x="685800" y="402672"/>
            <a:ext cx="10394707" cy="4971913"/>
          </a:xfrm>
        </p:spPr>
        <p:txBody>
          <a:bodyPr>
            <a:normAutofit/>
          </a:bodyPr>
          <a:lstStyle/>
          <a:p>
            <a:pPr algn="just">
              <a:buClr>
                <a:srgbClr val="002060"/>
              </a:buClr>
              <a:buSzPct val="100000"/>
              <a:buFont typeface="Wingdings" panose="05000000000000000000" pitchFamily="2" charset="2"/>
              <a:buChar char="v"/>
            </a:pPr>
            <a:r>
              <a:rPr lang="mn-MN" sz="2400" dirty="0">
                <a:solidFill>
                  <a:srgbClr val="002060"/>
                </a:solidFill>
                <a:latin typeface="Times New Roman" panose="02020603050405020304" pitchFamily="18" charset="0"/>
                <a:cs typeface="Times New Roman" panose="02020603050405020304" pitchFamily="18" charset="0"/>
              </a:rPr>
              <a:t>Дархан суманд дахин төлөвлөлтийн ажлын хүрээнд 2021 онд хийгдэх ажлын зургийн даалгаврыг боловсруулж ГХБХБГазарт хүргүүлсэн.</a:t>
            </a:r>
            <a:endParaRPr lang="en-US" sz="2400" dirty="0">
              <a:solidFill>
                <a:srgbClr val="002060"/>
              </a:solidFill>
              <a:latin typeface="Times New Roman" panose="02020603050405020304" pitchFamily="18" charset="0"/>
              <a:cs typeface="Times New Roman" panose="02020603050405020304" pitchFamily="18" charset="0"/>
            </a:endParaRPr>
          </a:p>
          <a:p>
            <a:pPr algn="just">
              <a:buClr>
                <a:srgbClr val="002060"/>
              </a:buClr>
              <a:buSzPct val="100000"/>
              <a:buFont typeface="Wingdings" panose="05000000000000000000" pitchFamily="2" charset="2"/>
              <a:buChar char="v"/>
            </a:pPr>
            <a:r>
              <a:rPr lang="mn-MN" sz="2400" dirty="0">
                <a:solidFill>
                  <a:srgbClr val="002060"/>
                </a:solidFill>
                <a:latin typeface="Times New Roman" panose="02020603050405020304" pitchFamily="18" charset="0"/>
                <a:cs typeface="Times New Roman" panose="02020603050405020304" pitchFamily="18" charset="0"/>
              </a:rPr>
              <a:t>19 дүгээр хорооллын ерөнхий төлөвлөлтийг Дархан хотын 2020-2035 онд хөгжүүлэх ерөнхий төлөвлөгөөний хүрээнд иж бүрэн хийж гүйцэтгэсэн боловч уг ерөнхий төлөвлөгөө нь дахин төлөвлөлтийн шаардлага хангахгүй байгаа тул шинээр дахин боловсруулах шаардлагатай байна.</a:t>
            </a:r>
            <a:endParaRPr lang="en-US"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2806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B7789-7F2D-4EE0-BFE2-9A50D9DDE381}"/>
              </a:ext>
            </a:extLst>
          </p:cNvPr>
          <p:cNvSpPr>
            <a:spLocks noGrp="1"/>
          </p:cNvSpPr>
          <p:nvPr>
            <p:ph type="title"/>
          </p:nvPr>
        </p:nvSpPr>
        <p:spPr/>
        <p:txBody>
          <a:bodyPr>
            <a:normAutofit fontScale="90000"/>
          </a:bodyPr>
          <a:lstStyle/>
          <a:p>
            <a:br>
              <a:rPr lang="mn-MN" dirty="0"/>
            </a:br>
            <a:endParaRPr lang="en-US" dirty="0"/>
          </a:p>
        </p:txBody>
      </p:sp>
      <p:sp>
        <p:nvSpPr>
          <p:cNvPr id="3" name="Content Placeholder 2">
            <a:extLst>
              <a:ext uri="{FF2B5EF4-FFF2-40B4-BE49-F238E27FC236}">
                <a16:creationId xmlns:a16="http://schemas.microsoft.com/office/drawing/2014/main" id="{3FCEE835-097B-40DA-ABFE-BF32C335077B}"/>
              </a:ext>
            </a:extLst>
          </p:cNvPr>
          <p:cNvSpPr>
            <a:spLocks noGrp="1"/>
          </p:cNvSpPr>
          <p:nvPr>
            <p:ph sz="quarter" idx="13"/>
          </p:nvPr>
        </p:nvSpPr>
        <p:spPr>
          <a:xfrm>
            <a:off x="685800" y="453006"/>
            <a:ext cx="10394707" cy="4308692"/>
          </a:xfrm>
        </p:spPr>
        <p:txBody>
          <a:bodyPr>
            <a:normAutofit/>
          </a:bodyPr>
          <a:lstStyle/>
          <a:p>
            <a:pPr marL="0" indent="0" algn="just">
              <a:buNone/>
            </a:pPr>
            <a:r>
              <a:rPr lang="mn-MN" sz="3200" b="1" dirty="0">
                <a:solidFill>
                  <a:srgbClr val="002060"/>
                </a:solidFill>
                <a:latin typeface="Times New Roman" panose="02020603050405020304" pitchFamily="18" charset="0"/>
                <a:cs typeface="Times New Roman" panose="02020603050405020304" pitchFamily="18" charset="0"/>
              </a:rPr>
              <a:t>Гэр хорооллын иргэдийг дэд бүтцэд холбох талаар Дархан дулааны сүлжээ ТӨХК, Дархан ус суваг ХК-ны удирдлагуудтай санамж бичиг болон хамтын ажиллагааны гэрээ байгуулав.</a:t>
            </a:r>
            <a:endParaRPr lang="en-US" sz="3200" b="1" dirty="0">
              <a:solidFill>
                <a:srgbClr val="00206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2DCC2983-3D04-4F99-B600-3179C74DC8DB}"/>
              </a:ext>
            </a:extLst>
          </p:cNvPr>
          <p:cNvPicPr/>
          <p:nvPr/>
        </p:nvPicPr>
        <p:blipFill rotWithShape="1">
          <a:blip r:embed="rId2" cstate="print">
            <a:duotone>
              <a:schemeClr val="accent1">
                <a:shade val="45000"/>
                <a:satMod val="135000"/>
              </a:schemeClr>
              <a:prstClr val="white"/>
            </a:duotone>
          </a:blip>
          <a:srcRect t="14483" b="73333"/>
          <a:stretch/>
        </p:blipFill>
        <p:spPr>
          <a:xfrm>
            <a:off x="-1" y="4761698"/>
            <a:ext cx="11971091" cy="1677035"/>
          </a:xfrm>
          <a:prstGeom prst="roundRect">
            <a:avLst>
              <a:gd name="adj" fmla="val 8594"/>
            </a:avLst>
          </a:prstGeom>
          <a:solidFill>
            <a:schemeClr val="bg1"/>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64559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FB858-48F3-4B36-99CC-F27F7EE0F13D}"/>
              </a:ext>
            </a:extLst>
          </p:cNvPr>
          <p:cNvSpPr>
            <a:spLocks noGrp="1"/>
          </p:cNvSpPr>
          <p:nvPr>
            <p:ph type="title"/>
          </p:nvPr>
        </p:nvSpPr>
        <p:spPr>
          <a:xfrm>
            <a:off x="310394" y="218115"/>
            <a:ext cx="11274802" cy="679507"/>
          </a:xfrm>
        </p:spPr>
        <p:txBody>
          <a:bodyPr>
            <a:noAutofit/>
          </a:bodyPr>
          <a:lstStyle/>
          <a:p>
            <a:pPr algn="ctr"/>
            <a:r>
              <a:rPr lang="mn-MN" sz="1600" b="1" dirty="0">
                <a:solidFill>
                  <a:srgbClr val="002060"/>
                </a:solidFill>
                <a:latin typeface="Times New Roman" panose="02020603050405020304" pitchFamily="18" charset="0"/>
                <a:cs typeface="Times New Roman" panose="02020603050405020304" pitchFamily="18" charset="0"/>
              </a:rPr>
              <a:t>Энэ онд дахин төлөвлөлтийн чиглэлээр дараах ажлыг хийхээр төлөвлөж байна. Үүнд:</a:t>
            </a:r>
            <a:endParaRPr lang="en-US" sz="500" b="1" dirty="0">
              <a:solidFill>
                <a:srgbClr val="00206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8B3ABC03-1F00-4D95-9C45-EA9F0E01E0BE}"/>
              </a:ext>
            </a:extLst>
          </p:cNvPr>
          <p:cNvSpPr>
            <a:spLocks noGrp="1"/>
          </p:cNvSpPr>
          <p:nvPr>
            <p:ph sz="quarter" idx="13"/>
          </p:nvPr>
        </p:nvSpPr>
        <p:spPr>
          <a:xfrm>
            <a:off x="310394" y="780177"/>
            <a:ext cx="11274802" cy="3981522"/>
          </a:xfrm>
        </p:spPr>
        <p:txBody>
          <a:bodyPr>
            <a:normAutofit fontScale="92500" lnSpcReduction="10000"/>
          </a:bodyPr>
          <a:lstStyle/>
          <a:p>
            <a:pPr marL="457200" lvl="0" indent="-457200" algn="just">
              <a:buClr>
                <a:srgbClr val="002060"/>
              </a:buClr>
              <a:buSzPct val="120000"/>
              <a:buFont typeface="+mj-lt"/>
              <a:buAutoNum type="arabicPeriod"/>
            </a:pPr>
            <a:r>
              <a:rPr lang="mn-MN" sz="1200" dirty="0">
                <a:solidFill>
                  <a:srgbClr val="002060"/>
                </a:solidFill>
                <a:latin typeface="Times New Roman" panose="02020603050405020304" pitchFamily="18" charset="0"/>
                <a:cs typeface="Times New Roman" panose="02020603050405020304" pitchFamily="18" charset="0"/>
              </a:rPr>
              <a:t>Дархан сумын 5, 6, 7 дугаар багийн гэр хорооллын дэд бүтцийн шугамын ажлыг дуусгаж, хүлээн авах бөгөөд 5 дугаар багийн хүнсний арын хорооллыг шугаманд холбох ажлыг эхлүүлэх 7 дугаар баг дээр төр, хувийн хэвшлийн оролцоотой 2 дугаар хэлхээг хийж, дэд бүтцийг холбох</a:t>
            </a:r>
            <a:endParaRPr lang="en-US" sz="1200" dirty="0">
              <a:solidFill>
                <a:srgbClr val="002060"/>
              </a:solidFill>
              <a:latin typeface="Times New Roman" panose="02020603050405020304" pitchFamily="18" charset="0"/>
              <a:cs typeface="Times New Roman" panose="02020603050405020304" pitchFamily="18" charset="0"/>
            </a:endParaRPr>
          </a:p>
          <a:p>
            <a:pPr marL="457200" lvl="0" indent="-457200" algn="just">
              <a:buClr>
                <a:srgbClr val="002060"/>
              </a:buClr>
              <a:buSzPct val="120000"/>
              <a:buFont typeface="+mj-lt"/>
              <a:buAutoNum type="arabicPeriod"/>
            </a:pPr>
            <a:r>
              <a:rPr lang="mn-MN" sz="1200" dirty="0">
                <a:solidFill>
                  <a:srgbClr val="002060"/>
                </a:solidFill>
                <a:latin typeface="Times New Roman" panose="02020603050405020304" pitchFamily="18" charset="0"/>
                <a:cs typeface="Times New Roman" panose="02020603050405020304" pitchFamily="18" charset="0"/>
              </a:rPr>
              <a:t>Дархан сумын 19, 20 дугаар хороолол, 14, 15 дугаар багийн нутаг дэвсгэр дэх дахин төлөвлөлтийн бүсэд төсөл сонгон шалгаруулалтаар орон сууц барих төслийг зарлаж төр, хувийн хэвшлийн хөрөнгө оруулалтыг эхлүүлэх</a:t>
            </a:r>
            <a:endParaRPr lang="en-US" sz="1200" dirty="0">
              <a:solidFill>
                <a:srgbClr val="002060"/>
              </a:solidFill>
              <a:latin typeface="Times New Roman" panose="02020603050405020304" pitchFamily="18" charset="0"/>
              <a:cs typeface="Times New Roman" panose="02020603050405020304" pitchFamily="18" charset="0"/>
            </a:endParaRPr>
          </a:p>
          <a:p>
            <a:pPr marL="457200" lvl="0" indent="-457200" algn="just">
              <a:buClr>
                <a:srgbClr val="002060"/>
              </a:buClr>
              <a:buSzPct val="120000"/>
              <a:buFont typeface="+mj-lt"/>
              <a:buAutoNum type="arabicPeriod"/>
            </a:pPr>
            <a:r>
              <a:rPr lang="mn-MN" sz="1200" dirty="0">
                <a:solidFill>
                  <a:srgbClr val="002060"/>
                </a:solidFill>
                <a:latin typeface="Times New Roman" panose="02020603050405020304" pitchFamily="18" charset="0"/>
                <a:cs typeface="Times New Roman" panose="02020603050405020304" pitchFamily="18" charset="0"/>
              </a:rPr>
              <a:t>Дархан сумын 20 дугаар хорооллын 35-50 дугаар брак байрууд, 7, 8 дугаар </a:t>
            </a:r>
            <a:r>
              <a:rPr lang="mn-MN" sz="1200">
                <a:solidFill>
                  <a:srgbClr val="002060"/>
                </a:solidFill>
                <a:latin typeface="Times New Roman" panose="02020603050405020304" pitchFamily="18" charset="0"/>
                <a:cs typeface="Times New Roman" panose="02020603050405020304" pitchFamily="18" charset="0"/>
              </a:rPr>
              <a:t>багт ХЭСЭГЧИЛСЭН ЕРӨНХИЙ ТӨЛӨВЛӨГӨӨ </a:t>
            </a:r>
            <a:r>
              <a:rPr lang="mn-MN" sz="1200" dirty="0">
                <a:solidFill>
                  <a:srgbClr val="002060"/>
                </a:solidFill>
                <a:latin typeface="Times New Roman" panose="02020603050405020304" pitchFamily="18" charset="0"/>
                <a:cs typeface="Times New Roman" panose="02020603050405020304" pitchFamily="18" charset="0"/>
              </a:rPr>
              <a:t>боловсруулах, зургийн даалгавар боловсрууллаа.</a:t>
            </a:r>
            <a:endParaRPr lang="en-US" sz="1200" dirty="0">
              <a:solidFill>
                <a:srgbClr val="002060"/>
              </a:solidFill>
              <a:latin typeface="Times New Roman" panose="02020603050405020304" pitchFamily="18" charset="0"/>
              <a:cs typeface="Times New Roman" panose="02020603050405020304" pitchFamily="18" charset="0"/>
            </a:endParaRPr>
          </a:p>
          <a:p>
            <a:pPr marL="457200" lvl="0" indent="-457200" algn="just">
              <a:buClr>
                <a:srgbClr val="002060"/>
              </a:buClr>
              <a:buSzPct val="120000"/>
              <a:buFont typeface="+mj-lt"/>
              <a:buAutoNum type="arabicPeriod"/>
            </a:pPr>
            <a:r>
              <a:rPr lang="mn-MN" sz="1200" dirty="0">
                <a:solidFill>
                  <a:srgbClr val="002060"/>
                </a:solidFill>
                <a:latin typeface="Times New Roman" panose="02020603050405020304" pitchFamily="18" charset="0"/>
                <a:cs typeface="Times New Roman" panose="02020603050405020304" pitchFamily="18" charset="0"/>
              </a:rPr>
              <a:t>6 дугаар багийн 19 дүгээр хороолол 1ш 60 айлын ашиглалтад оруулах</a:t>
            </a:r>
            <a:endParaRPr lang="en-US" sz="1200" dirty="0">
              <a:solidFill>
                <a:srgbClr val="002060"/>
              </a:solidFill>
              <a:latin typeface="Times New Roman" panose="02020603050405020304" pitchFamily="18" charset="0"/>
              <a:cs typeface="Times New Roman" panose="02020603050405020304" pitchFamily="18" charset="0"/>
            </a:endParaRPr>
          </a:p>
          <a:p>
            <a:pPr marL="457200" lvl="0" indent="-457200" algn="just">
              <a:buClr>
                <a:srgbClr val="002060"/>
              </a:buClr>
              <a:buSzPct val="120000"/>
              <a:buFont typeface="+mj-lt"/>
              <a:buAutoNum type="arabicPeriod"/>
            </a:pPr>
            <a:r>
              <a:rPr lang="mn-MN" sz="1200" dirty="0">
                <a:solidFill>
                  <a:srgbClr val="002060"/>
                </a:solidFill>
                <a:latin typeface="Times New Roman" panose="02020603050405020304" pitchFamily="18" charset="0"/>
                <a:cs typeface="Times New Roman" panose="02020603050405020304" pitchFamily="18" charset="0"/>
              </a:rPr>
              <a:t>Архитектор төлөвлөлтийн даалгаврыг Дархан сумын 14 дүгээр баг, Комфортын баруун талд, 15 дугаар багийн Мангиртын 1, 2, 3 дугаар хэсэг, 9 дүгээр багийн 17 дугаар сургуулийн ард боловсруулах</a:t>
            </a:r>
            <a:endParaRPr lang="en-US" sz="1200" dirty="0">
              <a:solidFill>
                <a:srgbClr val="002060"/>
              </a:solidFill>
              <a:latin typeface="Times New Roman" panose="02020603050405020304" pitchFamily="18" charset="0"/>
              <a:cs typeface="Times New Roman" panose="02020603050405020304" pitchFamily="18" charset="0"/>
            </a:endParaRPr>
          </a:p>
          <a:p>
            <a:pPr marL="457200" lvl="0" indent="-457200" algn="just">
              <a:buClr>
                <a:srgbClr val="002060"/>
              </a:buClr>
              <a:buSzPct val="120000"/>
              <a:buFont typeface="+mj-lt"/>
              <a:buAutoNum type="arabicPeriod"/>
            </a:pPr>
            <a:r>
              <a:rPr lang="mn-MN" sz="1200" dirty="0">
                <a:solidFill>
                  <a:srgbClr val="002060"/>
                </a:solidFill>
                <a:latin typeface="Times New Roman" panose="02020603050405020304" pitchFamily="18" charset="0"/>
                <a:cs typeface="Times New Roman" panose="02020603050405020304" pitchFamily="18" charset="0"/>
              </a:rPr>
              <a:t>Дархан сумын 5, 6 дугаар баг дээр дахин төлөвлөн барилгажуулах дэд бүтцийн бэлтгэл ажлыг хангах шаардлага байна. /Тусгай самбараар тайлбарлана./</a:t>
            </a:r>
            <a:endParaRPr lang="en-US" sz="1200" dirty="0">
              <a:solidFill>
                <a:srgbClr val="002060"/>
              </a:solidFill>
              <a:latin typeface="Times New Roman" panose="02020603050405020304" pitchFamily="18" charset="0"/>
              <a:cs typeface="Times New Roman" panose="02020603050405020304" pitchFamily="18" charset="0"/>
            </a:endParaRPr>
          </a:p>
          <a:p>
            <a:pPr marL="457200" lvl="0" indent="-457200" algn="just">
              <a:buClr>
                <a:srgbClr val="002060"/>
              </a:buClr>
              <a:buSzPct val="120000"/>
              <a:buFont typeface="+mj-lt"/>
              <a:buAutoNum type="arabicPeriod"/>
            </a:pPr>
            <a:r>
              <a:rPr lang="mn-MN" sz="1200" dirty="0">
                <a:solidFill>
                  <a:srgbClr val="002060"/>
                </a:solidFill>
                <a:latin typeface="Times New Roman" panose="02020603050405020304" pitchFamily="18" charset="0"/>
                <a:cs typeface="Times New Roman" panose="02020603050405020304" pitchFamily="18" charset="0"/>
              </a:rPr>
              <a:t>Энэ оноос гэр хорооллыг шугаманд холбох ажил 8 дугаар баг дээр үргэлжилж 100 гаруй айл өрхийг нэмж холбохоор бэлтгэж байна. Цаашид Дархан-Уул аймагт гэр хорооллыг хөгжүүлэх бодлогын бичиг баримтыг боловсруулж байна.</a:t>
            </a:r>
            <a:endParaRPr lang="en-US" sz="1200" dirty="0">
              <a:solidFill>
                <a:srgbClr val="002060"/>
              </a:solidFill>
              <a:latin typeface="Times New Roman" panose="02020603050405020304" pitchFamily="18" charset="0"/>
              <a:cs typeface="Times New Roman" panose="02020603050405020304" pitchFamily="18" charset="0"/>
            </a:endParaRPr>
          </a:p>
          <a:p>
            <a:pPr marL="457200" lvl="0" indent="-457200" algn="just">
              <a:buClr>
                <a:srgbClr val="002060"/>
              </a:buClr>
              <a:buSzPct val="120000"/>
              <a:buFont typeface="+mj-lt"/>
              <a:buAutoNum type="arabicPeriod"/>
            </a:pPr>
            <a:r>
              <a:rPr lang="mn-MN" sz="1200" dirty="0">
                <a:solidFill>
                  <a:srgbClr val="002060"/>
                </a:solidFill>
                <a:latin typeface="Times New Roman" panose="02020603050405020304" pitchFamily="18" charset="0"/>
                <a:cs typeface="Times New Roman" panose="02020603050405020304" pitchFamily="18" charset="0"/>
              </a:rPr>
              <a:t>Гэр хорооллыг хөгжүүлэх талаар Дархан сумын 8 дугаар баг дээр Нарантолгойг сонгон “</a:t>
            </a:r>
            <a:r>
              <a:rPr lang="en-US" sz="1200" dirty="0">
                <a:solidFill>
                  <a:srgbClr val="002060"/>
                </a:solidFill>
                <a:latin typeface="Times New Roman" panose="02020603050405020304" pitchFamily="18" charset="0"/>
                <a:cs typeface="Times New Roman" panose="02020603050405020304" pitchFamily="18" charset="0"/>
              </a:rPr>
              <a:t>XXI</a:t>
            </a:r>
            <a:r>
              <a:rPr lang="mn-MN" sz="1200" dirty="0">
                <a:solidFill>
                  <a:srgbClr val="002060"/>
                </a:solidFill>
                <a:latin typeface="Times New Roman" panose="02020603050405020304" pitchFamily="18" charset="0"/>
                <a:cs typeface="Times New Roman" panose="02020603050405020304" pitchFamily="18" charset="0"/>
              </a:rPr>
              <a:t> зуун” нэртэй төсөл хэрэгжүүлэхээр аймгийн Засаг даргад танилцуулсан бөгөөд энэхүү төслийг олон улсын зээл, төсөл хөтөлбөрт хамруулах</a:t>
            </a:r>
            <a:endParaRPr lang="en-US" sz="1200" dirty="0">
              <a:solidFill>
                <a:srgbClr val="00206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40CFC4F-AC87-4E45-9915-EF2E0E216ED4}"/>
              </a:ext>
            </a:extLst>
          </p:cNvPr>
          <p:cNvPicPr/>
          <p:nvPr/>
        </p:nvPicPr>
        <p:blipFill rotWithShape="1">
          <a:blip r:embed="rId2" cstate="print">
            <a:duotone>
              <a:schemeClr val="accent1">
                <a:shade val="45000"/>
                <a:satMod val="135000"/>
              </a:schemeClr>
              <a:prstClr val="white"/>
            </a:duotone>
          </a:blip>
          <a:srcRect t="14483" b="73333"/>
          <a:stretch/>
        </p:blipFill>
        <p:spPr>
          <a:xfrm>
            <a:off x="-1" y="4761698"/>
            <a:ext cx="11971091" cy="1677035"/>
          </a:xfrm>
          <a:prstGeom prst="roundRect">
            <a:avLst>
              <a:gd name="adj" fmla="val 8594"/>
            </a:avLst>
          </a:prstGeom>
          <a:solidFill>
            <a:schemeClr val="bg1"/>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11885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47BB0-D926-45A5-B5E5-488829E4A41F}"/>
              </a:ext>
            </a:extLst>
          </p:cNvPr>
          <p:cNvSpPr>
            <a:spLocks noGrp="1"/>
          </p:cNvSpPr>
          <p:nvPr>
            <p:ph type="title"/>
          </p:nvPr>
        </p:nvSpPr>
        <p:spPr>
          <a:xfrm>
            <a:off x="685801" y="160732"/>
            <a:ext cx="10396882" cy="1038894"/>
          </a:xfrm>
        </p:spPr>
        <p:txBody>
          <a:bodyPr>
            <a:noAutofit/>
          </a:bodyPr>
          <a:lstStyle/>
          <a:p>
            <a:pPr algn="ctr"/>
            <a:r>
              <a:rPr lang="mn-MN" sz="2800" b="1" dirty="0">
                <a:solidFill>
                  <a:srgbClr val="002060"/>
                </a:solidFill>
                <a:latin typeface="Times New Roman" panose="02020603050405020304" pitchFamily="18" charset="0"/>
                <a:cs typeface="Times New Roman" panose="02020603050405020304" pitchFamily="18" charset="0"/>
              </a:rPr>
              <a:t>ГУРАВ. ТҮРЭЭСИЙН ОРОН СУУЦНЫ ХАРИЛЦААГ ЗОХИЦУУЛАХ ЧИГЛЭЛЭЭР</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3879884-5803-48C0-8E86-DDE7FA12A8C6}"/>
              </a:ext>
            </a:extLst>
          </p:cNvPr>
          <p:cNvSpPr>
            <a:spLocks noGrp="1"/>
          </p:cNvSpPr>
          <p:nvPr>
            <p:ph sz="quarter" idx="13"/>
          </p:nvPr>
        </p:nvSpPr>
        <p:spPr>
          <a:xfrm>
            <a:off x="685800" y="1199626"/>
            <a:ext cx="10394707" cy="3562073"/>
          </a:xfrm>
        </p:spPr>
        <p:txBody>
          <a:bodyPr>
            <a:normAutofit fontScale="85000" lnSpcReduction="10000"/>
          </a:bodyPr>
          <a:lstStyle/>
          <a:p>
            <a:pPr algn="just">
              <a:buClr>
                <a:srgbClr val="002060"/>
              </a:buClr>
              <a:buSzPct val="120000"/>
              <a:buFont typeface="Wingdings" panose="05000000000000000000" pitchFamily="2" charset="2"/>
              <a:buChar char="v"/>
            </a:pPr>
            <a:r>
              <a:rPr lang="mn-MN" dirty="0">
                <a:solidFill>
                  <a:srgbClr val="002060"/>
                </a:solidFill>
                <a:latin typeface="Times New Roman" panose="02020603050405020304" pitchFamily="18" charset="0"/>
                <a:cs typeface="Times New Roman" panose="02020603050405020304" pitchFamily="18" charset="0"/>
              </a:rPr>
              <a:t>Монгол Улсын Засгийн газрын 2015 оны 248 тоот тогтоолоор “Түрээсийн орон сууц” хөтөлбөр батлагдсан. Үүнийг орон нутгийн онцлогт тохирсон байдлаар түрээсийн орон сууцны журамтай болох шаардлагатай байна.</a:t>
            </a:r>
            <a:endParaRPr lang="en-US" dirty="0">
              <a:solidFill>
                <a:srgbClr val="002060"/>
              </a:solidFill>
              <a:latin typeface="Times New Roman" panose="02020603050405020304" pitchFamily="18" charset="0"/>
              <a:cs typeface="Times New Roman" panose="02020603050405020304" pitchFamily="18" charset="0"/>
            </a:endParaRPr>
          </a:p>
          <a:p>
            <a:pPr algn="just">
              <a:buClr>
                <a:srgbClr val="002060"/>
              </a:buClr>
              <a:buSzPct val="120000"/>
              <a:buFont typeface="Wingdings" panose="05000000000000000000" pitchFamily="2" charset="2"/>
              <a:buChar char="v"/>
            </a:pPr>
            <a:r>
              <a:rPr lang="mn-MN" dirty="0">
                <a:solidFill>
                  <a:srgbClr val="002060"/>
                </a:solidFill>
                <a:latin typeface="Times New Roman" panose="02020603050405020304" pitchFamily="18" charset="0"/>
                <a:cs typeface="Times New Roman" panose="02020603050405020304" pitchFamily="18" charset="0"/>
              </a:rPr>
              <a:t>Төрийн болон хувийн хэвшлийн түрээсийн орон сууцны тооллого хийх хэрэгтэй байна.</a:t>
            </a:r>
            <a:endParaRPr lang="en-US" dirty="0">
              <a:solidFill>
                <a:srgbClr val="002060"/>
              </a:solidFill>
              <a:latin typeface="Times New Roman" panose="02020603050405020304" pitchFamily="18" charset="0"/>
              <a:cs typeface="Times New Roman" panose="02020603050405020304" pitchFamily="18" charset="0"/>
            </a:endParaRPr>
          </a:p>
          <a:p>
            <a:pPr algn="just">
              <a:buClr>
                <a:srgbClr val="002060"/>
              </a:buClr>
              <a:buSzPct val="120000"/>
              <a:buFont typeface="Wingdings" panose="05000000000000000000" pitchFamily="2" charset="2"/>
              <a:buChar char="v"/>
            </a:pPr>
            <a:r>
              <a:rPr lang="mn-MN" dirty="0">
                <a:solidFill>
                  <a:srgbClr val="002060"/>
                </a:solidFill>
                <a:latin typeface="Times New Roman" panose="02020603050405020304" pitchFamily="18" charset="0"/>
                <a:cs typeface="Times New Roman" panose="02020603050405020304" pitchFamily="18" charset="0"/>
              </a:rPr>
              <a:t>Хувиараа орон сууцыг түрээсэлж орлого олдог хувийн хэвшлийн иргэд олширч байна. Тухайлбал Дархан сумын 5, 6 дугаар багийн 19, 20 дугаар хорооллуудад маш их иргэд түрээсээр брак байшинд амьдарч байгаа нь манай байгууллагаас хийсэн судалгаагаар нотлогдож байна. Үүний цаана төсвийн орлого нуугдаж байна. Бага дунд орлоготой аймгийн эмзэг хэсгүүдэд түрээсийн орон сууц болон дахин төлөвлөлтийн эргэлтийн орон сууцууд Дарханд шаардлагатай.</a:t>
            </a:r>
            <a:endParaRPr lang="en-US" dirty="0">
              <a:solidFill>
                <a:srgbClr val="00206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1ED0290-FBE2-4D4E-983B-BC89AC15879B}"/>
              </a:ext>
            </a:extLst>
          </p:cNvPr>
          <p:cNvPicPr/>
          <p:nvPr/>
        </p:nvPicPr>
        <p:blipFill rotWithShape="1">
          <a:blip r:embed="rId2" cstate="print">
            <a:duotone>
              <a:schemeClr val="accent1">
                <a:shade val="45000"/>
                <a:satMod val="135000"/>
              </a:schemeClr>
              <a:prstClr val="white"/>
            </a:duotone>
          </a:blip>
          <a:srcRect t="14483" b="73333"/>
          <a:stretch/>
        </p:blipFill>
        <p:spPr>
          <a:xfrm>
            <a:off x="-1" y="4761698"/>
            <a:ext cx="11971091" cy="1677035"/>
          </a:xfrm>
          <a:prstGeom prst="roundRect">
            <a:avLst>
              <a:gd name="adj" fmla="val 8594"/>
            </a:avLst>
          </a:prstGeom>
          <a:solidFill>
            <a:schemeClr val="bg1"/>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565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08982-D685-4B00-A639-1A436E47CDA5}"/>
              </a:ext>
            </a:extLst>
          </p:cNvPr>
          <p:cNvSpPr>
            <a:spLocks noGrp="1"/>
          </p:cNvSpPr>
          <p:nvPr>
            <p:ph type="title"/>
          </p:nvPr>
        </p:nvSpPr>
        <p:spPr>
          <a:xfrm>
            <a:off x="685801" y="243282"/>
            <a:ext cx="10396882" cy="1015067"/>
          </a:xfrm>
        </p:spPr>
        <p:txBody>
          <a:bodyPr>
            <a:noAutofit/>
          </a:bodyPr>
          <a:lstStyle/>
          <a:p>
            <a:pPr algn="ctr"/>
            <a:r>
              <a:rPr lang="mn-MN" sz="2400" b="1" dirty="0">
                <a:solidFill>
                  <a:srgbClr val="002060"/>
                </a:solidFill>
                <a:latin typeface="Times New Roman" panose="02020603050405020304" pitchFamily="18" charset="0"/>
                <a:cs typeface="Times New Roman" panose="02020603050405020304" pitchFamily="18" charset="0"/>
              </a:rPr>
              <a:t>ДӨРӨВ. ОРОН СУУЦ ҮНДЭСНИЙ ХӨТӨЛБӨРИЙН ХЭРЭГЖИЛТИЙГ ОРОН НУТАГТ ХАНГУУЛАХ ЧИГЛЭЛЭЭР</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101A66D-866C-44B1-9F5D-4A632BB7E454}"/>
              </a:ext>
            </a:extLst>
          </p:cNvPr>
          <p:cNvSpPr>
            <a:spLocks noGrp="1"/>
          </p:cNvSpPr>
          <p:nvPr>
            <p:ph sz="quarter" idx="13"/>
          </p:nvPr>
        </p:nvSpPr>
        <p:spPr>
          <a:xfrm>
            <a:off x="685800" y="1182849"/>
            <a:ext cx="10394707" cy="3578850"/>
          </a:xfrm>
        </p:spPr>
        <p:txBody>
          <a:bodyPr>
            <a:normAutofit lnSpcReduction="10000"/>
          </a:bodyPr>
          <a:lstStyle/>
          <a:p>
            <a:pPr algn="just">
              <a:buClr>
                <a:srgbClr val="002060"/>
              </a:buClr>
              <a:buSzPct val="100000"/>
              <a:buFont typeface="Wingdings" panose="05000000000000000000" pitchFamily="2" charset="2"/>
              <a:buChar char="v"/>
            </a:pPr>
            <a:r>
              <a:rPr lang="mn-MN" sz="1600" dirty="0">
                <a:solidFill>
                  <a:srgbClr val="002060"/>
                </a:solidFill>
                <a:latin typeface="Times New Roman" panose="02020603050405020304" pitchFamily="18" charset="0"/>
                <a:cs typeface="Times New Roman" panose="02020603050405020304" pitchFamily="18" charset="0"/>
              </a:rPr>
              <a:t>Дархан дахин төлөвлөлт ААТҮГ-ын дүрмийн 1.4-ийн 1.4.4-т заасны дагуу “150 мянган айл-орон сууц” үндэсний хөтөлбөрийг орон нутагт хэрэгжүүлэхээр тусгасан.</a:t>
            </a:r>
            <a:endParaRPr lang="en-US" sz="1600" dirty="0">
              <a:solidFill>
                <a:srgbClr val="002060"/>
              </a:solidFill>
              <a:latin typeface="Times New Roman" panose="02020603050405020304" pitchFamily="18" charset="0"/>
              <a:cs typeface="Times New Roman" panose="02020603050405020304" pitchFamily="18" charset="0"/>
            </a:endParaRPr>
          </a:p>
          <a:p>
            <a:pPr algn="just">
              <a:buClr>
                <a:srgbClr val="002060"/>
              </a:buClr>
              <a:buSzPct val="100000"/>
              <a:buFont typeface="Wingdings" panose="05000000000000000000" pitchFamily="2" charset="2"/>
              <a:buChar char="v"/>
            </a:pPr>
            <a:r>
              <a:rPr lang="mn-MN" sz="1600" dirty="0">
                <a:solidFill>
                  <a:srgbClr val="002060"/>
                </a:solidFill>
                <a:latin typeface="Times New Roman" panose="02020603050405020304" pitchFamily="18" charset="0"/>
                <a:cs typeface="Times New Roman" panose="02020603050405020304" pitchFamily="18" charset="0"/>
              </a:rPr>
              <a:t>Аймгийн орон сууцны хүн ам, орон сууцны тооллогын 2019 оны тайланг статистикийн хэлтсээс авч, уг тайлантай танилцаж, орон сууцны талаарх мэдээллийг судалж үзэж байна.</a:t>
            </a:r>
            <a:endParaRPr lang="en-US" sz="1600" dirty="0">
              <a:solidFill>
                <a:srgbClr val="002060"/>
              </a:solidFill>
              <a:latin typeface="Times New Roman" panose="02020603050405020304" pitchFamily="18" charset="0"/>
              <a:cs typeface="Times New Roman" panose="02020603050405020304" pitchFamily="18" charset="0"/>
            </a:endParaRPr>
          </a:p>
          <a:p>
            <a:pPr algn="just">
              <a:buClr>
                <a:srgbClr val="002060"/>
              </a:buClr>
              <a:buSzPct val="100000"/>
              <a:buFont typeface="Wingdings" panose="05000000000000000000" pitchFamily="2" charset="2"/>
              <a:buChar char="v"/>
            </a:pPr>
            <a:r>
              <a:rPr lang="mn-MN" sz="1600" dirty="0">
                <a:solidFill>
                  <a:srgbClr val="002060"/>
                </a:solidFill>
                <a:latin typeface="Times New Roman" panose="02020603050405020304" pitchFamily="18" charset="0"/>
                <a:cs typeface="Times New Roman" panose="02020603050405020304" pitchFamily="18" charset="0"/>
              </a:rPr>
              <a:t>Монгол Улсын Засгийн газрын 2019 оны 202 тоот тогтоолоор батлуулсан “150 мянган айл - орон сууц үндэсний хөтөлбөр”-ийг хэрэгжүүлэх нэгдсэн төлөвлөгөө боловсруулж байна.</a:t>
            </a:r>
            <a:endParaRPr lang="en-US" sz="1600" dirty="0">
              <a:solidFill>
                <a:srgbClr val="002060"/>
              </a:solidFill>
              <a:latin typeface="Times New Roman" panose="02020603050405020304" pitchFamily="18" charset="0"/>
              <a:cs typeface="Times New Roman" panose="02020603050405020304" pitchFamily="18" charset="0"/>
            </a:endParaRPr>
          </a:p>
          <a:p>
            <a:pPr algn="just">
              <a:buClr>
                <a:srgbClr val="002060"/>
              </a:buClr>
              <a:buSzPct val="100000"/>
              <a:buFont typeface="Wingdings" panose="05000000000000000000" pitchFamily="2" charset="2"/>
              <a:buChar char="v"/>
            </a:pPr>
            <a:r>
              <a:rPr lang="mn-MN" sz="1600" dirty="0">
                <a:solidFill>
                  <a:srgbClr val="002060"/>
                </a:solidFill>
                <a:latin typeface="Times New Roman" panose="02020603050405020304" pitchFamily="18" charset="0"/>
                <a:cs typeface="Times New Roman" panose="02020603050405020304" pitchFamily="18" charset="0"/>
              </a:rPr>
              <a:t>“150 мянган айл- орон сууц” үндэсний хөтөлбөрийг орон нутагт хэрэгжүүлэх “Орон сууц” дэд хөтөлбөрийн төслийг ГХБХБГазартай хамтран боловсруулж, аймгийн ИТХ-аар оруулахад бэлэн болгоод байна.</a:t>
            </a:r>
            <a:endParaRPr lang="en-US" sz="1600" dirty="0">
              <a:solidFill>
                <a:srgbClr val="00206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0A93BBD8-2ECE-455C-A8FB-AFA9BE500399}"/>
              </a:ext>
            </a:extLst>
          </p:cNvPr>
          <p:cNvPicPr/>
          <p:nvPr/>
        </p:nvPicPr>
        <p:blipFill rotWithShape="1">
          <a:blip r:embed="rId2" cstate="print">
            <a:duotone>
              <a:schemeClr val="accent1">
                <a:shade val="45000"/>
                <a:satMod val="135000"/>
              </a:schemeClr>
              <a:prstClr val="white"/>
            </a:duotone>
          </a:blip>
          <a:srcRect t="14483" b="73333"/>
          <a:stretch/>
        </p:blipFill>
        <p:spPr>
          <a:xfrm>
            <a:off x="-1" y="4761698"/>
            <a:ext cx="11971091" cy="1677035"/>
          </a:xfrm>
          <a:prstGeom prst="roundRect">
            <a:avLst>
              <a:gd name="adj" fmla="val 8594"/>
            </a:avLst>
          </a:prstGeom>
          <a:solidFill>
            <a:schemeClr val="bg1"/>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58600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5CFB4-EB67-499B-8526-D26D7E56315B}"/>
              </a:ext>
            </a:extLst>
          </p:cNvPr>
          <p:cNvSpPr>
            <a:spLocks noGrp="1"/>
          </p:cNvSpPr>
          <p:nvPr>
            <p:ph type="title"/>
          </p:nvPr>
        </p:nvSpPr>
        <p:spPr>
          <a:xfrm>
            <a:off x="685801" y="685800"/>
            <a:ext cx="10396882" cy="1151965"/>
          </a:xfrm>
        </p:spPr>
        <p:txBody>
          <a:bodyPr>
            <a:noAutofit/>
          </a:bodyPr>
          <a:lstStyle/>
          <a:p>
            <a:br>
              <a:rPr lang="mn-MN" sz="2000" dirty="0">
                <a:solidFill>
                  <a:srgbClr val="002060"/>
                </a:solidFill>
                <a:latin typeface="Times New Roman" panose="02020603050405020304" pitchFamily="18" charset="0"/>
                <a:cs typeface="Times New Roman" panose="02020603050405020304" pitchFamily="18" charset="0"/>
              </a:rPr>
            </a:br>
            <a:endParaRPr lang="en-US" sz="2000" dirty="0">
              <a:solidFill>
                <a:srgbClr val="00206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9AAED2E-83E3-4798-AF4C-BC757318985A}"/>
              </a:ext>
            </a:extLst>
          </p:cNvPr>
          <p:cNvSpPr>
            <a:spLocks noGrp="1"/>
          </p:cNvSpPr>
          <p:nvPr>
            <p:ph sz="quarter" idx="13"/>
          </p:nvPr>
        </p:nvSpPr>
        <p:spPr>
          <a:xfrm>
            <a:off x="685800" y="243281"/>
            <a:ext cx="10394707" cy="4303551"/>
          </a:xfrm>
        </p:spPr>
        <p:txBody>
          <a:bodyPr>
            <a:normAutofit/>
          </a:bodyPr>
          <a:lstStyle/>
          <a:p>
            <a:pPr algn="just">
              <a:buClr>
                <a:srgbClr val="002060"/>
              </a:buClr>
              <a:buSzPct val="100000"/>
              <a:buFont typeface="Wingdings" panose="05000000000000000000" pitchFamily="2" charset="2"/>
              <a:buChar char="v"/>
            </a:pPr>
            <a:r>
              <a:rPr lang="mn-MN" sz="2400" dirty="0">
                <a:solidFill>
                  <a:srgbClr val="002060"/>
                </a:solidFill>
                <a:latin typeface="Times New Roman" panose="02020603050405020304" pitchFamily="18" charset="0"/>
                <a:cs typeface="Times New Roman" panose="02020603050405020304" pitchFamily="18" charset="0"/>
              </a:rPr>
              <a:t>Орон сууцны талаар авч явуулж байгаа арга хэмжээний талаар төслийг нэгтгэх ажлыг эхлүүлээд байна</a:t>
            </a:r>
          </a:p>
          <a:p>
            <a:pPr algn="just">
              <a:buClr>
                <a:srgbClr val="002060"/>
              </a:buClr>
              <a:buSzPct val="100000"/>
              <a:buFont typeface="Wingdings" panose="05000000000000000000" pitchFamily="2" charset="2"/>
              <a:buChar char="v"/>
            </a:pPr>
            <a:r>
              <a:rPr lang="mn-MN" sz="2400" dirty="0">
                <a:solidFill>
                  <a:srgbClr val="002060"/>
                </a:solidFill>
                <a:latin typeface="Times New Roman" panose="02020603050405020304" pitchFamily="18" charset="0"/>
                <a:cs typeface="Times New Roman" panose="02020603050405020304" pitchFamily="18" charset="0"/>
              </a:rPr>
              <a:t>Дархан-Уул аймгийн хэмжээнд сүүлийн жилүүдэд /2016 оноос хойш баригдсан/ нийтийн болон амины орон сууцны зориулалттай орон сууцны тоон мэдээллийг, шинэчлэх ажлыг хийж байна.</a:t>
            </a:r>
            <a:endParaRPr lang="en-US" sz="2400" dirty="0"/>
          </a:p>
        </p:txBody>
      </p:sp>
      <p:pic>
        <p:nvPicPr>
          <p:cNvPr id="6" name="Picture 5">
            <a:extLst>
              <a:ext uri="{FF2B5EF4-FFF2-40B4-BE49-F238E27FC236}">
                <a16:creationId xmlns:a16="http://schemas.microsoft.com/office/drawing/2014/main" id="{F296F91D-B9FE-4D9D-8608-318372392561}"/>
              </a:ext>
            </a:extLst>
          </p:cNvPr>
          <p:cNvPicPr/>
          <p:nvPr/>
        </p:nvPicPr>
        <p:blipFill rotWithShape="1">
          <a:blip r:embed="rId2" cstate="print">
            <a:duotone>
              <a:schemeClr val="accent1">
                <a:shade val="45000"/>
                <a:satMod val="135000"/>
              </a:schemeClr>
              <a:prstClr val="white"/>
            </a:duotone>
          </a:blip>
          <a:srcRect t="14483" b="73333"/>
          <a:stretch/>
        </p:blipFill>
        <p:spPr>
          <a:xfrm>
            <a:off x="-1" y="4761698"/>
            <a:ext cx="11971091" cy="1677035"/>
          </a:xfrm>
          <a:prstGeom prst="roundRect">
            <a:avLst>
              <a:gd name="adj" fmla="val 8594"/>
            </a:avLst>
          </a:prstGeom>
          <a:solidFill>
            <a:schemeClr val="bg1"/>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45665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DD77E-2647-4A01-BF77-A4FAF1EE0292}"/>
              </a:ext>
            </a:extLst>
          </p:cNvPr>
          <p:cNvSpPr>
            <a:spLocks noGrp="1"/>
          </p:cNvSpPr>
          <p:nvPr>
            <p:ph type="title"/>
          </p:nvPr>
        </p:nvSpPr>
        <p:spPr>
          <a:xfrm>
            <a:off x="685801" y="285227"/>
            <a:ext cx="10396882" cy="1300294"/>
          </a:xfrm>
        </p:spPr>
        <p:txBody>
          <a:bodyPr>
            <a:noAutofit/>
          </a:bodyPr>
          <a:lstStyle/>
          <a:p>
            <a:pPr algn="ctr"/>
            <a:r>
              <a:rPr lang="mn-MN" sz="3600" b="1" dirty="0">
                <a:solidFill>
                  <a:srgbClr val="002060"/>
                </a:solidFill>
                <a:latin typeface="Times New Roman" panose="02020603050405020304" pitchFamily="18" charset="0"/>
                <a:cs typeface="Times New Roman" panose="02020603050405020304" pitchFamily="18" charset="0"/>
              </a:rPr>
              <a:t>НЭГ. ДОТООД БҮТЭЦ, ЗОХИОН БАЙГУУЛАЛТЫН ТАЛААР</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68D50FE-A694-430B-85F2-085EE297CB66}"/>
              </a:ext>
            </a:extLst>
          </p:cNvPr>
          <p:cNvSpPr>
            <a:spLocks noGrp="1"/>
          </p:cNvSpPr>
          <p:nvPr>
            <p:ph sz="quarter" idx="13"/>
          </p:nvPr>
        </p:nvSpPr>
        <p:spPr>
          <a:xfrm>
            <a:off x="685800" y="1585520"/>
            <a:ext cx="10394707" cy="3176178"/>
          </a:xfrm>
        </p:spPr>
        <p:txBody>
          <a:bodyPr>
            <a:normAutofit fontScale="92500" lnSpcReduction="20000"/>
          </a:bodyPr>
          <a:lstStyle/>
          <a:p>
            <a:pPr algn="just">
              <a:buClr>
                <a:srgbClr val="002060"/>
              </a:buClr>
              <a:buSzPct val="100000"/>
              <a:buFont typeface="Wingdings" panose="05000000000000000000" pitchFamily="2" charset="2"/>
              <a:buChar char="v"/>
            </a:pPr>
            <a:r>
              <a:rPr lang="mn-MN" dirty="0">
                <a:solidFill>
                  <a:srgbClr val="002060"/>
                </a:solidFill>
                <a:latin typeface="Times New Roman" panose="02020603050405020304" pitchFamily="18" charset="0"/>
                <a:cs typeface="Times New Roman" panose="02020603050405020304" pitchFamily="18" charset="0"/>
              </a:rPr>
              <a:t>Манай байгууллага аймгийн ИТХ-ын Тэргүүлэгчдийн 2019 оны 107 тоот тогтоолоор байгуулагдсан.</a:t>
            </a:r>
          </a:p>
          <a:p>
            <a:pPr algn="just">
              <a:buClr>
                <a:srgbClr val="002060"/>
              </a:buClr>
              <a:buSzPct val="100000"/>
              <a:buFont typeface="Wingdings" panose="05000000000000000000" pitchFamily="2" charset="2"/>
              <a:buChar char="v"/>
            </a:pPr>
            <a:r>
              <a:rPr lang="mn-MN" dirty="0">
                <a:solidFill>
                  <a:srgbClr val="002060"/>
                </a:solidFill>
                <a:latin typeface="Times New Roman" panose="02020603050405020304" pitchFamily="18" charset="0"/>
                <a:cs typeface="Times New Roman" panose="02020603050405020304" pitchFamily="18" charset="0"/>
              </a:rPr>
              <a:t>2020 оны 3 дугаар сараас эхлэн үйл ажиллагаагаа эхэлсэн.</a:t>
            </a:r>
            <a:endParaRPr lang="en-US" dirty="0">
              <a:solidFill>
                <a:srgbClr val="002060"/>
              </a:solidFill>
              <a:latin typeface="Times New Roman" panose="02020603050405020304" pitchFamily="18" charset="0"/>
              <a:cs typeface="Times New Roman" panose="02020603050405020304" pitchFamily="18" charset="0"/>
            </a:endParaRPr>
          </a:p>
          <a:p>
            <a:pPr algn="just">
              <a:buClr>
                <a:srgbClr val="002060"/>
              </a:buClr>
              <a:buSzPct val="100000"/>
              <a:buFont typeface="Wingdings" panose="05000000000000000000" pitchFamily="2" charset="2"/>
              <a:buChar char="v"/>
            </a:pPr>
            <a:r>
              <a:rPr lang="mn-MN" dirty="0">
                <a:solidFill>
                  <a:srgbClr val="002060"/>
                </a:solidFill>
                <a:latin typeface="Times New Roman" panose="02020603050405020304" pitchFamily="18" charset="0"/>
                <a:cs typeface="Times New Roman" panose="02020603050405020304" pitchFamily="18" charset="0"/>
              </a:rPr>
              <a:t>Аймгийн Засаг даргын 2020 оны 01-А/02 тоот захирамжаар 8 хүний бүрэлдэхүүнтэй бүтцийг баталсан.</a:t>
            </a:r>
            <a:endParaRPr lang="en-US" dirty="0">
              <a:solidFill>
                <a:srgbClr val="002060"/>
              </a:solidFill>
              <a:latin typeface="Times New Roman" panose="02020603050405020304" pitchFamily="18" charset="0"/>
              <a:cs typeface="Times New Roman" panose="02020603050405020304" pitchFamily="18" charset="0"/>
            </a:endParaRPr>
          </a:p>
          <a:p>
            <a:pPr algn="just">
              <a:buClr>
                <a:srgbClr val="002060"/>
              </a:buClr>
              <a:buSzPct val="100000"/>
              <a:buFont typeface="Wingdings" panose="05000000000000000000" pitchFamily="2" charset="2"/>
              <a:buChar char="v"/>
            </a:pPr>
            <a:r>
              <a:rPr lang="mn-MN" dirty="0">
                <a:solidFill>
                  <a:srgbClr val="002060"/>
                </a:solidFill>
                <a:latin typeface="Times New Roman" panose="02020603050405020304" pitchFamily="18" charset="0"/>
                <a:cs typeface="Times New Roman" panose="02020603050405020304" pitchFamily="18" charset="0"/>
              </a:rPr>
              <a:t>Одоогийн байдлаар байгууллага 6 хүний бүрэлдэхүүнтэй үйл ажиллагаа явуулж байна. /Дарга, ахлах инженер, орон сууц болон агаар, орчны бохирдлын асуудал хариуцсан инженер 2, хуулийн зөвлөх, нягтлан бодогч 40</a:t>
            </a:r>
            <a:r>
              <a:rPr lang="en-US" dirty="0">
                <a:solidFill>
                  <a:srgbClr val="002060"/>
                </a:solidFill>
                <a:latin typeface="Times New Roman" panose="02020603050405020304" pitchFamily="18" charset="0"/>
                <a:cs typeface="Times New Roman" panose="02020603050405020304" pitchFamily="18" charset="0"/>
              </a:rPr>
              <a:t>%</a:t>
            </a:r>
            <a:r>
              <a:rPr lang="mn-MN" dirty="0">
                <a:solidFill>
                  <a:srgbClr val="002060"/>
                </a:solidFill>
                <a:latin typeface="Times New Roman" panose="02020603050405020304" pitchFamily="18" charset="0"/>
                <a:cs typeface="Times New Roman" panose="02020603050405020304" pitchFamily="18" charset="0"/>
              </a:rPr>
              <a:t>-тай хавсардаг/.</a:t>
            </a:r>
            <a:endParaRPr lang="en-US" dirty="0">
              <a:solidFill>
                <a:srgbClr val="00206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BC613655-9EAB-4BDB-9261-C54517158150}"/>
              </a:ext>
            </a:extLst>
          </p:cNvPr>
          <p:cNvPicPr/>
          <p:nvPr/>
        </p:nvPicPr>
        <p:blipFill rotWithShape="1">
          <a:blip r:embed="rId2" cstate="print">
            <a:duotone>
              <a:schemeClr val="accent1">
                <a:shade val="45000"/>
                <a:satMod val="135000"/>
              </a:schemeClr>
              <a:prstClr val="white"/>
            </a:duotone>
          </a:blip>
          <a:srcRect t="14483" b="73333"/>
          <a:stretch/>
        </p:blipFill>
        <p:spPr>
          <a:xfrm>
            <a:off x="-1" y="4761698"/>
            <a:ext cx="11971091" cy="1677035"/>
          </a:xfrm>
          <a:prstGeom prst="roundRect">
            <a:avLst>
              <a:gd name="adj" fmla="val 8594"/>
            </a:avLst>
          </a:prstGeom>
          <a:solidFill>
            <a:schemeClr val="bg1"/>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08960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CFCE0-B076-4AD8-92DA-FB597D515BF0}"/>
              </a:ext>
            </a:extLst>
          </p:cNvPr>
          <p:cNvSpPr>
            <a:spLocks noGrp="1"/>
          </p:cNvSpPr>
          <p:nvPr>
            <p:ph type="title"/>
          </p:nvPr>
        </p:nvSpPr>
        <p:spPr/>
        <p:txBody>
          <a:bodyPr>
            <a:normAutofit fontScale="90000"/>
          </a:bodyPr>
          <a:lstStyle/>
          <a:p>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graphicFrame>
        <p:nvGraphicFramePr>
          <p:cNvPr id="7" name="Content Placeholder 6">
            <a:extLst>
              <a:ext uri="{FF2B5EF4-FFF2-40B4-BE49-F238E27FC236}">
                <a16:creationId xmlns:a16="http://schemas.microsoft.com/office/drawing/2014/main" id="{7CB2E727-F106-420E-876E-2223C57D0183}"/>
              </a:ext>
            </a:extLst>
          </p:cNvPr>
          <p:cNvGraphicFramePr>
            <a:graphicFrameLocks noGrp="1"/>
          </p:cNvGraphicFramePr>
          <p:nvPr>
            <p:ph sz="quarter" idx="13"/>
            <p:extLst>
              <p:ext uri="{D42A27DB-BD31-4B8C-83A1-F6EECF244321}">
                <p14:modId xmlns:p14="http://schemas.microsoft.com/office/powerpoint/2010/main" val="3099751298"/>
              </p:ext>
            </p:extLst>
          </p:nvPr>
        </p:nvGraphicFramePr>
        <p:xfrm>
          <a:off x="685800" y="242596"/>
          <a:ext cx="10394950" cy="4518317"/>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a:extLst>
              <a:ext uri="{FF2B5EF4-FFF2-40B4-BE49-F238E27FC236}">
                <a16:creationId xmlns:a16="http://schemas.microsoft.com/office/drawing/2014/main" id="{E01D3CFB-DC86-43A2-A29B-89F2656EEC5E}"/>
              </a:ext>
            </a:extLst>
          </p:cNvPr>
          <p:cNvPicPr/>
          <p:nvPr/>
        </p:nvPicPr>
        <p:blipFill rotWithShape="1">
          <a:blip r:embed="rId3" cstate="print">
            <a:duotone>
              <a:schemeClr val="accent1">
                <a:shade val="45000"/>
                <a:satMod val="135000"/>
              </a:schemeClr>
              <a:prstClr val="white"/>
            </a:duotone>
          </a:blip>
          <a:srcRect t="14483" b="73333"/>
          <a:stretch/>
        </p:blipFill>
        <p:spPr>
          <a:xfrm>
            <a:off x="-1" y="4761698"/>
            <a:ext cx="11971091" cy="1677035"/>
          </a:xfrm>
          <a:prstGeom prst="roundRect">
            <a:avLst>
              <a:gd name="adj" fmla="val 8594"/>
            </a:avLst>
          </a:prstGeom>
          <a:solidFill>
            <a:schemeClr val="bg1"/>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817552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B7789-0237-4FE5-83C0-66C3C89000F2}"/>
              </a:ext>
            </a:extLst>
          </p:cNvPr>
          <p:cNvSpPr>
            <a:spLocks noGrp="1"/>
          </p:cNvSpPr>
          <p:nvPr>
            <p:ph type="title"/>
          </p:nvPr>
        </p:nvSpPr>
        <p:spPr/>
        <p:txBody>
          <a:bodyPr>
            <a:normAutofit fontScale="90000"/>
          </a:bodyPr>
          <a:lstStyle/>
          <a:p>
            <a:br>
              <a:rPr lang="mn-MN" dirty="0"/>
            </a:br>
            <a:endParaRPr lang="en-US" dirty="0"/>
          </a:p>
        </p:txBody>
      </p:sp>
      <p:sp>
        <p:nvSpPr>
          <p:cNvPr id="3" name="Content Placeholder 2">
            <a:extLst>
              <a:ext uri="{FF2B5EF4-FFF2-40B4-BE49-F238E27FC236}">
                <a16:creationId xmlns:a16="http://schemas.microsoft.com/office/drawing/2014/main" id="{CF639800-F71B-4762-A1D8-83413412D90F}"/>
              </a:ext>
            </a:extLst>
          </p:cNvPr>
          <p:cNvSpPr>
            <a:spLocks noGrp="1"/>
          </p:cNvSpPr>
          <p:nvPr>
            <p:ph sz="quarter" idx="13"/>
          </p:nvPr>
        </p:nvSpPr>
        <p:spPr>
          <a:xfrm>
            <a:off x="685800" y="587230"/>
            <a:ext cx="10394707" cy="4174468"/>
          </a:xfrm>
        </p:spPr>
        <p:txBody>
          <a:bodyPr>
            <a:normAutofit/>
          </a:bodyPr>
          <a:lstStyle/>
          <a:p>
            <a:pPr marL="0" indent="0" algn="just">
              <a:buNone/>
            </a:pPr>
            <a:r>
              <a:rPr lang="mn-MN" dirty="0">
                <a:solidFill>
                  <a:srgbClr val="002060"/>
                </a:solidFill>
                <a:latin typeface="Times New Roman" panose="02020603050405020304" pitchFamily="18" charset="0"/>
                <a:cs typeface="Times New Roman" panose="02020603050405020304" pitchFamily="18" charset="0"/>
              </a:rPr>
              <a:t>Барилгачдын холбооны дарга, “Чуулгант” ХХК-ны захирал Сарантуяа, “Гэрэлт гартаам” ХХК-ны захирал Б.Даваасамбуу, “Мэнд Галт” ХХК-ны захирал Дэмбэрэлсайхан, “Баян бридж констракшин” ХХК-ны гүйцэтгэх захирал Учралсайхан, инженер Буянхүү, “Гантиг өргөө” ХХК-ны захирал Отгонбаяр зэрэг захирал, инженер нартай дахин төлөвлөлтийн талаар мэдээлэл солилцож, нийтийн зориулалттай орон сууц барих талаар хамтарч ажиллах тухай уулзалт хийв.</a:t>
            </a:r>
            <a:endParaRPr lang="en-US" dirty="0">
              <a:solidFill>
                <a:srgbClr val="00206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A4B9D35E-97E5-468C-8357-88F1DD3CF1C2}"/>
              </a:ext>
            </a:extLst>
          </p:cNvPr>
          <p:cNvPicPr/>
          <p:nvPr/>
        </p:nvPicPr>
        <p:blipFill rotWithShape="1">
          <a:blip r:embed="rId2" cstate="print">
            <a:duotone>
              <a:schemeClr val="accent1">
                <a:shade val="45000"/>
                <a:satMod val="135000"/>
              </a:schemeClr>
              <a:prstClr val="white"/>
            </a:duotone>
          </a:blip>
          <a:srcRect t="14483" b="73333"/>
          <a:stretch/>
        </p:blipFill>
        <p:spPr>
          <a:xfrm>
            <a:off x="-1" y="4761698"/>
            <a:ext cx="11971091" cy="1677035"/>
          </a:xfrm>
          <a:prstGeom prst="roundRect">
            <a:avLst>
              <a:gd name="adj" fmla="val 8594"/>
            </a:avLst>
          </a:prstGeom>
          <a:solidFill>
            <a:schemeClr val="bg1"/>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081466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6D4D4-4C9E-4762-90E4-7F4B1215938D}"/>
              </a:ext>
            </a:extLst>
          </p:cNvPr>
          <p:cNvSpPr>
            <a:spLocks noGrp="1"/>
          </p:cNvSpPr>
          <p:nvPr>
            <p:ph type="title"/>
          </p:nvPr>
        </p:nvSpPr>
        <p:spPr/>
        <p:txBody>
          <a:bodyPr>
            <a:normAutofit fontScale="90000"/>
          </a:bodyPr>
          <a:lstStyle/>
          <a:p>
            <a:br>
              <a:rPr lang="mn-MN" dirty="0"/>
            </a:br>
            <a:endParaRPr lang="en-US" dirty="0"/>
          </a:p>
        </p:txBody>
      </p:sp>
      <p:sp>
        <p:nvSpPr>
          <p:cNvPr id="3" name="Content Placeholder 2">
            <a:extLst>
              <a:ext uri="{FF2B5EF4-FFF2-40B4-BE49-F238E27FC236}">
                <a16:creationId xmlns:a16="http://schemas.microsoft.com/office/drawing/2014/main" id="{4806E931-09BE-478C-A8C6-89E70E607E84}"/>
              </a:ext>
            </a:extLst>
          </p:cNvPr>
          <p:cNvSpPr>
            <a:spLocks noGrp="1"/>
          </p:cNvSpPr>
          <p:nvPr>
            <p:ph sz="quarter" idx="13"/>
          </p:nvPr>
        </p:nvSpPr>
        <p:spPr>
          <a:xfrm>
            <a:off x="685800" y="685801"/>
            <a:ext cx="10394707" cy="4075898"/>
          </a:xfrm>
        </p:spPr>
        <p:txBody>
          <a:bodyPr/>
          <a:lstStyle/>
          <a:p>
            <a:pPr algn="just">
              <a:buClr>
                <a:srgbClr val="002060"/>
              </a:buClr>
              <a:buSzPct val="100000"/>
              <a:buFont typeface="Wingdings" panose="05000000000000000000" pitchFamily="2" charset="2"/>
              <a:buChar char="v"/>
            </a:pPr>
            <a:r>
              <a:rPr lang="mn-MN" dirty="0">
                <a:solidFill>
                  <a:srgbClr val="002060"/>
                </a:solidFill>
                <a:latin typeface="Times New Roman" panose="02020603050405020304" pitchFamily="18" charset="0"/>
                <a:cs typeface="Times New Roman" panose="02020603050405020304" pitchFamily="18" charset="0"/>
              </a:rPr>
              <a:t>Орон сууц үндэсний хөтөлбөрийг хэрэгжүүлэх гэр хорооллын иргэдийг дэд бүтцэд холбох үйл ажиллагаатай холбоотой зээл олгох талаар Монгол банкны Дархан салбар, Хаан, Хас, Голомт, Ариг, Худалдаа хөгжлийн банкны удирдлагуудтай 2 удаа уулзалт хийлээ.</a:t>
            </a:r>
            <a:endParaRPr lang="en-US" dirty="0">
              <a:solidFill>
                <a:srgbClr val="002060"/>
              </a:solidFill>
              <a:latin typeface="Times New Roman" panose="02020603050405020304" pitchFamily="18" charset="0"/>
              <a:cs typeface="Times New Roman" panose="02020603050405020304" pitchFamily="18" charset="0"/>
            </a:endParaRPr>
          </a:p>
          <a:p>
            <a:pPr algn="just">
              <a:buClr>
                <a:srgbClr val="002060"/>
              </a:buClr>
              <a:buSzPct val="100000"/>
              <a:buFont typeface="Wingdings" panose="05000000000000000000" pitchFamily="2" charset="2"/>
              <a:buChar char="v"/>
            </a:pPr>
            <a:r>
              <a:rPr lang="mn-MN" dirty="0">
                <a:solidFill>
                  <a:srgbClr val="002060"/>
                </a:solidFill>
                <a:latin typeface="Times New Roman" panose="02020603050405020304" pitchFamily="18" charset="0"/>
                <a:cs typeface="Times New Roman" panose="02020603050405020304" pitchFamily="18" charset="0"/>
              </a:rPr>
              <a:t>“Амины орон сууцны жишиг” хороолол байгуулах төлөвлөгөөний дагуу амины орон сууцны загвар сууцны зургийг гаргаж, холбогдох төсөв, зардлын тооцоог гаргаж иргэдэд танилцуулахаар бэлтгэж байна. Цаашид амины орон сууц барих иргэдэд мэдээлэл өгөх, зөвлөх үйлчилгээ эрхлэхээр ажиллаж байна.</a:t>
            </a:r>
            <a:endParaRPr lang="en-US" dirty="0">
              <a:solidFill>
                <a:srgbClr val="00206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848FD10-5179-4C4B-AD38-62ED646BF2A1}"/>
              </a:ext>
            </a:extLst>
          </p:cNvPr>
          <p:cNvPicPr/>
          <p:nvPr/>
        </p:nvPicPr>
        <p:blipFill rotWithShape="1">
          <a:blip r:embed="rId2" cstate="print">
            <a:duotone>
              <a:schemeClr val="accent1">
                <a:shade val="45000"/>
                <a:satMod val="135000"/>
              </a:schemeClr>
              <a:prstClr val="white"/>
            </a:duotone>
          </a:blip>
          <a:srcRect t="14483" b="73333"/>
          <a:stretch/>
        </p:blipFill>
        <p:spPr>
          <a:xfrm>
            <a:off x="-1" y="4761698"/>
            <a:ext cx="11971091" cy="1677035"/>
          </a:xfrm>
          <a:prstGeom prst="roundRect">
            <a:avLst>
              <a:gd name="adj" fmla="val 8594"/>
            </a:avLst>
          </a:prstGeom>
          <a:solidFill>
            <a:schemeClr val="bg1"/>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135211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B5B4A-A313-43A3-A21E-8EA3311581B6}"/>
              </a:ext>
            </a:extLst>
          </p:cNvPr>
          <p:cNvSpPr>
            <a:spLocks noGrp="1"/>
          </p:cNvSpPr>
          <p:nvPr>
            <p:ph type="title"/>
          </p:nvPr>
        </p:nvSpPr>
        <p:spPr/>
        <p:txBody>
          <a:bodyPr>
            <a:noAutofit/>
          </a:bodyPr>
          <a:lstStyle/>
          <a:p>
            <a:pPr algn="just"/>
            <a:br>
              <a:rPr lang="mn-MN" sz="2000" dirty="0">
                <a:solidFill>
                  <a:srgbClr val="002060"/>
                </a:solidFill>
                <a:latin typeface="Times New Roman" panose="02020603050405020304" pitchFamily="18" charset="0"/>
                <a:cs typeface="Times New Roman" panose="02020603050405020304" pitchFamily="18" charset="0"/>
              </a:rPr>
            </a:br>
            <a:endParaRPr lang="en-US" sz="2000" dirty="0">
              <a:solidFill>
                <a:srgbClr val="00206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EF898A00-0FDA-47D2-9104-EC4B0FC6DE17}"/>
              </a:ext>
            </a:extLst>
          </p:cNvPr>
          <p:cNvSpPr>
            <a:spLocks noGrp="1"/>
          </p:cNvSpPr>
          <p:nvPr>
            <p:ph sz="quarter" idx="13"/>
          </p:nvPr>
        </p:nvSpPr>
        <p:spPr>
          <a:xfrm>
            <a:off x="685800" y="293615"/>
            <a:ext cx="10394707" cy="4468084"/>
          </a:xfrm>
        </p:spPr>
        <p:txBody>
          <a:bodyPr>
            <a:normAutofit fontScale="77500" lnSpcReduction="20000"/>
          </a:bodyPr>
          <a:lstStyle/>
          <a:p>
            <a:pPr algn="just">
              <a:buClr>
                <a:srgbClr val="002060"/>
              </a:buClr>
              <a:buSzPct val="100000"/>
              <a:buFont typeface="Wingdings" panose="05000000000000000000" pitchFamily="2" charset="2"/>
              <a:buChar char="v"/>
            </a:pPr>
            <a:r>
              <a:rPr lang="mn-MN" dirty="0">
                <a:solidFill>
                  <a:srgbClr val="002060"/>
                </a:solidFill>
                <a:latin typeface="Times New Roman" panose="02020603050405020304" pitchFamily="18" charset="0"/>
                <a:cs typeface="Times New Roman" panose="02020603050405020304" pitchFamily="18" charset="0"/>
              </a:rPr>
              <a:t>Орон сууцны мэдээллийн сантай болох шаардлагатай байна. Тухайн он жилүүдэд хэчнээн нийтийн зориулалттай болон амины орон сууц баригдах хэдийд эхэлж, хэдийд дуусах, хэд нь баригдаж, хэд нь ашиглалтад орох, иргэдийн орон сууцны эрэлт, хэрэгцээг судалдаг байгууллага байхгүй болсон байна.</a:t>
            </a:r>
            <a:endParaRPr lang="en-US" dirty="0">
              <a:solidFill>
                <a:srgbClr val="002060"/>
              </a:solidFill>
              <a:latin typeface="Times New Roman" panose="02020603050405020304" pitchFamily="18" charset="0"/>
              <a:cs typeface="Times New Roman" panose="02020603050405020304" pitchFamily="18" charset="0"/>
            </a:endParaRPr>
          </a:p>
          <a:p>
            <a:pPr algn="just">
              <a:buClr>
                <a:srgbClr val="002060"/>
              </a:buClr>
              <a:buSzPct val="100000"/>
              <a:buFont typeface="Wingdings" panose="05000000000000000000" pitchFamily="2" charset="2"/>
              <a:buChar char="v"/>
            </a:pPr>
            <a:r>
              <a:rPr lang="mn-MN" dirty="0">
                <a:solidFill>
                  <a:srgbClr val="002060"/>
                </a:solidFill>
                <a:latin typeface="Times New Roman" panose="02020603050405020304" pitchFamily="18" charset="0"/>
                <a:cs typeface="Times New Roman" panose="02020603050405020304" pitchFamily="18" charset="0"/>
              </a:rPr>
              <a:t>ГХБХБГ нь зөвхөн орон сууцны бодлого боловсруулж байгаа бөгөөд яг нарийвчилсан мэдээлэл тэдэнд алга байна. Тийм учраас орон сууцны мэдээллийн сан зайлшгүй шаардлагатай.</a:t>
            </a:r>
            <a:endParaRPr lang="en-US" dirty="0">
              <a:solidFill>
                <a:srgbClr val="002060"/>
              </a:solidFill>
              <a:latin typeface="Times New Roman" panose="02020603050405020304" pitchFamily="18" charset="0"/>
              <a:cs typeface="Times New Roman" panose="02020603050405020304" pitchFamily="18" charset="0"/>
            </a:endParaRPr>
          </a:p>
          <a:p>
            <a:pPr algn="just">
              <a:buClr>
                <a:srgbClr val="002060"/>
              </a:buClr>
              <a:buSzPct val="100000"/>
              <a:buFont typeface="Wingdings" panose="05000000000000000000" pitchFamily="2" charset="2"/>
              <a:buChar char="v"/>
            </a:pPr>
            <a:r>
              <a:rPr lang="mn-MN" dirty="0">
                <a:solidFill>
                  <a:srgbClr val="002060"/>
                </a:solidFill>
                <a:latin typeface="Times New Roman" panose="02020603050405020304" pitchFamily="18" charset="0"/>
                <a:cs typeface="Times New Roman" panose="02020603050405020304" pitchFamily="18" charset="0"/>
              </a:rPr>
              <a:t>Дархан-Уул аймагт төрийн орон сууцны чиглэлээр баригдаж байгаа барилга цөөхөн төдийгүй, түрээсийн орон сууц, бага орлоготой иргэдэд зориулсан орон сууц баригдахгүй байгаа юм.</a:t>
            </a:r>
            <a:endParaRPr lang="en-US" dirty="0">
              <a:solidFill>
                <a:srgbClr val="002060"/>
              </a:solidFill>
              <a:latin typeface="Times New Roman" panose="02020603050405020304" pitchFamily="18" charset="0"/>
              <a:cs typeface="Times New Roman" panose="02020603050405020304" pitchFamily="18" charset="0"/>
            </a:endParaRPr>
          </a:p>
          <a:p>
            <a:pPr algn="just">
              <a:buClr>
                <a:srgbClr val="002060"/>
              </a:buClr>
              <a:buSzPct val="100000"/>
              <a:buFont typeface="Wingdings" panose="05000000000000000000" pitchFamily="2" charset="2"/>
              <a:buChar char="v"/>
            </a:pPr>
            <a:r>
              <a:rPr lang="mn-MN" dirty="0">
                <a:solidFill>
                  <a:srgbClr val="002060"/>
                </a:solidFill>
                <a:latin typeface="Times New Roman" panose="02020603050405020304" pitchFamily="18" charset="0"/>
                <a:cs typeface="Times New Roman" panose="02020603050405020304" pitchFamily="18" charset="0"/>
              </a:rPr>
              <a:t>Орон сууцнуудыг паспортжуулах ажлыг зохион байгуулах шаардлагатай байна. Энэхүү ажлын хүрээнд шинээр баригдаж байгаа амины орон сууцны чанар байдлыг үзэж, хүлээн авч тэдэнд холбогдох зөвлөгөө өгч бүртгэлжүүлэх шаардлагатай байна. </a:t>
            </a:r>
            <a:endParaRPr lang="en-US" dirty="0">
              <a:solidFill>
                <a:srgbClr val="002060"/>
              </a:solidFill>
              <a:latin typeface="Times New Roman" panose="02020603050405020304" pitchFamily="18" charset="0"/>
              <a:cs typeface="Times New Roman" panose="02020603050405020304" pitchFamily="18" charset="0"/>
            </a:endParaRPr>
          </a:p>
          <a:p>
            <a:pPr algn="just">
              <a:buClr>
                <a:srgbClr val="002060"/>
              </a:buClr>
              <a:buSzPct val="100000"/>
              <a:buFont typeface="Wingdings" panose="05000000000000000000" pitchFamily="2" charset="2"/>
              <a:buChar char="v"/>
            </a:pPr>
            <a:r>
              <a:rPr lang="mn-MN" dirty="0">
                <a:solidFill>
                  <a:srgbClr val="002060"/>
                </a:solidFill>
                <a:latin typeface="Times New Roman" panose="02020603050405020304" pitchFamily="18" charset="0"/>
                <a:cs typeface="Times New Roman" panose="02020603050405020304" pitchFamily="18" charset="0"/>
              </a:rPr>
              <a:t>“Орон сууцны сан” байгуулж түүгээрээ дахин төлөвлөлтийн бүсэд орон сууц барих эх үүсвэрийг бүрдүүлэх эрх зүйн орчинтой болох хэрэгтэй байна.</a:t>
            </a:r>
            <a:endParaRPr lang="en-US" dirty="0">
              <a:solidFill>
                <a:srgbClr val="00206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522F04D8-84AC-4AD3-8B62-358877116BD2}"/>
              </a:ext>
            </a:extLst>
          </p:cNvPr>
          <p:cNvPicPr/>
          <p:nvPr/>
        </p:nvPicPr>
        <p:blipFill rotWithShape="1">
          <a:blip r:embed="rId2" cstate="print">
            <a:duotone>
              <a:schemeClr val="accent1">
                <a:shade val="45000"/>
                <a:satMod val="135000"/>
              </a:schemeClr>
              <a:prstClr val="white"/>
            </a:duotone>
          </a:blip>
          <a:srcRect t="14483" b="73333"/>
          <a:stretch/>
        </p:blipFill>
        <p:spPr>
          <a:xfrm>
            <a:off x="-1" y="4761698"/>
            <a:ext cx="11971091" cy="1677035"/>
          </a:xfrm>
          <a:prstGeom prst="roundRect">
            <a:avLst>
              <a:gd name="adj" fmla="val 8594"/>
            </a:avLst>
          </a:prstGeom>
          <a:solidFill>
            <a:schemeClr val="bg1"/>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36977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81D3D-55F3-4C5B-B4A3-C3B6193DE473}"/>
              </a:ext>
            </a:extLst>
          </p:cNvPr>
          <p:cNvSpPr>
            <a:spLocks noGrp="1"/>
          </p:cNvSpPr>
          <p:nvPr>
            <p:ph type="title"/>
          </p:nvPr>
        </p:nvSpPr>
        <p:spPr/>
        <p:txBody>
          <a:bodyPr>
            <a:normAutofit fontScale="90000"/>
          </a:bodyPr>
          <a:lstStyle/>
          <a:p>
            <a:br>
              <a:rPr lang="mn-MN" dirty="0"/>
            </a:br>
            <a:endParaRPr lang="en-US" dirty="0"/>
          </a:p>
        </p:txBody>
      </p:sp>
      <p:sp>
        <p:nvSpPr>
          <p:cNvPr id="3" name="Content Placeholder 2">
            <a:extLst>
              <a:ext uri="{FF2B5EF4-FFF2-40B4-BE49-F238E27FC236}">
                <a16:creationId xmlns:a16="http://schemas.microsoft.com/office/drawing/2014/main" id="{E967781F-09A5-4F5D-AD6A-FC5367736583}"/>
              </a:ext>
            </a:extLst>
          </p:cNvPr>
          <p:cNvSpPr>
            <a:spLocks noGrp="1"/>
          </p:cNvSpPr>
          <p:nvPr>
            <p:ph sz="quarter" idx="13"/>
          </p:nvPr>
        </p:nvSpPr>
        <p:spPr>
          <a:xfrm>
            <a:off x="685800" y="685801"/>
            <a:ext cx="10394707" cy="4075898"/>
          </a:xfrm>
        </p:spPr>
        <p:txBody>
          <a:bodyPr>
            <a:normAutofit/>
          </a:bodyPr>
          <a:lstStyle/>
          <a:p>
            <a:pPr algn="just">
              <a:buClr>
                <a:srgbClr val="002060"/>
              </a:buClr>
              <a:buSzPct val="100000"/>
              <a:buFont typeface="Wingdings" panose="05000000000000000000" pitchFamily="2" charset="2"/>
              <a:buChar char="v"/>
            </a:pPr>
            <a:r>
              <a:rPr lang="mn-MN" sz="2400" dirty="0">
                <a:solidFill>
                  <a:srgbClr val="002060"/>
                </a:solidFill>
                <a:latin typeface="Times New Roman" panose="02020603050405020304" pitchFamily="18" charset="0"/>
                <a:cs typeface="Times New Roman" panose="02020603050405020304" pitchFamily="18" charset="0"/>
              </a:rPr>
              <a:t>Орон сууцны асуудал, бодлогын чиглэлээр дотоод зохион байгуулалтын хувьд нэлээд цэгцлэх асуудал байна.</a:t>
            </a:r>
            <a:endParaRPr lang="en-US" sz="2400" dirty="0">
              <a:solidFill>
                <a:srgbClr val="002060"/>
              </a:solidFill>
              <a:latin typeface="Times New Roman" panose="02020603050405020304" pitchFamily="18" charset="0"/>
              <a:cs typeface="Times New Roman" panose="02020603050405020304" pitchFamily="18" charset="0"/>
            </a:endParaRPr>
          </a:p>
          <a:p>
            <a:pPr algn="just">
              <a:buClr>
                <a:srgbClr val="002060"/>
              </a:buClr>
              <a:buSzPct val="100000"/>
              <a:buFont typeface="Wingdings" panose="05000000000000000000" pitchFamily="2" charset="2"/>
              <a:buChar char="v"/>
            </a:pPr>
            <a:r>
              <a:rPr lang="mn-MN" sz="2400" dirty="0">
                <a:solidFill>
                  <a:srgbClr val="002060"/>
                </a:solidFill>
                <a:latin typeface="Times New Roman" panose="02020603050405020304" pitchFamily="18" charset="0"/>
                <a:cs typeface="Times New Roman" panose="02020603050405020304" pitchFamily="18" charset="0"/>
              </a:rPr>
              <a:t>Юуны өмнө иргэдэд орон сууцны талаар мэдээлэл өгөх шаардлагатай төдийгүй, орон сууцны мэдээллийг “Нэг цэг”-т төвлөрүүлэх нөхцөл шаардлага бий болсон, орон сууцны талаар төрөөс явуулж буй бодлогыг сурталчлах таниулах асуудал хоцрогдолтой болсон байна.</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CDED1E62-E69D-4F32-9F16-D91F38386463}"/>
              </a:ext>
            </a:extLst>
          </p:cNvPr>
          <p:cNvPicPr/>
          <p:nvPr/>
        </p:nvPicPr>
        <p:blipFill rotWithShape="1">
          <a:blip r:embed="rId2" cstate="print">
            <a:duotone>
              <a:schemeClr val="accent1">
                <a:shade val="45000"/>
                <a:satMod val="135000"/>
              </a:schemeClr>
              <a:prstClr val="white"/>
            </a:duotone>
          </a:blip>
          <a:srcRect t="14483" b="73333"/>
          <a:stretch/>
        </p:blipFill>
        <p:spPr>
          <a:xfrm>
            <a:off x="-1" y="4761698"/>
            <a:ext cx="11971091" cy="1677035"/>
          </a:xfrm>
          <a:prstGeom prst="roundRect">
            <a:avLst>
              <a:gd name="adj" fmla="val 8594"/>
            </a:avLst>
          </a:prstGeom>
          <a:solidFill>
            <a:schemeClr val="bg1"/>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77880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F3DB7-6494-4421-9550-FF4CE951330C}"/>
              </a:ext>
            </a:extLst>
          </p:cNvPr>
          <p:cNvSpPr>
            <a:spLocks noGrp="1"/>
          </p:cNvSpPr>
          <p:nvPr>
            <p:ph type="title"/>
          </p:nvPr>
        </p:nvSpPr>
        <p:spPr/>
        <p:txBody>
          <a:bodyPr>
            <a:normAutofit fontScale="90000"/>
          </a:bodyPr>
          <a:lstStyle/>
          <a:p>
            <a:br>
              <a:rPr lang="mn-MN" dirty="0"/>
            </a:br>
            <a:endParaRPr lang="en-US" dirty="0"/>
          </a:p>
        </p:txBody>
      </p:sp>
      <p:sp>
        <p:nvSpPr>
          <p:cNvPr id="3" name="Content Placeholder 2">
            <a:extLst>
              <a:ext uri="{FF2B5EF4-FFF2-40B4-BE49-F238E27FC236}">
                <a16:creationId xmlns:a16="http://schemas.microsoft.com/office/drawing/2014/main" id="{0A1B4111-A7B6-4D6F-8C4D-4B4E217A6320}"/>
              </a:ext>
            </a:extLst>
          </p:cNvPr>
          <p:cNvSpPr>
            <a:spLocks noGrp="1"/>
          </p:cNvSpPr>
          <p:nvPr>
            <p:ph sz="quarter" idx="13"/>
          </p:nvPr>
        </p:nvSpPr>
        <p:spPr>
          <a:xfrm>
            <a:off x="685800" y="685801"/>
            <a:ext cx="10394707" cy="4075898"/>
          </a:xfrm>
        </p:spPr>
        <p:txBody>
          <a:bodyPr>
            <a:normAutofit/>
          </a:bodyPr>
          <a:lstStyle/>
          <a:p>
            <a:pPr algn="just">
              <a:buClr>
                <a:srgbClr val="002060"/>
              </a:buClr>
              <a:buSzPct val="100000"/>
              <a:buFont typeface="Wingdings" panose="05000000000000000000" pitchFamily="2" charset="2"/>
              <a:buChar char="v"/>
            </a:pPr>
            <a:r>
              <a:rPr lang="mn-MN" sz="2400" dirty="0">
                <a:solidFill>
                  <a:srgbClr val="002060"/>
                </a:solidFill>
                <a:latin typeface="Times New Roman" panose="02020603050405020304" pitchFamily="18" charset="0"/>
                <a:cs typeface="Times New Roman" panose="02020603050405020304" pitchFamily="18" charset="0"/>
              </a:rPr>
              <a:t>Түүнчлэн орон сууцны тооллого хийх, ашиглалтын нөхцөлийг үнэлэх нөхцөл бий болсон байна.</a:t>
            </a:r>
            <a:endParaRPr lang="en-US" sz="2400" dirty="0">
              <a:solidFill>
                <a:srgbClr val="002060"/>
              </a:solidFill>
              <a:latin typeface="Times New Roman" panose="02020603050405020304" pitchFamily="18" charset="0"/>
              <a:cs typeface="Times New Roman" panose="02020603050405020304" pitchFamily="18" charset="0"/>
            </a:endParaRPr>
          </a:p>
          <a:p>
            <a:pPr algn="just">
              <a:buClr>
                <a:srgbClr val="002060"/>
              </a:buClr>
              <a:buSzPct val="100000"/>
              <a:buFont typeface="Wingdings" panose="05000000000000000000" pitchFamily="2" charset="2"/>
              <a:buChar char="v"/>
            </a:pPr>
            <a:r>
              <a:rPr lang="mn-MN" sz="2400" dirty="0">
                <a:solidFill>
                  <a:srgbClr val="002060"/>
                </a:solidFill>
                <a:latin typeface="Times New Roman" panose="02020603050405020304" pitchFamily="18" charset="0"/>
                <a:cs typeface="Times New Roman" panose="02020603050405020304" pitchFamily="18" charset="0"/>
              </a:rPr>
              <a:t>Амины орон сууц барих иргэдийн зээлийн бодлогоор дэмжих шаардлагатай байна.</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49B1F10-B669-4C76-BFA0-60990730ADC0}"/>
              </a:ext>
            </a:extLst>
          </p:cNvPr>
          <p:cNvPicPr/>
          <p:nvPr/>
        </p:nvPicPr>
        <p:blipFill rotWithShape="1">
          <a:blip r:embed="rId2" cstate="print">
            <a:duotone>
              <a:schemeClr val="accent1">
                <a:shade val="45000"/>
                <a:satMod val="135000"/>
              </a:schemeClr>
              <a:prstClr val="white"/>
            </a:duotone>
          </a:blip>
          <a:srcRect t="14483" b="73333"/>
          <a:stretch/>
        </p:blipFill>
        <p:spPr>
          <a:xfrm>
            <a:off x="-1" y="4761698"/>
            <a:ext cx="11971091" cy="1677035"/>
          </a:xfrm>
          <a:prstGeom prst="roundRect">
            <a:avLst>
              <a:gd name="adj" fmla="val 8594"/>
            </a:avLst>
          </a:prstGeom>
          <a:solidFill>
            <a:schemeClr val="bg1"/>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176281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9AE47-D6AA-4B61-8F97-E435A37CF656}"/>
              </a:ext>
            </a:extLst>
          </p:cNvPr>
          <p:cNvSpPr>
            <a:spLocks noGrp="1"/>
          </p:cNvSpPr>
          <p:nvPr>
            <p:ph type="title"/>
          </p:nvPr>
        </p:nvSpPr>
        <p:spPr>
          <a:xfrm>
            <a:off x="685801" y="260060"/>
            <a:ext cx="10396882" cy="1233180"/>
          </a:xfrm>
        </p:spPr>
        <p:txBody>
          <a:bodyPr>
            <a:noAutofit/>
          </a:bodyPr>
          <a:lstStyle/>
          <a:p>
            <a:pPr algn="ctr"/>
            <a:r>
              <a:rPr lang="mn-MN" sz="2800" b="1" dirty="0">
                <a:solidFill>
                  <a:srgbClr val="002060"/>
                </a:solidFill>
                <a:latin typeface="Times New Roman" panose="02020603050405020304" pitchFamily="18" charset="0"/>
                <a:cs typeface="Times New Roman" panose="02020603050405020304" pitchFamily="18" charset="0"/>
              </a:rPr>
              <a:t>ТАВ. АГААР, ОРЧНЫ БОХИРДЛЫГ БУУРУУЛАХ ҮЙЛ АЖИЛЛАГААГ ЗОХИОН БАЙГУУЛАХ ЧИГЛЭЛЭЭР</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0D033BF-44F9-49DA-A9BB-7ED2768140BA}"/>
              </a:ext>
            </a:extLst>
          </p:cNvPr>
          <p:cNvSpPr>
            <a:spLocks noGrp="1"/>
          </p:cNvSpPr>
          <p:nvPr>
            <p:ph sz="quarter" idx="13"/>
          </p:nvPr>
        </p:nvSpPr>
        <p:spPr>
          <a:xfrm>
            <a:off x="685800" y="1493240"/>
            <a:ext cx="10394707" cy="3268458"/>
          </a:xfrm>
        </p:spPr>
        <p:txBody>
          <a:bodyPr>
            <a:normAutofit/>
          </a:bodyPr>
          <a:lstStyle/>
          <a:p>
            <a:pPr marL="0" indent="0" algn="just">
              <a:buNone/>
            </a:pPr>
            <a:r>
              <a:rPr lang="mn-MN" dirty="0">
                <a:solidFill>
                  <a:srgbClr val="002060"/>
                </a:solidFill>
                <a:latin typeface="Times New Roman" panose="02020603050405020304" pitchFamily="18" charset="0"/>
                <a:cs typeface="Times New Roman" panose="02020603050405020304" pitchFamily="18" charset="0"/>
              </a:rPr>
              <a:t>Байгууллагын дүрмийн 1.4.5 дахь заалтад Агаар, орчны бохирдлыг бууруулах үйл ажиллагааг зохион байгуулахаар тусгасан. Энэ чиглэлээр мэргэжлийн олон байгууллагууд ажиллаж байгаа боловч манай байгууллагын хувьд энэхүү ажлыг бодит ажлыг гүйцэтгүүлэхээр дүрмэнд тусгасан гэж ойлгож байгаа. Ийм учраас энэ ажлыг гүйцэтгэхдээ Дархан сумын агаарын бохирдлыг хамгийн ихээр үүсгэж байгаа гэр хорооллыг тохижуулах, орон сууцжуулах, гэр хорооллын дэд бүтцийг сайжруулах гэж үзэж байна.</a:t>
            </a:r>
            <a:endParaRPr lang="en-US" dirty="0">
              <a:solidFill>
                <a:srgbClr val="00206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3F9CD6F-35E0-493E-AED9-96DE3BB7EA09}"/>
              </a:ext>
            </a:extLst>
          </p:cNvPr>
          <p:cNvPicPr/>
          <p:nvPr/>
        </p:nvPicPr>
        <p:blipFill rotWithShape="1">
          <a:blip r:embed="rId2" cstate="print">
            <a:duotone>
              <a:schemeClr val="accent1">
                <a:shade val="45000"/>
                <a:satMod val="135000"/>
              </a:schemeClr>
              <a:prstClr val="white"/>
            </a:duotone>
          </a:blip>
          <a:srcRect t="14483" b="73333"/>
          <a:stretch/>
        </p:blipFill>
        <p:spPr>
          <a:xfrm>
            <a:off x="-1" y="4761698"/>
            <a:ext cx="11971091" cy="1677035"/>
          </a:xfrm>
          <a:prstGeom prst="roundRect">
            <a:avLst>
              <a:gd name="adj" fmla="val 8594"/>
            </a:avLst>
          </a:prstGeom>
          <a:solidFill>
            <a:schemeClr val="bg1"/>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726034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D7B8C-ACFC-450A-8199-14AAA7971055}"/>
              </a:ext>
            </a:extLst>
          </p:cNvPr>
          <p:cNvSpPr>
            <a:spLocks noGrp="1"/>
          </p:cNvSpPr>
          <p:nvPr>
            <p:ph type="title"/>
          </p:nvPr>
        </p:nvSpPr>
        <p:spPr/>
        <p:txBody>
          <a:bodyPr>
            <a:normAutofit fontScale="90000"/>
          </a:bodyPr>
          <a:lstStyle/>
          <a:p>
            <a:br>
              <a:rPr lang="mn-MN" dirty="0"/>
            </a:br>
            <a:endParaRPr lang="en-US" dirty="0"/>
          </a:p>
        </p:txBody>
      </p:sp>
      <p:sp>
        <p:nvSpPr>
          <p:cNvPr id="3" name="Content Placeholder 2">
            <a:extLst>
              <a:ext uri="{FF2B5EF4-FFF2-40B4-BE49-F238E27FC236}">
                <a16:creationId xmlns:a16="http://schemas.microsoft.com/office/drawing/2014/main" id="{CF15B3D5-3ABA-495F-B217-79C7FDFBE6F8}"/>
              </a:ext>
            </a:extLst>
          </p:cNvPr>
          <p:cNvSpPr>
            <a:spLocks noGrp="1"/>
          </p:cNvSpPr>
          <p:nvPr>
            <p:ph sz="quarter" idx="13"/>
          </p:nvPr>
        </p:nvSpPr>
        <p:spPr>
          <a:xfrm>
            <a:off x="685800" y="685801"/>
            <a:ext cx="10394707" cy="4075898"/>
          </a:xfrm>
        </p:spPr>
        <p:txBody>
          <a:bodyPr>
            <a:normAutofit lnSpcReduction="10000"/>
          </a:bodyPr>
          <a:lstStyle/>
          <a:p>
            <a:pPr algn="just">
              <a:buClr>
                <a:srgbClr val="002060"/>
              </a:buClr>
              <a:buSzPct val="100000"/>
              <a:buFont typeface="Wingdings" panose="05000000000000000000" pitchFamily="2" charset="2"/>
              <a:buChar char="v"/>
            </a:pPr>
            <a:r>
              <a:rPr lang="mn-MN" dirty="0">
                <a:solidFill>
                  <a:srgbClr val="002060"/>
                </a:solidFill>
                <a:latin typeface="Times New Roman" panose="02020603050405020304" pitchFamily="18" charset="0"/>
                <a:cs typeface="Times New Roman" panose="02020603050405020304" pitchFamily="18" charset="0"/>
              </a:rPr>
              <a:t>Одоогийн байдлаар Дархан сумын хэмжээнд агаарын чанарыг сайжруулах 1 дүгээр бүсэд 1, 2, 3, 15 дугаар баг, 2 дугаар бүсэд Малчин, 5, 6, 7, 8 дугаар багуудыг тогтоосон байна.</a:t>
            </a:r>
            <a:endParaRPr lang="en-US" dirty="0">
              <a:solidFill>
                <a:srgbClr val="002060"/>
              </a:solidFill>
              <a:latin typeface="Times New Roman" panose="02020603050405020304" pitchFamily="18" charset="0"/>
              <a:cs typeface="Times New Roman" panose="02020603050405020304" pitchFamily="18" charset="0"/>
            </a:endParaRPr>
          </a:p>
          <a:p>
            <a:pPr algn="just">
              <a:buClr>
                <a:srgbClr val="002060"/>
              </a:buClr>
              <a:buSzPct val="100000"/>
              <a:buFont typeface="Wingdings" panose="05000000000000000000" pitchFamily="2" charset="2"/>
              <a:buChar char="v"/>
            </a:pPr>
            <a:r>
              <a:rPr lang="mn-MN" dirty="0">
                <a:solidFill>
                  <a:srgbClr val="002060"/>
                </a:solidFill>
                <a:latin typeface="Times New Roman" panose="02020603050405020304" pitchFamily="18" charset="0"/>
                <a:cs typeface="Times New Roman" panose="02020603050405020304" pitchFamily="18" charset="0"/>
              </a:rPr>
              <a:t>Энэ чиглэлээр он гараад Дархан сумын ЗДТГазраас халаалтын эх үүсвэрийн судалгааг авч байна. Мөн аймгийн Засаг даргын үйл ажиллагааны хөтөлбөрт “Эко жорлон” төслийг хэрэгжүүлэх, гэр хорооллын халаалтаа шийдэж чадахгүй айл өрхүүдэд шинэ техник, технологи нэвтрүүлэх талаар тусгасныг 2021 онд хэрэгжүүлэх төлөвлөгөөтэй байна.</a:t>
            </a:r>
            <a:endParaRPr lang="en-US" dirty="0">
              <a:solidFill>
                <a:srgbClr val="002060"/>
              </a:solidFill>
              <a:latin typeface="Times New Roman" panose="02020603050405020304" pitchFamily="18" charset="0"/>
              <a:cs typeface="Times New Roman" panose="02020603050405020304" pitchFamily="18" charset="0"/>
            </a:endParaRPr>
          </a:p>
          <a:p>
            <a:pPr algn="just">
              <a:buClr>
                <a:srgbClr val="002060"/>
              </a:buClr>
              <a:buSzPct val="100000"/>
              <a:buFont typeface="Wingdings" panose="05000000000000000000" pitchFamily="2" charset="2"/>
              <a:buChar char="v"/>
            </a:pPr>
            <a:r>
              <a:rPr lang="mn-MN" dirty="0">
                <a:solidFill>
                  <a:srgbClr val="002060"/>
                </a:solidFill>
                <a:latin typeface="Times New Roman" panose="02020603050405020304" pitchFamily="18" charset="0"/>
                <a:cs typeface="Times New Roman" panose="02020603050405020304" pitchFamily="18" charset="0"/>
              </a:rPr>
              <a:t>Байршлаас үр хамаарч дэд бүтцээ шийдэж халаалттай болох, жорлонгоо шинэчлэх боломж иргэдэд байна гэж үзэж байна.</a:t>
            </a:r>
            <a:endParaRPr lang="en-US" dirty="0">
              <a:solidFill>
                <a:srgbClr val="00206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ADC6B51A-8DAB-46F0-935E-455C497D0A62}"/>
              </a:ext>
            </a:extLst>
          </p:cNvPr>
          <p:cNvPicPr/>
          <p:nvPr/>
        </p:nvPicPr>
        <p:blipFill rotWithShape="1">
          <a:blip r:embed="rId2" cstate="print">
            <a:duotone>
              <a:schemeClr val="accent1">
                <a:shade val="45000"/>
                <a:satMod val="135000"/>
              </a:schemeClr>
              <a:prstClr val="white"/>
            </a:duotone>
          </a:blip>
          <a:srcRect t="14483" b="73333"/>
          <a:stretch/>
        </p:blipFill>
        <p:spPr>
          <a:xfrm>
            <a:off x="-1" y="4761698"/>
            <a:ext cx="11971091" cy="1677035"/>
          </a:xfrm>
          <a:prstGeom prst="roundRect">
            <a:avLst>
              <a:gd name="adj" fmla="val 8594"/>
            </a:avLst>
          </a:prstGeom>
          <a:solidFill>
            <a:schemeClr val="bg1"/>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104172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2232C-53FA-4DAF-BC83-CE37A7FB6B68}"/>
              </a:ext>
            </a:extLst>
          </p:cNvPr>
          <p:cNvSpPr>
            <a:spLocks noGrp="1"/>
          </p:cNvSpPr>
          <p:nvPr>
            <p:ph type="title"/>
          </p:nvPr>
        </p:nvSpPr>
        <p:spPr/>
        <p:txBody>
          <a:bodyPr>
            <a:normAutofit fontScale="90000"/>
          </a:bodyPr>
          <a:lstStyle/>
          <a:p>
            <a:br>
              <a:rPr lang="mn-MN" dirty="0"/>
            </a:br>
            <a:endParaRPr lang="en-US" dirty="0"/>
          </a:p>
        </p:txBody>
      </p:sp>
      <p:sp>
        <p:nvSpPr>
          <p:cNvPr id="3" name="Content Placeholder 2">
            <a:extLst>
              <a:ext uri="{FF2B5EF4-FFF2-40B4-BE49-F238E27FC236}">
                <a16:creationId xmlns:a16="http://schemas.microsoft.com/office/drawing/2014/main" id="{BCC718C9-BAF7-4860-8A5F-E4AE9C3FD813}"/>
              </a:ext>
            </a:extLst>
          </p:cNvPr>
          <p:cNvSpPr>
            <a:spLocks noGrp="1"/>
          </p:cNvSpPr>
          <p:nvPr>
            <p:ph sz="quarter" idx="13"/>
          </p:nvPr>
        </p:nvSpPr>
        <p:spPr>
          <a:xfrm>
            <a:off x="685800" y="685801"/>
            <a:ext cx="10394707" cy="4075898"/>
          </a:xfrm>
        </p:spPr>
        <p:txBody>
          <a:bodyPr>
            <a:normAutofit fontScale="92500" lnSpcReduction="20000"/>
          </a:bodyPr>
          <a:lstStyle/>
          <a:p>
            <a:pPr algn="just">
              <a:buClr>
                <a:srgbClr val="002060"/>
              </a:buClr>
              <a:buSzPct val="100000"/>
              <a:buFont typeface="Wingdings" panose="05000000000000000000" pitchFamily="2" charset="2"/>
              <a:buChar char="v"/>
            </a:pPr>
            <a:r>
              <a:rPr lang="mn-MN" dirty="0">
                <a:solidFill>
                  <a:srgbClr val="002060"/>
                </a:solidFill>
                <a:latin typeface="Times New Roman" panose="02020603050405020304" pitchFamily="18" charset="0"/>
                <a:cs typeface="Times New Roman" panose="02020603050405020304" pitchFamily="18" charset="0"/>
              </a:rPr>
              <a:t>Агаарын бохирдлыг бууруулах зорилгоор Улаанбаатар хотын Монватт, </a:t>
            </a:r>
            <a:r>
              <a:rPr lang="en-US" dirty="0">
                <a:solidFill>
                  <a:srgbClr val="002060"/>
                </a:solidFill>
                <a:latin typeface="Times New Roman" panose="02020603050405020304" pitchFamily="18" charset="0"/>
                <a:cs typeface="Times New Roman" panose="02020603050405020304" pitchFamily="18" charset="0"/>
              </a:rPr>
              <a:t>Bauhaus</a:t>
            </a:r>
            <a:r>
              <a:rPr lang="mn-MN" dirty="0">
                <a:solidFill>
                  <a:srgbClr val="002060"/>
                </a:solidFill>
                <a:latin typeface="Times New Roman" panose="02020603050405020304" pitchFamily="18" charset="0"/>
                <a:cs typeface="Times New Roman" panose="02020603050405020304" pitchFamily="18" charset="0"/>
              </a:rPr>
              <a:t>, Атмор ХХК-ны удирдлагуудтай холбогдож халаалтын шийдэл, бохирын шийдлийн талаар хамтран төсөл хэрэгжүүлэхээр ажиллаж байна. Түүнчлэн гэр сууцанд амьдардаг өрхүүдэд зориулан халаалтын тоног төхөөрөмжийг Дархан сумын айл өрхүүдэд туршиж хамтран ажиллахаар МонВатт ХХК-тай тохироод байна.</a:t>
            </a:r>
            <a:endParaRPr lang="en-US" dirty="0">
              <a:solidFill>
                <a:srgbClr val="002060"/>
              </a:solidFill>
              <a:latin typeface="Times New Roman" panose="02020603050405020304" pitchFamily="18" charset="0"/>
              <a:cs typeface="Times New Roman" panose="02020603050405020304" pitchFamily="18" charset="0"/>
            </a:endParaRPr>
          </a:p>
          <a:p>
            <a:pPr algn="just">
              <a:buClr>
                <a:srgbClr val="002060"/>
              </a:buClr>
              <a:buSzPct val="100000"/>
              <a:buFont typeface="Wingdings" panose="05000000000000000000" pitchFamily="2" charset="2"/>
              <a:buChar char="v"/>
            </a:pPr>
            <a:r>
              <a:rPr lang="mn-MN" dirty="0">
                <a:solidFill>
                  <a:srgbClr val="002060"/>
                </a:solidFill>
                <a:latin typeface="Times New Roman" panose="02020603050405020304" pitchFamily="18" charset="0"/>
                <a:cs typeface="Times New Roman" panose="02020603050405020304" pitchFamily="18" charset="0"/>
              </a:rPr>
              <a:t>Мөн түүнчлэн “Гэр хороолол”-ын иргэдрүү хандсан, халаалтын шийдлүүд, бохирын шугамын технологи, “Жорлонгоо шинэчлэе” зэрэг олон ажлуудыг сурталчилгаа маягаар хүргэж байна.</a:t>
            </a:r>
            <a:endParaRPr lang="en-US" dirty="0">
              <a:solidFill>
                <a:srgbClr val="002060"/>
              </a:solidFill>
              <a:latin typeface="Times New Roman" panose="02020603050405020304" pitchFamily="18" charset="0"/>
              <a:cs typeface="Times New Roman" panose="02020603050405020304" pitchFamily="18" charset="0"/>
            </a:endParaRPr>
          </a:p>
          <a:p>
            <a:pPr algn="just">
              <a:buClr>
                <a:srgbClr val="002060"/>
              </a:buClr>
              <a:buSzPct val="100000"/>
              <a:buFont typeface="Wingdings" panose="05000000000000000000" pitchFamily="2" charset="2"/>
              <a:buChar char="v"/>
            </a:pPr>
            <a:r>
              <a:rPr lang="mn-MN" dirty="0">
                <a:solidFill>
                  <a:srgbClr val="002060"/>
                </a:solidFill>
                <a:latin typeface="Times New Roman" panose="02020603050405020304" pitchFamily="18" charset="0"/>
                <a:cs typeface="Times New Roman" panose="02020603050405020304" pitchFamily="18" charset="0"/>
              </a:rPr>
              <a:t>Аймаг, сумдын удирдлагатай хамтран, “сайжруулсан түлш”-ийг агаарын бохирдол үүсгэж байгаа гэр хороололд нэвтрүүлэхээр бэлтгэж байна.</a:t>
            </a:r>
            <a:endParaRPr lang="en-US" dirty="0">
              <a:solidFill>
                <a:srgbClr val="00206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DF7622A-6F6F-441D-8F29-4D236C67212A}"/>
              </a:ext>
            </a:extLst>
          </p:cNvPr>
          <p:cNvPicPr/>
          <p:nvPr/>
        </p:nvPicPr>
        <p:blipFill rotWithShape="1">
          <a:blip r:embed="rId2" cstate="print">
            <a:duotone>
              <a:schemeClr val="accent1">
                <a:shade val="45000"/>
                <a:satMod val="135000"/>
              </a:schemeClr>
              <a:prstClr val="white"/>
            </a:duotone>
          </a:blip>
          <a:srcRect t="14483" b="73333"/>
          <a:stretch/>
        </p:blipFill>
        <p:spPr>
          <a:xfrm>
            <a:off x="-1" y="4761698"/>
            <a:ext cx="11971091" cy="1677035"/>
          </a:xfrm>
          <a:prstGeom prst="roundRect">
            <a:avLst>
              <a:gd name="adj" fmla="val 8594"/>
            </a:avLst>
          </a:prstGeom>
          <a:solidFill>
            <a:schemeClr val="bg1"/>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53242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12246-F0B5-45C7-999B-0E320CD0CDA8}"/>
              </a:ext>
            </a:extLst>
          </p:cNvPr>
          <p:cNvSpPr>
            <a:spLocks noGrp="1"/>
          </p:cNvSpPr>
          <p:nvPr>
            <p:ph type="title"/>
          </p:nvPr>
        </p:nvSpPr>
        <p:spPr>
          <a:xfrm>
            <a:off x="685801" y="419268"/>
            <a:ext cx="10396882" cy="688079"/>
          </a:xfrm>
        </p:spPr>
        <p:txBody>
          <a:bodyPr>
            <a:normAutofit/>
          </a:bodyPr>
          <a:lstStyle/>
          <a:p>
            <a:pPr algn="ctr"/>
            <a:r>
              <a:rPr lang="mn-MN" sz="2800" b="1" dirty="0">
                <a:solidFill>
                  <a:srgbClr val="002060"/>
                </a:solidFill>
                <a:latin typeface="Times New Roman" panose="02020603050405020304" pitchFamily="18" charset="0"/>
                <a:cs typeface="Times New Roman" panose="02020603050405020304" pitchFamily="18" charset="0"/>
              </a:rPr>
              <a:t>ЗУРГАА. САНХҮҮГИЙН ҮЙЛ АЖИЛЛАГААНЫ ТАЛААР</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90D98C0-B43D-4B05-9733-D0A7C617A072}"/>
              </a:ext>
            </a:extLst>
          </p:cNvPr>
          <p:cNvSpPr>
            <a:spLocks noGrp="1"/>
          </p:cNvSpPr>
          <p:nvPr>
            <p:ph sz="quarter" idx="13"/>
          </p:nvPr>
        </p:nvSpPr>
        <p:spPr>
          <a:xfrm>
            <a:off x="685800" y="1107347"/>
            <a:ext cx="10394707" cy="3654351"/>
          </a:xfrm>
        </p:spPr>
        <p:txBody>
          <a:bodyPr>
            <a:normAutofit fontScale="92500" lnSpcReduction="10000"/>
          </a:bodyPr>
          <a:lstStyle/>
          <a:p>
            <a:pPr algn="just">
              <a:buClr>
                <a:srgbClr val="002060"/>
              </a:buClr>
              <a:buSzPct val="100000"/>
              <a:buFont typeface="Wingdings" panose="05000000000000000000" pitchFamily="2" charset="2"/>
              <a:buChar char="v"/>
            </a:pPr>
            <a:r>
              <a:rPr lang="mn-MN" dirty="0">
                <a:solidFill>
                  <a:srgbClr val="002060"/>
                </a:solidFill>
                <a:latin typeface="Times New Roman" panose="02020603050405020304" pitchFamily="18" charset="0"/>
                <a:cs typeface="Times New Roman" panose="02020603050405020304" pitchFamily="18" charset="0"/>
              </a:rPr>
              <a:t>Манай байгууллага 2020 онд 67.4 сая төгрөгний зарлага санхүүжилт гаргаж </a:t>
            </a:r>
            <a:r>
              <a:rPr lang="en-US" dirty="0">
                <a:solidFill>
                  <a:srgbClr val="002060"/>
                </a:solidFill>
                <a:latin typeface="Times New Roman" panose="02020603050405020304" pitchFamily="18" charset="0"/>
                <a:cs typeface="Times New Roman" panose="02020603050405020304" pitchFamily="18" charset="0"/>
              </a:rPr>
              <a:t>2</a:t>
            </a:r>
            <a:r>
              <a:rPr lang="mn-MN" dirty="0">
                <a:solidFill>
                  <a:srgbClr val="002060"/>
                </a:solidFill>
                <a:latin typeface="Times New Roman" panose="02020603050405020304" pitchFamily="18" charset="0"/>
                <a:cs typeface="Times New Roman" panose="02020603050405020304" pitchFamily="18" charset="0"/>
              </a:rPr>
              <a:t>.7 сая төгрөгийн ашигтай ажилласан гэсэн дүгнэлтийг хөндлөнгийн аудитын байгууллагаар тогтоосон.</a:t>
            </a:r>
            <a:endParaRPr lang="en-US" dirty="0">
              <a:solidFill>
                <a:srgbClr val="002060"/>
              </a:solidFill>
              <a:latin typeface="Times New Roman" panose="02020603050405020304" pitchFamily="18" charset="0"/>
              <a:cs typeface="Times New Roman" panose="02020603050405020304" pitchFamily="18" charset="0"/>
            </a:endParaRPr>
          </a:p>
          <a:p>
            <a:pPr algn="just">
              <a:buClr>
                <a:srgbClr val="002060"/>
              </a:buClr>
              <a:buSzPct val="100000"/>
              <a:buFont typeface="Wingdings" panose="05000000000000000000" pitchFamily="2" charset="2"/>
              <a:buChar char="v"/>
            </a:pPr>
            <a:r>
              <a:rPr lang="mn-MN" dirty="0">
                <a:solidFill>
                  <a:srgbClr val="002060"/>
                </a:solidFill>
                <a:latin typeface="Times New Roman" panose="02020603050405020304" pitchFamily="18" charset="0"/>
                <a:cs typeface="Times New Roman" panose="02020603050405020304" pitchFamily="18" charset="0"/>
              </a:rPr>
              <a:t>Оны эцсийн байдлаар ___ сая төгрөгийн ашигтай ажилласан гэсэн дүгнэлтийг хөндлөнгийн аудитын байгууллагаар тогтоосон.</a:t>
            </a:r>
            <a:endParaRPr lang="en-US" dirty="0">
              <a:solidFill>
                <a:srgbClr val="002060"/>
              </a:solidFill>
              <a:latin typeface="Times New Roman" panose="02020603050405020304" pitchFamily="18" charset="0"/>
              <a:cs typeface="Times New Roman" panose="02020603050405020304" pitchFamily="18" charset="0"/>
            </a:endParaRPr>
          </a:p>
          <a:p>
            <a:pPr algn="just">
              <a:buClr>
                <a:srgbClr val="002060"/>
              </a:buClr>
              <a:buSzPct val="100000"/>
              <a:buFont typeface="Wingdings" panose="05000000000000000000" pitchFamily="2" charset="2"/>
              <a:buChar char="v"/>
            </a:pPr>
            <a:r>
              <a:rPr lang="mn-MN" dirty="0">
                <a:solidFill>
                  <a:srgbClr val="002060"/>
                </a:solidFill>
                <a:latin typeface="Times New Roman" panose="02020603050405020304" pitchFamily="18" charset="0"/>
                <a:cs typeface="Times New Roman" panose="02020603050405020304" pitchFamily="18" charset="0"/>
              </a:rPr>
              <a:t>Цаашид санхүүгийн орлогын төлөвлөгөөг урьдчилан тооцож батлуулах, орлогын эх үүсвэрийг нэмэгдүүлэх чиглэлээр тодорхой асуудал боловсруулж аймгийн Засаг даргад танилцуулах болно.</a:t>
            </a:r>
            <a:endParaRPr lang="en-US" dirty="0">
              <a:solidFill>
                <a:srgbClr val="002060"/>
              </a:solidFill>
              <a:latin typeface="Times New Roman" panose="02020603050405020304" pitchFamily="18" charset="0"/>
              <a:cs typeface="Times New Roman" panose="02020603050405020304" pitchFamily="18" charset="0"/>
            </a:endParaRPr>
          </a:p>
          <a:p>
            <a:pPr algn="just">
              <a:buClr>
                <a:srgbClr val="002060"/>
              </a:buClr>
              <a:buSzPct val="100000"/>
              <a:buFont typeface="Wingdings" panose="05000000000000000000" pitchFamily="2" charset="2"/>
              <a:buChar char="v"/>
            </a:pPr>
            <a:r>
              <a:rPr lang="mn-MN" dirty="0">
                <a:solidFill>
                  <a:srgbClr val="002060"/>
                </a:solidFill>
                <a:latin typeface="Times New Roman" panose="02020603050405020304" pitchFamily="18" charset="0"/>
                <a:cs typeface="Times New Roman" panose="02020603050405020304" pitchFamily="18" charset="0"/>
              </a:rPr>
              <a:t>Байгууллагын орлогын эх үүсвэрийг гэр хорооллын иргэдэд таниулах, мэдлэг олгох зорилгоор шторк хийж сурталчлахаар төлөвлөж байна.</a:t>
            </a:r>
            <a:endParaRPr lang="en-US" dirty="0">
              <a:solidFill>
                <a:srgbClr val="00206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915CBA20-8B75-44C2-BC33-70A749CDF672}"/>
              </a:ext>
            </a:extLst>
          </p:cNvPr>
          <p:cNvPicPr/>
          <p:nvPr/>
        </p:nvPicPr>
        <p:blipFill rotWithShape="1">
          <a:blip r:embed="rId2" cstate="print">
            <a:duotone>
              <a:schemeClr val="accent1">
                <a:shade val="45000"/>
                <a:satMod val="135000"/>
              </a:schemeClr>
              <a:prstClr val="white"/>
            </a:duotone>
          </a:blip>
          <a:srcRect t="14483" b="73333"/>
          <a:stretch/>
        </p:blipFill>
        <p:spPr>
          <a:xfrm>
            <a:off x="-1" y="4761698"/>
            <a:ext cx="11971091" cy="1677035"/>
          </a:xfrm>
          <a:prstGeom prst="roundRect">
            <a:avLst>
              <a:gd name="adj" fmla="val 8594"/>
            </a:avLst>
          </a:prstGeom>
          <a:solidFill>
            <a:schemeClr val="bg1"/>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33547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291D6-2623-4D4D-91D5-AE585A1E7B32}"/>
              </a:ext>
            </a:extLst>
          </p:cNvPr>
          <p:cNvSpPr>
            <a:spLocks noGrp="1"/>
          </p:cNvSpPr>
          <p:nvPr>
            <p:ph type="title"/>
          </p:nvPr>
        </p:nvSpPr>
        <p:spPr/>
        <p:txBody>
          <a:bodyPr>
            <a:normAutofit fontScale="90000"/>
          </a:bodyPr>
          <a:lstStyle/>
          <a:p>
            <a:br>
              <a:rPr lang="mn-MN" dirty="0"/>
            </a:br>
            <a:endParaRPr lang="en-US" dirty="0"/>
          </a:p>
        </p:txBody>
      </p:sp>
      <p:sp>
        <p:nvSpPr>
          <p:cNvPr id="3" name="Content Placeholder 2">
            <a:extLst>
              <a:ext uri="{FF2B5EF4-FFF2-40B4-BE49-F238E27FC236}">
                <a16:creationId xmlns:a16="http://schemas.microsoft.com/office/drawing/2014/main" id="{BCABF20B-EDA6-4FA6-AE09-395B21060ECC}"/>
              </a:ext>
            </a:extLst>
          </p:cNvPr>
          <p:cNvSpPr>
            <a:spLocks noGrp="1"/>
          </p:cNvSpPr>
          <p:nvPr>
            <p:ph sz="quarter" idx="13"/>
          </p:nvPr>
        </p:nvSpPr>
        <p:spPr>
          <a:xfrm>
            <a:off x="685800" y="419267"/>
            <a:ext cx="10394707" cy="4342432"/>
          </a:xfrm>
        </p:spPr>
        <p:txBody>
          <a:bodyPr>
            <a:normAutofit/>
          </a:bodyPr>
          <a:lstStyle/>
          <a:p>
            <a:pPr marL="0" indent="0">
              <a:buClr>
                <a:srgbClr val="002060"/>
              </a:buClr>
              <a:buSzPct val="100000"/>
              <a:buNone/>
            </a:pPr>
            <a:r>
              <a:rPr lang="mn-MN" b="1" dirty="0">
                <a:solidFill>
                  <a:srgbClr val="002060"/>
                </a:solidFill>
                <a:latin typeface="Times New Roman" panose="02020603050405020304" pitchFamily="18" charset="0"/>
                <a:cs typeface="Times New Roman" panose="02020603050405020304" pitchFamily="18" charset="0"/>
              </a:rPr>
              <a:t>Ажил үүргийг дараах 5 чиглэлээр үйл ажиллагаа явуулж байна. Үүнд:</a:t>
            </a:r>
            <a:endParaRPr lang="en-US" b="1" dirty="0">
              <a:solidFill>
                <a:srgbClr val="002060"/>
              </a:solidFill>
              <a:latin typeface="Times New Roman" panose="02020603050405020304" pitchFamily="18" charset="0"/>
              <a:cs typeface="Times New Roman" panose="02020603050405020304" pitchFamily="18" charset="0"/>
            </a:endParaRPr>
          </a:p>
          <a:p>
            <a:pPr lvl="0">
              <a:buClr>
                <a:srgbClr val="002060"/>
              </a:buClr>
              <a:buSzPct val="100000"/>
              <a:buFont typeface="Wingdings" panose="05000000000000000000" pitchFamily="2" charset="2"/>
              <a:buChar char="v"/>
            </a:pPr>
            <a:r>
              <a:rPr lang="mn-MN" sz="1800" dirty="0">
                <a:solidFill>
                  <a:srgbClr val="002060"/>
                </a:solidFill>
                <a:latin typeface="Times New Roman" panose="02020603050405020304" pitchFamily="18" charset="0"/>
                <a:cs typeface="Times New Roman" panose="02020603050405020304" pitchFamily="18" charset="0"/>
              </a:rPr>
              <a:t>Гэр хорооллын газрыг дахин зохион байгуулан, төлөвлөн барилгажуулах</a:t>
            </a:r>
            <a:endParaRPr lang="en-US" sz="1800" dirty="0">
              <a:solidFill>
                <a:srgbClr val="002060"/>
              </a:solidFill>
              <a:latin typeface="Times New Roman" panose="02020603050405020304" pitchFamily="18" charset="0"/>
              <a:cs typeface="Times New Roman" panose="02020603050405020304" pitchFamily="18" charset="0"/>
            </a:endParaRPr>
          </a:p>
          <a:p>
            <a:pPr lvl="0" algn="just">
              <a:buClr>
                <a:srgbClr val="002060"/>
              </a:buClr>
              <a:buSzPct val="100000"/>
              <a:buFont typeface="Wingdings" panose="05000000000000000000" pitchFamily="2" charset="2"/>
              <a:buChar char="v"/>
            </a:pPr>
            <a:r>
              <a:rPr lang="mn-MN" sz="1800" dirty="0">
                <a:solidFill>
                  <a:srgbClr val="002060"/>
                </a:solidFill>
                <a:latin typeface="Times New Roman" panose="02020603050405020304" pitchFamily="18" charset="0"/>
                <a:cs typeface="Times New Roman" panose="02020603050405020304" pitchFamily="18" charset="0"/>
              </a:rPr>
              <a:t>Үндсэн тосгон болон туслах тосгоныг дахин төлөвлөн барилгажуулах</a:t>
            </a:r>
            <a:endParaRPr lang="en-US" sz="1800" dirty="0">
              <a:solidFill>
                <a:srgbClr val="002060"/>
              </a:solidFill>
              <a:latin typeface="Times New Roman" panose="02020603050405020304" pitchFamily="18" charset="0"/>
              <a:cs typeface="Times New Roman" panose="02020603050405020304" pitchFamily="18" charset="0"/>
            </a:endParaRPr>
          </a:p>
          <a:p>
            <a:pPr lvl="0">
              <a:buClr>
                <a:srgbClr val="002060"/>
              </a:buClr>
              <a:buSzPct val="100000"/>
              <a:buFont typeface="Wingdings" panose="05000000000000000000" pitchFamily="2" charset="2"/>
              <a:buChar char="v"/>
            </a:pPr>
            <a:r>
              <a:rPr lang="mn-MN" sz="1800" dirty="0">
                <a:solidFill>
                  <a:srgbClr val="002060"/>
                </a:solidFill>
                <a:latin typeface="Times New Roman" panose="02020603050405020304" pitchFamily="18" charset="0"/>
                <a:cs typeface="Times New Roman" panose="02020603050405020304" pitchFamily="18" charset="0"/>
              </a:rPr>
              <a:t>Түрээсийн орон сууцны харилцааг зохицуулах</a:t>
            </a:r>
            <a:endParaRPr lang="en-US" sz="1800" dirty="0">
              <a:solidFill>
                <a:srgbClr val="002060"/>
              </a:solidFill>
              <a:latin typeface="Times New Roman" panose="02020603050405020304" pitchFamily="18" charset="0"/>
              <a:cs typeface="Times New Roman" panose="02020603050405020304" pitchFamily="18" charset="0"/>
            </a:endParaRPr>
          </a:p>
          <a:p>
            <a:pPr lvl="0">
              <a:buClr>
                <a:srgbClr val="002060"/>
              </a:buClr>
              <a:buSzPct val="100000"/>
              <a:buFont typeface="Wingdings" panose="05000000000000000000" pitchFamily="2" charset="2"/>
              <a:buChar char="v"/>
            </a:pPr>
            <a:r>
              <a:rPr lang="mn-MN" sz="1800" dirty="0">
                <a:solidFill>
                  <a:srgbClr val="002060"/>
                </a:solidFill>
                <a:latin typeface="Times New Roman" panose="02020603050405020304" pitchFamily="18" charset="0"/>
                <a:cs typeface="Times New Roman" panose="02020603050405020304" pitchFamily="18" charset="0"/>
              </a:rPr>
              <a:t>Орон сууц үндэсний хөтөлбөрийг орон нутагт зохион байгуулах</a:t>
            </a:r>
            <a:endParaRPr lang="en-US" sz="1800" dirty="0">
              <a:solidFill>
                <a:srgbClr val="002060"/>
              </a:solidFill>
              <a:latin typeface="Times New Roman" panose="02020603050405020304" pitchFamily="18" charset="0"/>
              <a:cs typeface="Times New Roman" panose="02020603050405020304" pitchFamily="18" charset="0"/>
            </a:endParaRPr>
          </a:p>
          <a:p>
            <a:pPr lvl="0">
              <a:buClr>
                <a:srgbClr val="002060"/>
              </a:buClr>
              <a:buSzPct val="100000"/>
              <a:buFont typeface="Wingdings" panose="05000000000000000000" pitchFamily="2" charset="2"/>
              <a:buChar char="v"/>
            </a:pPr>
            <a:r>
              <a:rPr lang="mn-MN" sz="1800" dirty="0">
                <a:solidFill>
                  <a:srgbClr val="002060"/>
                </a:solidFill>
                <a:latin typeface="Times New Roman" panose="02020603050405020304" pitchFamily="18" charset="0"/>
                <a:cs typeface="Times New Roman" panose="02020603050405020304" pitchFamily="18" charset="0"/>
              </a:rPr>
              <a:t>Агаар, орчны бохирдлын үйл ажиллагааг орон нутагт зохион байгуулах чиг үүргийг гүйцэтгэх болно.</a:t>
            </a:r>
            <a:endParaRPr lang="en-US" sz="1800" dirty="0">
              <a:solidFill>
                <a:srgbClr val="00206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0CAF880F-31B2-4053-85AB-D3959FD2FE6B}"/>
              </a:ext>
            </a:extLst>
          </p:cNvPr>
          <p:cNvPicPr/>
          <p:nvPr/>
        </p:nvPicPr>
        <p:blipFill rotWithShape="1">
          <a:blip r:embed="rId3" cstate="print">
            <a:duotone>
              <a:schemeClr val="accent1">
                <a:shade val="45000"/>
                <a:satMod val="135000"/>
              </a:schemeClr>
              <a:prstClr val="white"/>
            </a:duotone>
          </a:blip>
          <a:srcRect t="14483" b="73333"/>
          <a:stretch/>
        </p:blipFill>
        <p:spPr>
          <a:xfrm>
            <a:off x="-1" y="4761698"/>
            <a:ext cx="11971091" cy="1677035"/>
          </a:xfrm>
          <a:prstGeom prst="roundRect">
            <a:avLst>
              <a:gd name="adj" fmla="val 8594"/>
            </a:avLst>
          </a:prstGeom>
          <a:solidFill>
            <a:schemeClr val="bg1"/>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4251727"/>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93A7A-083C-407E-B885-405831E61DC0}"/>
              </a:ext>
            </a:extLst>
          </p:cNvPr>
          <p:cNvSpPr>
            <a:spLocks noGrp="1"/>
          </p:cNvSpPr>
          <p:nvPr>
            <p:ph type="title"/>
          </p:nvPr>
        </p:nvSpPr>
        <p:spPr/>
        <p:txBody>
          <a:bodyPr>
            <a:normAutofit fontScale="90000"/>
          </a:bodyPr>
          <a:lstStyle/>
          <a:p>
            <a:br>
              <a:rPr lang="mn-MN" dirty="0"/>
            </a:br>
            <a:endParaRPr lang="en-US" dirty="0"/>
          </a:p>
        </p:txBody>
      </p:sp>
      <p:pic>
        <p:nvPicPr>
          <p:cNvPr id="4" name="ДАРХАН ДАХИН ТӨЛӨВЛӨЛТ ААТҮГ">
            <a:hlinkClick r:id="" action="ppaction://media"/>
            <a:extLst>
              <a:ext uri="{FF2B5EF4-FFF2-40B4-BE49-F238E27FC236}">
                <a16:creationId xmlns:a16="http://schemas.microsoft.com/office/drawing/2014/main" id="{05565647-BA10-49DD-A5C9-710569DE5F08}"/>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1863886" y="0"/>
            <a:ext cx="8464227" cy="4761698"/>
          </a:xfrm>
        </p:spPr>
      </p:pic>
      <p:pic>
        <p:nvPicPr>
          <p:cNvPr id="6" name="Picture 5">
            <a:extLst>
              <a:ext uri="{FF2B5EF4-FFF2-40B4-BE49-F238E27FC236}">
                <a16:creationId xmlns:a16="http://schemas.microsoft.com/office/drawing/2014/main" id="{84C2D32A-181C-4AB3-A0C0-B3E5536F33EA}"/>
              </a:ext>
            </a:extLst>
          </p:cNvPr>
          <p:cNvPicPr/>
          <p:nvPr/>
        </p:nvPicPr>
        <p:blipFill rotWithShape="1">
          <a:blip r:embed="rId5" cstate="print">
            <a:duotone>
              <a:schemeClr val="accent1">
                <a:shade val="45000"/>
                <a:satMod val="135000"/>
              </a:schemeClr>
              <a:prstClr val="white"/>
            </a:duotone>
          </a:blip>
          <a:srcRect t="14483" b="73333"/>
          <a:stretch/>
        </p:blipFill>
        <p:spPr>
          <a:xfrm>
            <a:off x="-1" y="4761698"/>
            <a:ext cx="11971091" cy="1677035"/>
          </a:xfrm>
          <a:prstGeom prst="roundRect">
            <a:avLst>
              <a:gd name="adj" fmla="val 8594"/>
            </a:avLst>
          </a:prstGeom>
          <a:solidFill>
            <a:schemeClr val="bg1"/>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0834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C7E0D-5976-4158-B1D8-24F05D92B4BA}"/>
              </a:ext>
            </a:extLst>
          </p:cNvPr>
          <p:cNvSpPr>
            <a:spLocks noGrp="1"/>
          </p:cNvSpPr>
          <p:nvPr>
            <p:ph type="title"/>
          </p:nvPr>
        </p:nvSpPr>
        <p:spPr>
          <a:xfrm>
            <a:off x="685801" y="276837"/>
            <a:ext cx="10396882" cy="1317072"/>
          </a:xfrm>
        </p:spPr>
        <p:txBody>
          <a:bodyPr>
            <a:noAutofit/>
          </a:bodyPr>
          <a:lstStyle/>
          <a:p>
            <a:pPr algn="ctr"/>
            <a:r>
              <a:rPr lang="mn-MN" sz="2400" b="1" dirty="0">
                <a:solidFill>
                  <a:srgbClr val="002060"/>
                </a:solidFill>
                <a:latin typeface="Times New Roman" panose="02020603050405020304" pitchFamily="18" charset="0"/>
                <a:cs typeface="Times New Roman" panose="02020603050405020304" pitchFamily="18" charset="0"/>
              </a:rPr>
              <a:t>ДОЛОО. АЙМГИЙН ЗАСАГ ДАРГА, ИТХ-ЫН ТЭРГҮҮЛЭГЧ НАРТ УЛАМЖЛАН, ШИЙДВЭРЛҮҮЛЭХ АСУУДЛУУД НЬ:</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BD74FDB-8599-4E5D-A4A9-8A001D7206D3}"/>
              </a:ext>
            </a:extLst>
          </p:cNvPr>
          <p:cNvSpPr>
            <a:spLocks noGrp="1"/>
          </p:cNvSpPr>
          <p:nvPr>
            <p:ph sz="quarter" idx="13"/>
          </p:nvPr>
        </p:nvSpPr>
        <p:spPr>
          <a:xfrm>
            <a:off x="685800" y="1593910"/>
            <a:ext cx="10394707" cy="3167788"/>
          </a:xfrm>
        </p:spPr>
        <p:txBody>
          <a:bodyPr>
            <a:normAutofit/>
          </a:bodyPr>
          <a:lstStyle/>
          <a:p>
            <a:pPr marL="457200" lvl="0" indent="-457200" algn="just">
              <a:buClr>
                <a:srgbClr val="002060"/>
              </a:buClr>
              <a:buSzPct val="100000"/>
              <a:buFont typeface="+mj-lt"/>
              <a:buAutoNum type="arabicPeriod"/>
            </a:pPr>
            <a:r>
              <a:rPr lang="mn-MN" sz="1800" dirty="0">
                <a:solidFill>
                  <a:srgbClr val="002060"/>
                </a:solidFill>
                <a:latin typeface="Times New Roman" panose="02020603050405020304" pitchFamily="18" charset="0"/>
                <a:cs typeface="Times New Roman" panose="02020603050405020304" pitchFamily="18" charset="0"/>
              </a:rPr>
              <a:t>Чиг үүргийг тодорхой болгох</a:t>
            </a:r>
          </a:p>
          <a:p>
            <a:pPr marL="0" lvl="0" indent="0" algn="just">
              <a:buClr>
                <a:srgbClr val="002060"/>
              </a:buClr>
              <a:buSzPct val="100000"/>
              <a:buNone/>
            </a:pPr>
            <a:r>
              <a:rPr lang="mn-MN" sz="1800" dirty="0">
                <a:solidFill>
                  <a:srgbClr val="002060"/>
                </a:solidFill>
                <a:latin typeface="Times New Roman" panose="02020603050405020304" pitchFamily="18" charset="0"/>
                <a:cs typeface="Times New Roman" panose="02020603050405020304" pitchFamily="18" charset="0"/>
              </a:rPr>
              <a:t>Тухайлбал: </a:t>
            </a:r>
            <a:endParaRPr lang="en-US" sz="1800" dirty="0">
              <a:solidFill>
                <a:srgbClr val="002060"/>
              </a:solidFill>
              <a:latin typeface="Times New Roman" panose="02020603050405020304" pitchFamily="18" charset="0"/>
              <a:cs typeface="Times New Roman" panose="02020603050405020304" pitchFamily="18" charset="0"/>
            </a:endParaRPr>
          </a:p>
          <a:p>
            <a:pPr lvl="0" algn="just">
              <a:buClr>
                <a:srgbClr val="002060"/>
              </a:buClr>
              <a:buSzPct val="100000"/>
              <a:buFont typeface="Wingdings" panose="05000000000000000000" pitchFamily="2" charset="2"/>
              <a:buChar char="v"/>
            </a:pPr>
            <a:r>
              <a:rPr lang="mn-MN" sz="1800" b="1" dirty="0">
                <a:solidFill>
                  <a:srgbClr val="002060"/>
                </a:solidFill>
                <a:latin typeface="Times New Roman" panose="02020603050405020304" pitchFamily="18" charset="0"/>
                <a:cs typeface="Times New Roman" panose="02020603050405020304" pitchFamily="18" charset="0"/>
              </a:rPr>
              <a:t>Орон сууц</a:t>
            </a:r>
            <a:endParaRPr lang="en-US" sz="1800" b="1" dirty="0">
              <a:solidFill>
                <a:srgbClr val="002060"/>
              </a:solidFill>
              <a:latin typeface="Times New Roman" panose="02020603050405020304" pitchFamily="18" charset="0"/>
              <a:cs typeface="Times New Roman" panose="02020603050405020304" pitchFamily="18" charset="0"/>
            </a:endParaRPr>
          </a:p>
          <a:p>
            <a:pPr lvl="0" algn="just">
              <a:buClr>
                <a:srgbClr val="002060"/>
              </a:buClr>
              <a:buSzPct val="100000"/>
              <a:buFont typeface="Wingdings" panose="05000000000000000000" pitchFamily="2" charset="2"/>
              <a:buChar char="v"/>
            </a:pPr>
            <a:r>
              <a:rPr lang="mn-MN" sz="1800" b="1" dirty="0">
                <a:solidFill>
                  <a:srgbClr val="002060"/>
                </a:solidFill>
                <a:latin typeface="Times New Roman" panose="02020603050405020304" pitchFamily="18" charset="0"/>
                <a:cs typeface="Times New Roman" panose="02020603050405020304" pitchFamily="18" charset="0"/>
              </a:rPr>
              <a:t>Түрээсийн орон сууц</a:t>
            </a:r>
            <a:endParaRPr lang="en-US" sz="1800" b="1" dirty="0">
              <a:solidFill>
                <a:srgbClr val="002060"/>
              </a:solidFill>
              <a:latin typeface="Times New Roman" panose="02020603050405020304" pitchFamily="18" charset="0"/>
              <a:cs typeface="Times New Roman" panose="02020603050405020304" pitchFamily="18" charset="0"/>
            </a:endParaRPr>
          </a:p>
          <a:p>
            <a:pPr lvl="0" algn="just">
              <a:buClr>
                <a:srgbClr val="002060"/>
              </a:buClr>
              <a:buSzPct val="100000"/>
              <a:buFont typeface="Wingdings" panose="05000000000000000000" pitchFamily="2" charset="2"/>
              <a:buChar char="v"/>
            </a:pPr>
            <a:r>
              <a:rPr lang="mn-MN" sz="1800" b="1" dirty="0">
                <a:solidFill>
                  <a:srgbClr val="002060"/>
                </a:solidFill>
                <a:latin typeface="Times New Roman" panose="02020603050405020304" pitchFamily="18" charset="0"/>
                <a:cs typeface="Times New Roman" panose="02020603050405020304" pitchFamily="18" charset="0"/>
              </a:rPr>
              <a:t>Агаар, орчны бохирдлыг бууруулах чиглэлээр</a:t>
            </a:r>
            <a:endParaRPr lang="en-US" sz="1800" b="1" dirty="0">
              <a:solidFill>
                <a:srgbClr val="00206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AEDBCB2-D01D-4122-8762-CCD15EBA4A14}"/>
              </a:ext>
            </a:extLst>
          </p:cNvPr>
          <p:cNvPicPr/>
          <p:nvPr/>
        </p:nvPicPr>
        <p:blipFill rotWithShape="1">
          <a:blip r:embed="rId2" cstate="print">
            <a:duotone>
              <a:schemeClr val="accent1">
                <a:shade val="45000"/>
                <a:satMod val="135000"/>
              </a:schemeClr>
              <a:prstClr val="white"/>
            </a:duotone>
          </a:blip>
          <a:srcRect t="14483" b="73333"/>
          <a:stretch/>
        </p:blipFill>
        <p:spPr>
          <a:xfrm>
            <a:off x="-1" y="4761698"/>
            <a:ext cx="11971091" cy="1677035"/>
          </a:xfrm>
          <a:prstGeom prst="roundRect">
            <a:avLst>
              <a:gd name="adj" fmla="val 8594"/>
            </a:avLst>
          </a:prstGeom>
          <a:solidFill>
            <a:schemeClr val="bg1"/>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596970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66C96-9FDA-4257-ACFF-C810D9DFFD10}"/>
              </a:ext>
            </a:extLst>
          </p:cNvPr>
          <p:cNvSpPr>
            <a:spLocks noGrp="1"/>
          </p:cNvSpPr>
          <p:nvPr>
            <p:ph type="title"/>
          </p:nvPr>
        </p:nvSpPr>
        <p:spPr/>
        <p:txBody>
          <a:bodyPr>
            <a:normAutofit fontScale="90000"/>
          </a:bodyPr>
          <a:lstStyle/>
          <a:p>
            <a:br>
              <a:rPr lang="mn-MN" dirty="0"/>
            </a:br>
            <a:endParaRPr lang="en-US" dirty="0"/>
          </a:p>
        </p:txBody>
      </p:sp>
      <p:sp>
        <p:nvSpPr>
          <p:cNvPr id="3" name="Content Placeholder 2">
            <a:extLst>
              <a:ext uri="{FF2B5EF4-FFF2-40B4-BE49-F238E27FC236}">
                <a16:creationId xmlns:a16="http://schemas.microsoft.com/office/drawing/2014/main" id="{C5ECFED8-D58A-4AA7-827E-75C1416C7F33}"/>
              </a:ext>
            </a:extLst>
          </p:cNvPr>
          <p:cNvSpPr>
            <a:spLocks noGrp="1"/>
          </p:cNvSpPr>
          <p:nvPr>
            <p:ph sz="quarter" idx="13"/>
          </p:nvPr>
        </p:nvSpPr>
        <p:spPr>
          <a:xfrm>
            <a:off x="685800" y="276837"/>
            <a:ext cx="10394707" cy="4484862"/>
          </a:xfrm>
        </p:spPr>
        <p:txBody>
          <a:bodyPr>
            <a:normAutofit/>
          </a:bodyPr>
          <a:lstStyle/>
          <a:p>
            <a:pPr marL="457200" lvl="0" indent="-457200" algn="just">
              <a:buClr>
                <a:srgbClr val="002060"/>
              </a:buClr>
              <a:buSzPct val="100000"/>
              <a:buAutoNum type="arabicPeriod" startAt="2"/>
            </a:pPr>
            <a:r>
              <a:rPr lang="mn-MN" dirty="0">
                <a:solidFill>
                  <a:srgbClr val="002060"/>
                </a:solidFill>
                <a:latin typeface="Times New Roman" panose="02020603050405020304" pitchFamily="18" charset="0"/>
                <a:cs typeface="Times New Roman" panose="02020603050405020304" pitchFamily="18" charset="0"/>
              </a:rPr>
              <a:t>Дахин төлөвлөлтийн бодлогыг тодорхойлох, уг бодлогын дагуу шаардлагатай хөрөнгийг жил бүрийн төсөвт тусгах, олон 	улсын төсөл, хөтөлбөрт хамруулах ажлыг аймгийн ИТХ,</a:t>
            </a:r>
            <a:r>
              <a:rPr lang="en-US" dirty="0">
                <a:solidFill>
                  <a:srgbClr val="002060"/>
                </a:solidFill>
                <a:latin typeface="Times New Roman" panose="02020603050405020304" pitchFamily="18" charset="0"/>
                <a:cs typeface="Times New Roman" panose="02020603050405020304" pitchFamily="18" charset="0"/>
              </a:rPr>
              <a:t> </a:t>
            </a:r>
            <a:r>
              <a:rPr lang="mn-MN" dirty="0">
                <a:solidFill>
                  <a:srgbClr val="002060"/>
                </a:solidFill>
                <a:latin typeface="Times New Roman" panose="02020603050405020304" pitchFamily="18" charset="0"/>
                <a:cs typeface="Times New Roman" panose="02020603050405020304" pitchFamily="18" charset="0"/>
              </a:rPr>
              <a:t>Засаг</a:t>
            </a:r>
            <a:r>
              <a:rPr lang="en-US" dirty="0">
                <a:solidFill>
                  <a:srgbClr val="002060"/>
                </a:solidFill>
                <a:latin typeface="Times New Roman" panose="02020603050405020304" pitchFamily="18" charset="0"/>
                <a:cs typeface="Times New Roman" panose="02020603050405020304" pitchFamily="18" charset="0"/>
              </a:rPr>
              <a:t> </a:t>
            </a:r>
            <a:r>
              <a:rPr lang="mn-MN" dirty="0">
                <a:solidFill>
                  <a:srgbClr val="002060"/>
                </a:solidFill>
                <a:latin typeface="Times New Roman" panose="02020603050405020304" pitchFamily="18" charset="0"/>
                <a:cs typeface="Times New Roman" panose="02020603050405020304" pitchFamily="18" charset="0"/>
              </a:rPr>
              <a:t>даргатай хамтран зохион байгуулах</a:t>
            </a:r>
          </a:p>
          <a:p>
            <a:pPr marL="457200" lvl="0" indent="-457200" algn="just">
              <a:buClr>
                <a:srgbClr val="002060"/>
              </a:buClr>
              <a:buSzPct val="100000"/>
              <a:buAutoNum type="arabicPeriod" startAt="2"/>
            </a:pPr>
            <a:r>
              <a:rPr lang="mn-MN" dirty="0">
                <a:solidFill>
                  <a:srgbClr val="002060"/>
                </a:solidFill>
                <a:latin typeface="Times New Roman" panose="02020603050405020304" pitchFamily="18" charset="0"/>
                <a:cs typeface="Times New Roman" panose="02020603050405020304" pitchFamily="18" charset="0"/>
              </a:rPr>
              <a:t>Түрээсийн орон сууц буюу дахин төлөвлөлтөөр баригдсан орон сууцыг манай байгууллагын мэдэлд харьяалуулах</a:t>
            </a:r>
            <a:endParaRPr lang="en-US" dirty="0">
              <a:solidFill>
                <a:srgbClr val="002060"/>
              </a:solidFill>
              <a:latin typeface="Times New Roman" panose="02020603050405020304" pitchFamily="18" charset="0"/>
              <a:cs typeface="Times New Roman" panose="02020603050405020304" pitchFamily="18" charset="0"/>
            </a:endParaRPr>
          </a:p>
          <a:p>
            <a:pPr marL="457200" lvl="0" indent="-457200" algn="just">
              <a:buClr>
                <a:srgbClr val="002060"/>
              </a:buClr>
              <a:buSzPct val="100000"/>
              <a:buAutoNum type="arabicPeriod" startAt="4"/>
            </a:pPr>
            <a:r>
              <a:rPr lang="mn-MN" dirty="0">
                <a:solidFill>
                  <a:srgbClr val="002060"/>
                </a:solidFill>
                <a:latin typeface="Times New Roman" panose="02020603050405020304" pitchFamily="18" charset="0"/>
                <a:cs typeface="Times New Roman" panose="02020603050405020304" pitchFamily="18" charset="0"/>
              </a:rPr>
              <a:t>Орон сууцны сан байгуулах асуудлыг холбогдох</a:t>
            </a:r>
            <a:r>
              <a:rPr lang="en-US" dirty="0">
                <a:solidFill>
                  <a:srgbClr val="002060"/>
                </a:solidFill>
                <a:latin typeface="Times New Roman" panose="02020603050405020304" pitchFamily="18" charset="0"/>
                <a:cs typeface="Times New Roman" panose="02020603050405020304" pitchFamily="18" charset="0"/>
              </a:rPr>
              <a:t> </a:t>
            </a:r>
            <a:r>
              <a:rPr lang="mn-MN" dirty="0">
                <a:solidFill>
                  <a:srgbClr val="002060"/>
                </a:solidFill>
                <a:latin typeface="Times New Roman" panose="02020603050405020304" pitchFamily="18" charset="0"/>
                <a:cs typeface="Times New Roman" panose="02020603050405020304" pitchFamily="18" charset="0"/>
              </a:rPr>
              <a:t>газруудад уламжилж</a:t>
            </a:r>
            <a:r>
              <a:rPr lang="en-US" dirty="0">
                <a:solidFill>
                  <a:srgbClr val="002060"/>
                </a:solidFill>
                <a:latin typeface="Times New Roman" panose="02020603050405020304" pitchFamily="18" charset="0"/>
                <a:cs typeface="Times New Roman" panose="02020603050405020304" pitchFamily="18" charset="0"/>
              </a:rPr>
              <a:t> </a:t>
            </a:r>
            <a:r>
              <a:rPr lang="mn-MN" dirty="0">
                <a:solidFill>
                  <a:srgbClr val="002060"/>
                </a:solidFill>
                <a:latin typeface="Times New Roman" panose="02020603050405020304" pitchFamily="18" charset="0"/>
                <a:cs typeface="Times New Roman" panose="02020603050405020304" pitchFamily="18" charset="0"/>
              </a:rPr>
              <a:t>Сангийн хөрөнгийн эх үүсвэрээр жил бүр орон сууц барих асуудлыг</a:t>
            </a:r>
            <a:r>
              <a:rPr lang="en-US" dirty="0">
                <a:solidFill>
                  <a:srgbClr val="002060"/>
                </a:solidFill>
                <a:latin typeface="Times New Roman" panose="02020603050405020304" pitchFamily="18" charset="0"/>
                <a:cs typeface="Times New Roman" panose="02020603050405020304" pitchFamily="18" charset="0"/>
              </a:rPr>
              <a:t> </a:t>
            </a:r>
            <a:r>
              <a:rPr lang="mn-MN" dirty="0">
                <a:solidFill>
                  <a:srgbClr val="002060"/>
                </a:solidFill>
                <a:latin typeface="Times New Roman" panose="02020603050405020304" pitchFamily="18" charset="0"/>
                <a:cs typeface="Times New Roman" panose="02020603050405020304" pitchFamily="18" charset="0"/>
              </a:rPr>
              <a:t>шийдвэрлэх</a:t>
            </a:r>
          </a:p>
        </p:txBody>
      </p:sp>
      <p:pic>
        <p:nvPicPr>
          <p:cNvPr id="5" name="Picture 4">
            <a:extLst>
              <a:ext uri="{FF2B5EF4-FFF2-40B4-BE49-F238E27FC236}">
                <a16:creationId xmlns:a16="http://schemas.microsoft.com/office/drawing/2014/main" id="{C5A7311D-D9B4-4099-A4CE-F602FD10261B}"/>
              </a:ext>
            </a:extLst>
          </p:cNvPr>
          <p:cNvPicPr/>
          <p:nvPr/>
        </p:nvPicPr>
        <p:blipFill rotWithShape="1">
          <a:blip r:embed="rId2" cstate="print">
            <a:duotone>
              <a:schemeClr val="accent1">
                <a:shade val="45000"/>
                <a:satMod val="135000"/>
              </a:schemeClr>
              <a:prstClr val="white"/>
            </a:duotone>
          </a:blip>
          <a:srcRect t="14483" b="73333"/>
          <a:stretch/>
        </p:blipFill>
        <p:spPr>
          <a:xfrm>
            <a:off x="-1" y="4761698"/>
            <a:ext cx="11971091" cy="1677035"/>
          </a:xfrm>
          <a:prstGeom prst="roundRect">
            <a:avLst>
              <a:gd name="adj" fmla="val 8594"/>
            </a:avLst>
          </a:prstGeom>
          <a:solidFill>
            <a:schemeClr val="bg1"/>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335779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81FC7-9D8D-4F6A-84B6-EAC6C3D1D23C}"/>
              </a:ext>
            </a:extLst>
          </p:cNvPr>
          <p:cNvSpPr>
            <a:spLocks noGrp="1"/>
          </p:cNvSpPr>
          <p:nvPr>
            <p:ph type="title"/>
          </p:nvPr>
        </p:nvSpPr>
        <p:spPr/>
        <p:txBody>
          <a:bodyPr>
            <a:normAutofit fontScale="90000"/>
          </a:bodyPr>
          <a:lstStyle/>
          <a:p>
            <a:br>
              <a:rPr lang="mn-MN" dirty="0"/>
            </a:br>
            <a:endParaRPr lang="en-US" dirty="0"/>
          </a:p>
        </p:txBody>
      </p:sp>
      <p:sp>
        <p:nvSpPr>
          <p:cNvPr id="3" name="Content Placeholder 2">
            <a:extLst>
              <a:ext uri="{FF2B5EF4-FFF2-40B4-BE49-F238E27FC236}">
                <a16:creationId xmlns:a16="http://schemas.microsoft.com/office/drawing/2014/main" id="{1ABDEF10-E13A-4F56-A46F-965D473BD7FB}"/>
              </a:ext>
            </a:extLst>
          </p:cNvPr>
          <p:cNvSpPr>
            <a:spLocks noGrp="1"/>
          </p:cNvSpPr>
          <p:nvPr>
            <p:ph sz="quarter" idx="13"/>
          </p:nvPr>
        </p:nvSpPr>
        <p:spPr>
          <a:xfrm>
            <a:off x="685800" y="419267"/>
            <a:ext cx="10394707" cy="4342431"/>
          </a:xfrm>
        </p:spPr>
        <p:txBody>
          <a:bodyPr>
            <a:normAutofit/>
          </a:bodyPr>
          <a:lstStyle/>
          <a:p>
            <a:pPr marL="0" indent="0" algn="ctr">
              <a:buNone/>
            </a:pPr>
            <a:r>
              <a:rPr lang="mn-MN" sz="6600" b="1" dirty="0">
                <a:solidFill>
                  <a:srgbClr val="002060"/>
                </a:solidFill>
                <a:latin typeface="Times New Roman" panose="02020603050405020304" pitchFamily="18" charset="0"/>
                <a:cs typeface="Times New Roman" panose="02020603050405020304" pitchFamily="18" charset="0"/>
              </a:rPr>
              <a:t>Анхаарал тавьсанд баярлалаа</a:t>
            </a:r>
            <a:endParaRPr lang="en-US" sz="6600" b="1" dirty="0">
              <a:solidFill>
                <a:srgbClr val="00206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7C5BF507-37A6-489F-ADB1-AF17051B24F3}"/>
              </a:ext>
            </a:extLst>
          </p:cNvPr>
          <p:cNvPicPr/>
          <p:nvPr/>
        </p:nvPicPr>
        <p:blipFill rotWithShape="1">
          <a:blip r:embed="rId2" cstate="print">
            <a:duotone>
              <a:schemeClr val="accent1">
                <a:shade val="45000"/>
                <a:satMod val="135000"/>
              </a:schemeClr>
              <a:prstClr val="white"/>
            </a:duotone>
          </a:blip>
          <a:srcRect t="14483" b="73333"/>
          <a:stretch/>
        </p:blipFill>
        <p:spPr>
          <a:xfrm>
            <a:off x="-1" y="4761698"/>
            <a:ext cx="11971091" cy="1677035"/>
          </a:xfrm>
          <a:prstGeom prst="roundRect">
            <a:avLst>
              <a:gd name="adj" fmla="val 8594"/>
            </a:avLst>
          </a:prstGeom>
          <a:solidFill>
            <a:schemeClr val="bg1"/>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25925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0E0B9-8E84-471A-9D91-7C6CD6DC39AB}"/>
              </a:ext>
            </a:extLst>
          </p:cNvPr>
          <p:cNvSpPr>
            <a:spLocks noGrp="1"/>
          </p:cNvSpPr>
          <p:nvPr>
            <p:ph type="title"/>
          </p:nvPr>
        </p:nvSpPr>
        <p:spPr/>
        <p:txBody>
          <a:bodyPr>
            <a:normAutofit fontScale="90000"/>
          </a:bodyPr>
          <a:lstStyle/>
          <a:p>
            <a:br>
              <a:rPr lang="mn-MN" dirty="0"/>
            </a:br>
            <a:endParaRPr lang="en-US" dirty="0"/>
          </a:p>
        </p:txBody>
      </p:sp>
      <p:sp>
        <p:nvSpPr>
          <p:cNvPr id="3" name="Content Placeholder 2">
            <a:extLst>
              <a:ext uri="{FF2B5EF4-FFF2-40B4-BE49-F238E27FC236}">
                <a16:creationId xmlns:a16="http://schemas.microsoft.com/office/drawing/2014/main" id="{9FE22BC0-0B4F-47E0-81E7-FACB0E743B0E}"/>
              </a:ext>
            </a:extLst>
          </p:cNvPr>
          <p:cNvSpPr>
            <a:spLocks noGrp="1"/>
          </p:cNvSpPr>
          <p:nvPr>
            <p:ph sz="quarter" idx="13"/>
          </p:nvPr>
        </p:nvSpPr>
        <p:spPr>
          <a:xfrm>
            <a:off x="685800" y="494950"/>
            <a:ext cx="10394707" cy="4266748"/>
          </a:xfrm>
        </p:spPr>
        <p:txBody>
          <a:bodyPr>
            <a:normAutofit/>
          </a:bodyPr>
          <a:lstStyle/>
          <a:p>
            <a:pPr algn="just">
              <a:buClr>
                <a:srgbClr val="002060"/>
              </a:buClr>
              <a:buSzPct val="100000"/>
              <a:buFont typeface="Wingdings" panose="05000000000000000000" pitchFamily="2" charset="2"/>
              <a:buChar char="v"/>
            </a:pPr>
            <a:r>
              <a:rPr lang="mn-MN" dirty="0">
                <a:solidFill>
                  <a:srgbClr val="002060"/>
                </a:solidFill>
                <a:latin typeface="Times New Roman" panose="02020603050405020304" pitchFamily="18" charset="0"/>
                <a:cs typeface="Times New Roman" panose="02020603050405020304" pitchFamily="18" charset="0"/>
              </a:rPr>
              <a:t>Бид ажлаа эхлүүлэхдээ Дархан сумын 10 дугаар багийн 380 айлын орон сууцны 2 давхрын /хуучнаар 9, 10, 11 дүгээр багууд байрлаж байсан/ байрыг бүрэн засварлаж, албан тасалгааны тавилга, компьютер, техник хэрэгслээ зээлээр аваад ажил, үйлчилгээгээ явуулж байна.</a:t>
            </a:r>
            <a:endParaRPr lang="en-US" dirty="0">
              <a:solidFill>
                <a:srgbClr val="002060"/>
              </a:solidFill>
              <a:latin typeface="Times New Roman" panose="02020603050405020304" pitchFamily="18" charset="0"/>
              <a:cs typeface="Times New Roman" panose="02020603050405020304" pitchFamily="18" charset="0"/>
            </a:endParaRPr>
          </a:p>
          <a:p>
            <a:pPr algn="just">
              <a:buClr>
                <a:srgbClr val="002060"/>
              </a:buClr>
              <a:buSzPct val="100000"/>
              <a:buFont typeface="Wingdings" panose="05000000000000000000" pitchFamily="2" charset="2"/>
              <a:buChar char="v"/>
            </a:pPr>
            <a:r>
              <a:rPr lang="mn-MN" dirty="0">
                <a:solidFill>
                  <a:srgbClr val="002060"/>
                </a:solidFill>
                <a:latin typeface="Times New Roman" panose="02020603050405020304" pitchFamily="18" charset="0"/>
                <a:cs typeface="Times New Roman" panose="02020603050405020304" pitchFamily="18" charset="0"/>
              </a:rPr>
              <a:t>Шинэ байгууллага учраас бүх юмыг эхнээс нь эхэлж байгаа тул дотоод журам, стратегийн төлөвлөгөө, гүйцэтгэлийн төлөвлөгөө, хөдөлмөрийн гэрээ, албан тушаалын тодорхойлолт гээд анхан шатны бүх бичиг баримтуудыг боловсрууллаа.</a:t>
            </a:r>
            <a:endParaRPr lang="en-US" dirty="0">
              <a:solidFill>
                <a:srgbClr val="00206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1441F0C7-4989-44C3-B5CD-9301FAB98148}"/>
              </a:ext>
            </a:extLst>
          </p:cNvPr>
          <p:cNvPicPr/>
          <p:nvPr/>
        </p:nvPicPr>
        <p:blipFill rotWithShape="1">
          <a:blip r:embed="rId2" cstate="print">
            <a:duotone>
              <a:schemeClr val="accent1">
                <a:shade val="45000"/>
                <a:satMod val="135000"/>
              </a:schemeClr>
              <a:prstClr val="white"/>
            </a:duotone>
          </a:blip>
          <a:srcRect t="14483" b="73333"/>
          <a:stretch/>
        </p:blipFill>
        <p:spPr>
          <a:xfrm>
            <a:off x="-1" y="4761698"/>
            <a:ext cx="11971091" cy="1677035"/>
          </a:xfrm>
          <a:prstGeom prst="roundRect">
            <a:avLst>
              <a:gd name="adj" fmla="val 8594"/>
            </a:avLst>
          </a:prstGeom>
          <a:solidFill>
            <a:schemeClr val="bg1"/>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11562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0E0B9-8E84-471A-9D91-7C6CD6DC39AB}"/>
              </a:ext>
            </a:extLst>
          </p:cNvPr>
          <p:cNvSpPr>
            <a:spLocks noGrp="1"/>
          </p:cNvSpPr>
          <p:nvPr>
            <p:ph type="title"/>
          </p:nvPr>
        </p:nvSpPr>
        <p:spPr/>
        <p:txBody>
          <a:bodyPr>
            <a:normAutofit fontScale="90000"/>
          </a:bodyPr>
          <a:lstStyle/>
          <a:p>
            <a:br>
              <a:rPr lang="mn-MN" dirty="0"/>
            </a:br>
            <a:endParaRPr lang="en-US" dirty="0"/>
          </a:p>
        </p:txBody>
      </p:sp>
      <p:sp>
        <p:nvSpPr>
          <p:cNvPr id="3" name="Content Placeholder 2">
            <a:extLst>
              <a:ext uri="{FF2B5EF4-FFF2-40B4-BE49-F238E27FC236}">
                <a16:creationId xmlns:a16="http://schemas.microsoft.com/office/drawing/2014/main" id="{9FE22BC0-0B4F-47E0-81E7-FACB0E743B0E}"/>
              </a:ext>
            </a:extLst>
          </p:cNvPr>
          <p:cNvSpPr>
            <a:spLocks noGrp="1"/>
          </p:cNvSpPr>
          <p:nvPr>
            <p:ph sz="quarter" idx="13"/>
          </p:nvPr>
        </p:nvSpPr>
        <p:spPr>
          <a:xfrm>
            <a:off x="685800" y="494951"/>
            <a:ext cx="10394707" cy="4266748"/>
          </a:xfrm>
        </p:spPr>
        <p:txBody>
          <a:bodyPr>
            <a:normAutofit/>
          </a:bodyPr>
          <a:lstStyle/>
          <a:p>
            <a:pPr algn="just">
              <a:buClr>
                <a:srgbClr val="002060"/>
              </a:buClr>
              <a:buSzPct val="100000"/>
              <a:buFont typeface="Wingdings" panose="05000000000000000000" pitchFamily="2" charset="2"/>
              <a:buChar char="v"/>
            </a:pPr>
            <a:r>
              <a:rPr lang="mn-MN" dirty="0">
                <a:solidFill>
                  <a:srgbClr val="002060"/>
                </a:solidFill>
                <a:latin typeface="Times New Roman" panose="02020603050405020304" pitchFamily="18" charset="0"/>
                <a:cs typeface="Times New Roman" panose="02020603050405020304" pitchFamily="18" charset="0"/>
              </a:rPr>
              <a:t>Дархан-Уул аймагт Дахин төлөвлөлтийн байгууллага байгуулагдан үйл ажиллагаа явуулж байгаа мэдээллийг, иргэдэд хүргэхээр Дархан дахин төлөвлөлт “</a:t>
            </a:r>
            <a:r>
              <a:rPr lang="en-US" dirty="0">
                <a:solidFill>
                  <a:srgbClr val="002060"/>
                </a:solidFill>
                <a:latin typeface="Times New Roman" panose="02020603050405020304" pitchFamily="18" charset="0"/>
                <a:cs typeface="Times New Roman" panose="02020603050405020304" pitchFamily="18" charset="0"/>
              </a:rPr>
              <a:t>Darkhan </a:t>
            </a:r>
            <a:r>
              <a:rPr lang="en-US" dirty="0" err="1">
                <a:solidFill>
                  <a:srgbClr val="002060"/>
                </a:solidFill>
                <a:latin typeface="Times New Roman" panose="02020603050405020304" pitchFamily="18" charset="0"/>
                <a:cs typeface="Times New Roman" panose="02020603050405020304" pitchFamily="18" charset="0"/>
              </a:rPr>
              <a:t>Dahin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Tuluvlult</a:t>
            </a:r>
            <a:r>
              <a:rPr lang="mn-MN"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facebook</a:t>
            </a:r>
            <a:r>
              <a:rPr lang="mn-MN" dirty="0">
                <a:solidFill>
                  <a:srgbClr val="002060"/>
                </a:solidFill>
                <a:latin typeface="Times New Roman" panose="02020603050405020304" pitchFamily="18" charset="0"/>
                <a:cs typeface="Times New Roman" panose="02020603050405020304" pitchFamily="18" charset="0"/>
              </a:rPr>
              <a:t> хаяг, </a:t>
            </a:r>
            <a:r>
              <a:rPr lang="en-US" dirty="0">
                <a:solidFill>
                  <a:srgbClr val="002060"/>
                </a:solidFill>
                <a:latin typeface="Times New Roman" panose="02020603050405020304" pitchFamily="18" charset="0"/>
                <a:cs typeface="Times New Roman" panose="02020603050405020304" pitchFamily="18" charset="0"/>
              </a:rPr>
              <a:t>page</a:t>
            </a:r>
            <a:r>
              <a:rPr lang="mn-MN" dirty="0">
                <a:solidFill>
                  <a:srgbClr val="002060"/>
                </a:solidFill>
                <a:latin typeface="Times New Roman" panose="02020603050405020304" pitchFamily="18" charset="0"/>
                <a:cs typeface="Times New Roman" panose="02020603050405020304" pitchFamily="18" charset="0"/>
              </a:rPr>
              <a:t> хуудсыг нээж иргэдэд өөрийн байгууллагаас явуулж байгаа ажлаа байнга сурталчилж байна.</a:t>
            </a:r>
            <a:endParaRPr lang="en-US" dirty="0">
              <a:solidFill>
                <a:srgbClr val="002060"/>
              </a:solidFill>
              <a:latin typeface="Times New Roman" panose="02020603050405020304" pitchFamily="18" charset="0"/>
              <a:cs typeface="Times New Roman" panose="02020603050405020304" pitchFamily="18" charset="0"/>
            </a:endParaRPr>
          </a:p>
          <a:p>
            <a:pPr algn="just">
              <a:buClr>
                <a:srgbClr val="002060"/>
              </a:buClr>
              <a:buSzPct val="100000"/>
              <a:buFont typeface="Wingdings" panose="05000000000000000000" pitchFamily="2" charset="2"/>
              <a:buChar char="v"/>
            </a:pPr>
            <a:r>
              <a:rPr lang="mn-MN" dirty="0">
                <a:solidFill>
                  <a:srgbClr val="002060"/>
                </a:solidFill>
                <a:latin typeface="Times New Roman" panose="02020603050405020304" pitchFamily="18" charset="0"/>
                <a:cs typeface="Times New Roman" panose="02020603050405020304" pitchFamily="18" charset="0"/>
              </a:rPr>
              <a:t>Ирэх жилүүдэд “Гэр хороолол”-ын хөгжлийг түргэтгэх талаар реформын шинжтэй өөрчлөлт хийх саналаа аймгийн Засаг даргад санал тавьсан.</a:t>
            </a:r>
            <a:endParaRPr lang="en-US" dirty="0">
              <a:solidFill>
                <a:srgbClr val="00206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DA348417-0F75-4D82-A698-47A77A939A2B}"/>
              </a:ext>
            </a:extLst>
          </p:cNvPr>
          <p:cNvPicPr/>
          <p:nvPr/>
        </p:nvPicPr>
        <p:blipFill rotWithShape="1">
          <a:blip r:embed="rId2" cstate="print">
            <a:duotone>
              <a:schemeClr val="accent1">
                <a:shade val="45000"/>
                <a:satMod val="135000"/>
              </a:schemeClr>
              <a:prstClr val="white"/>
            </a:duotone>
          </a:blip>
          <a:srcRect t="14483" b="73333"/>
          <a:stretch/>
        </p:blipFill>
        <p:spPr>
          <a:xfrm>
            <a:off x="-1" y="4761698"/>
            <a:ext cx="11971091" cy="1677035"/>
          </a:xfrm>
          <a:prstGeom prst="roundRect">
            <a:avLst>
              <a:gd name="adj" fmla="val 8594"/>
            </a:avLst>
          </a:prstGeom>
          <a:solidFill>
            <a:schemeClr val="bg1"/>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39474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43CF3-CC64-4656-B1E7-2D9144BE7000}"/>
              </a:ext>
            </a:extLst>
          </p:cNvPr>
          <p:cNvSpPr>
            <a:spLocks noGrp="1"/>
          </p:cNvSpPr>
          <p:nvPr>
            <p:ph type="title"/>
          </p:nvPr>
        </p:nvSpPr>
        <p:spPr>
          <a:xfrm>
            <a:off x="685801" y="419268"/>
            <a:ext cx="10396882" cy="1057194"/>
          </a:xfrm>
        </p:spPr>
        <p:txBody>
          <a:bodyPr>
            <a:noAutofit/>
          </a:bodyPr>
          <a:lstStyle/>
          <a:p>
            <a:pPr algn="ctr"/>
            <a:r>
              <a:rPr lang="mn-MN" sz="3200" b="1" dirty="0">
                <a:solidFill>
                  <a:srgbClr val="002060"/>
                </a:solidFill>
                <a:latin typeface="Times New Roman" panose="02020603050405020304" pitchFamily="18" charset="0"/>
                <a:cs typeface="Times New Roman" panose="02020603050405020304" pitchFamily="18" charset="0"/>
              </a:rPr>
              <a:t>ХОЁР. ДАХИН ТӨЛӨВЛӨЛТИЙН ЧИГЛЭЛЭЭР</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E36AAD73-F60C-4B44-853A-E54712EB3946}"/>
              </a:ext>
            </a:extLst>
          </p:cNvPr>
          <p:cNvSpPr>
            <a:spLocks noGrp="1"/>
          </p:cNvSpPr>
          <p:nvPr>
            <p:ph sz="quarter" idx="13"/>
          </p:nvPr>
        </p:nvSpPr>
        <p:spPr>
          <a:xfrm>
            <a:off x="685800" y="1476462"/>
            <a:ext cx="10394707" cy="3285236"/>
          </a:xfrm>
        </p:spPr>
        <p:txBody>
          <a:bodyPr>
            <a:noAutofit/>
          </a:bodyPr>
          <a:lstStyle/>
          <a:p>
            <a:pPr algn="just">
              <a:buClr>
                <a:srgbClr val="002060"/>
              </a:buClr>
              <a:buSzPct val="100000"/>
              <a:buFont typeface="Wingdings" panose="05000000000000000000" pitchFamily="2" charset="2"/>
              <a:buChar char="v"/>
            </a:pPr>
            <a:r>
              <a:rPr lang="mn-MN" dirty="0">
                <a:solidFill>
                  <a:srgbClr val="002060"/>
                </a:solidFill>
                <a:latin typeface="Times New Roman" panose="02020603050405020304" pitchFamily="18" charset="0"/>
                <a:cs typeface="Times New Roman" panose="02020603050405020304" pitchFamily="18" charset="0"/>
              </a:rPr>
              <a:t>Манай байгууллагын үндсэн чиг үүрэг дахин төлөвлөлтийн үе шатны бэлтгэлийг хангах, түүнийг зохион байгуулахад чиглэгдэнэ.</a:t>
            </a:r>
          </a:p>
          <a:p>
            <a:pPr algn="just">
              <a:buClr>
                <a:srgbClr val="002060"/>
              </a:buClr>
              <a:buSzPct val="100000"/>
              <a:buFont typeface="Wingdings" panose="05000000000000000000" pitchFamily="2" charset="2"/>
              <a:buChar char="v"/>
            </a:pPr>
            <a:r>
              <a:rPr lang="mn-MN" dirty="0">
                <a:solidFill>
                  <a:srgbClr val="002060"/>
                </a:solidFill>
                <a:latin typeface="Times New Roman" panose="02020603050405020304" pitchFamily="18" charset="0"/>
                <a:cs typeface="Times New Roman" panose="02020603050405020304" pitchFamily="18" charset="0"/>
              </a:rPr>
              <a:t>Дахин төлөвлөлтийн суурь судалгааны хүснэгт дахин төлөвлөлтийн гарын авлага, сурталчилгааны материал, үе шатны дарааллыг хэвлэж, иргэдэд танилцуулж дахин төлөвлөлтийн ач холбогдлыг сурталчлах, ойлголт өгч хандлагыг өөрчлөх алхмуудыг зохион байгуулан ажиллалаа.</a:t>
            </a:r>
            <a:endParaRPr lang="en-US" b="1" dirty="0">
              <a:solidFill>
                <a:srgbClr val="00206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22257F32-1EC1-4C21-955D-778481ED342C}"/>
              </a:ext>
            </a:extLst>
          </p:cNvPr>
          <p:cNvPicPr/>
          <p:nvPr/>
        </p:nvPicPr>
        <p:blipFill rotWithShape="1">
          <a:blip r:embed="rId2" cstate="print">
            <a:duotone>
              <a:schemeClr val="accent1">
                <a:shade val="45000"/>
                <a:satMod val="135000"/>
              </a:schemeClr>
              <a:prstClr val="white"/>
            </a:duotone>
          </a:blip>
          <a:srcRect t="14483" b="73333"/>
          <a:stretch/>
        </p:blipFill>
        <p:spPr>
          <a:xfrm>
            <a:off x="-1" y="4761698"/>
            <a:ext cx="11971091" cy="1677035"/>
          </a:xfrm>
          <a:prstGeom prst="roundRect">
            <a:avLst>
              <a:gd name="adj" fmla="val 8594"/>
            </a:avLst>
          </a:prstGeom>
          <a:solidFill>
            <a:schemeClr val="bg1"/>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14320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2B73D-A4B1-4C26-AEF3-7CD7D1D4F229}"/>
              </a:ext>
            </a:extLst>
          </p:cNvPr>
          <p:cNvSpPr>
            <a:spLocks noGrp="1"/>
          </p:cNvSpPr>
          <p:nvPr>
            <p:ph type="title"/>
          </p:nvPr>
        </p:nvSpPr>
        <p:spPr/>
        <p:txBody>
          <a:bodyPr>
            <a:normAutofit fontScale="90000"/>
          </a:bodyPr>
          <a:lstStyle/>
          <a:p>
            <a:br>
              <a:rPr lang="mn-MN" dirty="0"/>
            </a:br>
            <a:endParaRPr lang="en-US" dirty="0"/>
          </a:p>
        </p:txBody>
      </p:sp>
      <p:sp>
        <p:nvSpPr>
          <p:cNvPr id="3" name="Content Placeholder 2">
            <a:extLst>
              <a:ext uri="{FF2B5EF4-FFF2-40B4-BE49-F238E27FC236}">
                <a16:creationId xmlns:a16="http://schemas.microsoft.com/office/drawing/2014/main" id="{0696992B-A1AC-4E58-B848-39BEC7DBC4CA}"/>
              </a:ext>
            </a:extLst>
          </p:cNvPr>
          <p:cNvSpPr>
            <a:spLocks noGrp="1"/>
          </p:cNvSpPr>
          <p:nvPr>
            <p:ph sz="quarter" idx="13"/>
          </p:nvPr>
        </p:nvSpPr>
        <p:spPr>
          <a:xfrm>
            <a:off x="685800" y="419267"/>
            <a:ext cx="10394707" cy="4342432"/>
          </a:xfrm>
        </p:spPr>
        <p:txBody>
          <a:bodyPr>
            <a:normAutofit/>
          </a:bodyPr>
          <a:lstStyle/>
          <a:p>
            <a:pPr algn="just">
              <a:buClr>
                <a:srgbClr val="002060"/>
              </a:buClr>
              <a:buSzPct val="100000"/>
              <a:buFont typeface="Wingdings" panose="05000000000000000000" pitchFamily="2" charset="2"/>
              <a:buChar char="v"/>
            </a:pPr>
            <a:r>
              <a:rPr lang="mn-MN" dirty="0">
                <a:solidFill>
                  <a:srgbClr val="002060"/>
                </a:solidFill>
                <a:latin typeface="Times New Roman" panose="02020603050405020304" pitchFamily="18" charset="0"/>
                <a:cs typeface="Times New Roman" panose="02020603050405020304" pitchFamily="18" charset="0"/>
              </a:rPr>
              <a:t>Дархан сумын 4, 5, 6, 7, 8, 15 дугаар багуудын оршин суугчдаас Хот, суурин газрыг дахин хөгжүүлэх тухай хуулийн 14 дүгээр зүйлийн 14.7.1.г заалтын дагуу 2700 гаруй айл, өрх, аж ахуйн нэгжээс санал асуулгын хуудсаар саналыг авч, суурь судалгааг нэгтгэж, мэдээллийн сан бүрдүүллээ.</a:t>
            </a:r>
            <a:endParaRPr lang="en-US" dirty="0">
              <a:solidFill>
                <a:srgbClr val="002060"/>
              </a:solidFill>
              <a:latin typeface="Times New Roman" panose="02020603050405020304" pitchFamily="18" charset="0"/>
              <a:cs typeface="Times New Roman" panose="02020603050405020304" pitchFamily="18" charset="0"/>
            </a:endParaRPr>
          </a:p>
          <a:p>
            <a:pPr>
              <a:buClr>
                <a:srgbClr val="002060"/>
              </a:buClr>
              <a:buSzPct val="100000"/>
              <a:buFont typeface="Wingdings" panose="05000000000000000000" pitchFamily="2" charset="2"/>
              <a:buChar char="v"/>
            </a:pPr>
            <a:r>
              <a:rPr lang="mn-MN" dirty="0">
                <a:solidFill>
                  <a:srgbClr val="002060"/>
                </a:solidFill>
                <a:latin typeface="Times New Roman" panose="02020603050405020304" pitchFamily="18" charset="0"/>
                <a:cs typeface="Times New Roman" panose="02020603050405020304" pitchFamily="18" charset="0"/>
              </a:rPr>
              <a:t>Шинээр байгуулагдсан учраас бидний ажил үүрэг тодорхой болоогүй байна. Дахин төлөвлөлтийн үйл явц өөрөө зөвхөн иргэдийн хүсэлт тэдний санал дээр хийгддэг учир олон уулзалтууд, ярилцлагууд, санал асуулгууд дээр явагдаж байна.</a:t>
            </a:r>
            <a:endParaRPr lang="en-US" dirty="0">
              <a:solidFill>
                <a:srgbClr val="00206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2E36C6B0-DBD1-4497-B4EE-931154330944}"/>
              </a:ext>
            </a:extLst>
          </p:cNvPr>
          <p:cNvPicPr/>
          <p:nvPr/>
        </p:nvPicPr>
        <p:blipFill rotWithShape="1">
          <a:blip r:embed="rId2" cstate="print">
            <a:duotone>
              <a:schemeClr val="accent1">
                <a:shade val="45000"/>
                <a:satMod val="135000"/>
              </a:schemeClr>
              <a:prstClr val="white"/>
            </a:duotone>
          </a:blip>
          <a:srcRect t="14483" b="73333"/>
          <a:stretch/>
        </p:blipFill>
        <p:spPr>
          <a:xfrm>
            <a:off x="-1" y="4761698"/>
            <a:ext cx="11971091" cy="1677035"/>
          </a:xfrm>
          <a:prstGeom prst="roundRect">
            <a:avLst>
              <a:gd name="adj" fmla="val 8594"/>
            </a:avLst>
          </a:prstGeom>
          <a:solidFill>
            <a:schemeClr val="bg1"/>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76545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FFB59-4F70-4005-A0EA-C64B77E2B96D}"/>
              </a:ext>
            </a:extLst>
          </p:cNvPr>
          <p:cNvSpPr>
            <a:spLocks noGrp="1"/>
          </p:cNvSpPr>
          <p:nvPr>
            <p:ph type="title"/>
          </p:nvPr>
        </p:nvSpPr>
        <p:spPr/>
        <p:txBody>
          <a:bodyPr>
            <a:normAutofit fontScale="90000"/>
          </a:bodyPr>
          <a:lstStyle/>
          <a:p>
            <a:br>
              <a:rPr lang="mn-MN" dirty="0"/>
            </a:br>
            <a:endParaRPr lang="en-US" dirty="0"/>
          </a:p>
        </p:txBody>
      </p:sp>
      <p:sp>
        <p:nvSpPr>
          <p:cNvPr id="3" name="Content Placeholder 2">
            <a:extLst>
              <a:ext uri="{FF2B5EF4-FFF2-40B4-BE49-F238E27FC236}">
                <a16:creationId xmlns:a16="http://schemas.microsoft.com/office/drawing/2014/main" id="{CF3353A5-978D-4E23-8E06-A478C3192170}"/>
              </a:ext>
            </a:extLst>
          </p:cNvPr>
          <p:cNvSpPr>
            <a:spLocks noGrp="1"/>
          </p:cNvSpPr>
          <p:nvPr>
            <p:ph sz="quarter" idx="13"/>
          </p:nvPr>
        </p:nvSpPr>
        <p:spPr>
          <a:xfrm>
            <a:off x="685800" y="503340"/>
            <a:ext cx="10394707" cy="4258358"/>
          </a:xfrm>
        </p:spPr>
        <p:txBody>
          <a:bodyPr>
            <a:normAutofit/>
          </a:bodyPr>
          <a:lstStyle/>
          <a:p>
            <a:pPr marL="0" indent="0" algn="just">
              <a:buClr>
                <a:srgbClr val="002060"/>
              </a:buClr>
              <a:buNone/>
            </a:pPr>
            <a:r>
              <a:rPr lang="mn-MN" dirty="0">
                <a:solidFill>
                  <a:srgbClr val="002060"/>
                </a:solidFill>
                <a:latin typeface="Times New Roman" panose="02020603050405020304" pitchFamily="18" charset="0"/>
                <a:cs typeface="Times New Roman" panose="02020603050405020304" pitchFamily="18" charset="0"/>
              </a:rPr>
              <a:t>Дархан сумын нутаг дэвсгэрт 13 байршилд 421.6 га газрыг дахин төлөвлөхөөр аймгийн ИТХ-ын Тэргүүлэгчдийн хурлаар оруулж хил зааг, газрын хэмжээг тогтоолоо.</a:t>
            </a:r>
          </a:p>
          <a:p>
            <a:pPr marL="0" indent="0" algn="just">
              <a:buClr>
                <a:srgbClr val="002060"/>
              </a:buClr>
              <a:buNone/>
            </a:pPr>
            <a:r>
              <a:rPr lang="mn-MN" dirty="0">
                <a:solidFill>
                  <a:srgbClr val="002060"/>
                </a:solidFill>
                <a:latin typeface="Times New Roman" panose="02020603050405020304" pitchFamily="18" charset="0"/>
                <a:cs typeface="Times New Roman" panose="02020603050405020304" pitchFamily="18" charset="0"/>
              </a:rPr>
              <a:t>Энэ нь гэр хорооллын газрыг дахин зохион байгуулах, ашиглалтын шаардлага хангахгүй барилга, байгууламжийг дахин төлөвлөж барилгажуулах, хот төлөвлөлтийн шаардлага хангахгүй барилга, байгууламжийг буулгаж дахин төлөвлөх зэрэг төрлүүдээр дахин төлөвлөлтийн ажлыг зохион байгуулахаар батлагдсан юм.</a:t>
            </a:r>
          </a:p>
        </p:txBody>
      </p:sp>
      <p:pic>
        <p:nvPicPr>
          <p:cNvPr id="5" name="Picture 4">
            <a:extLst>
              <a:ext uri="{FF2B5EF4-FFF2-40B4-BE49-F238E27FC236}">
                <a16:creationId xmlns:a16="http://schemas.microsoft.com/office/drawing/2014/main" id="{C9D053A9-E7C0-4341-B253-8734BD289CB5}"/>
              </a:ext>
            </a:extLst>
          </p:cNvPr>
          <p:cNvPicPr/>
          <p:nvPr/>
        </p:nvPicPr>
        <p:blipFill rotWithShape="1">
          <a:blip r:embed="rId2" cstate="print">
            <a:duotone>
              <a:schemeClr val="accent1">
                <a:shade val="45000"/>
                <a:satMod val="135000"/>
              </a:schemeClr>
              <a:prstClr val="white"/>
            </a:duotone>
          </a:blip>
          <a:srcRect t="14483" b="73333"/>
          <a:stretch/>
        </p:blipFill>
        <p:spPr>
          <a:xfrm>
            <a:off x="-1" y="4761698"/>
            <a:ext cx="11971091" cy="1677035"/>
          </a:xfrm>
          <a:prstGeom prst="roundRect">
            <a:avLst>
              <a:gd name="adj" fmla="val 8594"/>
            </a:avLst>
          </a:prstGeom>
          <a:solidFill>
            <a:schemeClr val="bg1"/>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57763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8D5FF-0E3A-417F-B830-D6F5D0981A82}"/>
              </a:ext>
            </a:extLst>
          </p:cNvPr>
          <p:cNvSpPr>
            <a:spLocks noGrp="1"/>
          </p:cNvSpPr>
          <p:nvPr>
            <p:ph type="title"/>
          </p:nvPr>
        </p:nvSpPr>
        <p:spPr/>
        <p:txBody>
          <a:bodyPr>
            <a:normAutofit fontScale="90000"/>
          </a:bodyPr>
          <a:lstStyle/>
          <a:p>
            <a:br>
              <a:rPr lang="mn-MN" dirty="0"/>
            </a:br>
            <a:endParaRPr lang="en-US" dirty="0"/>
          </a:p>
        </p:txBody>
      </p:sp>
      <p:pic>
        <p:nvPicPr>
          <p:cNvPr id="5" name="Content Placeholder 4">
            <a:extLst>
              <a:ext uri="{FF2B5EF4-FFF2-40B4-BE49-F238E27FC236}">
                <a16:creationId xmlns:a16="http://schemas.microsoft.com/office/drawing/2014/main" id="{F0712CED-2231-4200-BA5D-379B2FFF4D68}"/>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966482" y="0"/>
            <a:ext cx="4848837" cy="6862766"/>
          </a:xfrm>
        </p:spPr>
      </p:pic>
      <p:pic>
        <p:nvPicPr>
          <p:cNvPr id="7" name="Picture 6">
            <a:extLst>
              <a:ext uri="{FF2B5EF4-FFF2-40B4-BE49-F238E27FC236}">
                <a16:creationId xmlns:a16="http://schemas.microsoft.com/office/drawing/2014/main" id="{A7FAB573-4B9A-4E9A-9179-D2FC956644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6265" y="0"/>
            <a:ext cx="4845472" cy="6858000"/>
          </a:xfrm>
          <a:prstGeom prst="rect">
            <a:avLst/>
          </a:prstGeom>
        </p:spPr>
      </p:pic>
    </p:spTree>
    <p:extLst>
      <p:ext uri="{BB962C8B-B14F-4D97-AF65-F5344CB8AC3E}">
        <p14:creationId xmlns:p14="http://schemas.microsoft.com/office/powerpoint/2010/main" val="276436471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Override1.xml><?xml version="1.0" encoding="utf-8"?>
<a:themeOverride xmlns:a="http://schemas.openxmlformats.org/drawingml/2006/main">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themeOverride>
</file>

<file path=docProps/app.xml><?xml version="1.0" encoding="utf-8"?>
<Properties xmlns="http://schemas.openxmlformats.org/officeDocument/2006/extended-properties" xmlns:vt="http://schemas.openxmlformats.org/officeDocument/2006/docPropsVTypes">
  <Template/>
  <TotalTime>462</TotalTime>
  <Words>1364</Words>
  <Application>Microsoft Office PowerPoint</Application>
  <PresentationFormat>Widescreen</PresentationFormat>
  <Paragraphs>117</Paragraphs>
  <Slides>33</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Impact</vt:lpstr>
      <vt:lpstr>Times New Roman</vt:lpstr>
      <vt:lpstr>Wingdings</vt:lpstr>
      <vt:lpstr>Main Event</vt:lpstr>
      <vt:lpstr>ДАРХАН ДАХИН ТӨЛӨВЛӨЛТ ААТҮГ </vt:lpstr>
      <vt:lpstr>НЭГ. ДОТООД БҮТЭЦ, ЗОХИОН БАЙГУУЛАЛТЫН ТАЛААР</vt:lpstr>
      <vt:lpstr> </vt:lpstr>
      <vt:lpstr> </vt:lpstr>
      <vt:lpstr> </vt:lpstr>
      <vt:lpstr>ХОЁР. ДАХИН ТӨЛӨВЛӨЛТИЙН ЧИГЛЭЛЭЭР</vt:lpstr>
      <vt:lpstr> </vt:lpstr>
      <vt:lpstr> </vt:lpstr>
      <vt:lpstr> </vt:lpstr>
      <vt:lpstr> </vt:lpstr>
      <vt:lpstr> </vt:lpstr>
      <vt:lpstr>Тайлант хугацаанд аймгийн дахин төлөвлөлтийн комиссын хурлыг 2 удаа хуралдууллаа.</vt:lpstr>
      <vt:lpstr> </vt:lpstr>
      <vt:lpstr> </vt:lpstr>
      <vt:lpstr> </vt:lpstr>
      <vt:lpstr>Энэ онд дахин төлөвлөлтийн чиглэлээр дараах ажлыг хийхээр төлөвлөж байна. Үүнд:</vt:lpstr>
      <vt:lpstr>ГУРАВ. ТҮРЭЭСИЙН ОРОН СУУЦНЫ ХАРИЛЦААГ ЗОХИЦУУЛАХ ЧИГЛЭЛЭЭР</vt:lpstr>
      <vt:lpstr>ДӨРӨВ. ОРОН СУУЦ ҮНДЭСНИЙ ХӨТӨЛБӨРИЙН ХЭРЭГЖИЛТИЙГ ОРОН НУТАГТ ХАНГУУЛАХ ЧИГЛЭЛЭЭР</vt:lpstr>
      <vt:lpstr> </vt:lpstr>
      <vt:lpstr> </vt:lpstr>
      <vt:lpstr> </vt:lpstr>
      <vt:lpstr> </vt:lpstr>
      <vt:lpstr> </vt:lpstr>
      <vt:lpstr> </vt:lpstr>
      <vt:lpstr> </vt:lpstr>
      <vt:lpstr>ТАВ. АГААР, ОРЧНЫ БОХИРДЛЫГ БУУРУУЛАХ ҮЙЛ АЖИЛЛАГААГ ЗОХИОН БАЙГУУЛАХ ЧИГЛЭЛЭЭР</vt:lpstr>
      <vt:lpstr> </vt:lpstr>
      <vt:lpstr> </vt:lpstr>
      <vt:lpstr>ЗУРГАА. САНХҮҮГИЙН ҮЙЛ АЖИЛЛАГААНЫ ТАЛААР</vt:lpstr>
      <vt:lpstr> </vt:lpstr>
      <vt:lpstr>ДОЛОО. АЙМГИЙН ЗАСАГ ДАРГА, ИТХ-ЫН ТЭРГҮҮЛЭГЧ НАРТ УЛАМЖЛАН, ШИЙДВЭРЛҮҮЛЭХ АСУУДЛУУД НЬ:</vt:lpstr>
      <vt:lpstr>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ДАРХАН ДАХИН ТӨЛӨВЛӨЛТ ААТҮГ</dc:title>
  <dc:creator>281020</dc:creator>
  <cp:lastModifiedBy>281020</cp:lastModifiedBy>
  <cp:revision>38</cp:revision>
  <dcterms:created xsi:type="dcterms:W3CDTF">2021-03-11T06:32:13Z</dcterms:created>
  <dcterms:modified xsi:type="dcterms:W3CDTF">2021-03-26T01:17:41Z</dcterms:modified>
</cp:coreProperties>
</file>