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59" r:id="rId5"/>
    <p:sldId id="262" r:id="rId6"/>
    <p:sldId id="263" r:id="rId7"/>
    <p:sldId id="275" r:id="rId8"/>
    <p:sldId id="290" r:id="rId9"/>
    <p:sldId id="292" r:id="rId10"/>
    <p:sldId id="293" r:id="rId11"/>
    <p:sldId id="264" r:id="rId12"/>
    <p:sldId id="278" r:id="rId13"/>
    <p:sldId id="289" r:id="rId14"/>
    <p:sldId id="276" r:id="rId15"/>
    <p:sldId id="282" r:id="rId16"/>
    <p:sldId id="285" r:id="rId17"/>
    <p:sldId id="283" r:id="rId18"/>
    <p:sldId id="287" r:id="rId19"/>
    <p:sldId id="284" r:id="rId20"/>
    <p:sldId id="277" r:id="rId21"/>
    <p:sldId id="288" r:id="rId22"/>
    <p:sldId id="265" r:id="rId23"/>
    <p:sldId id="279" r:id="rId24"/>
    <p:sldId id="266" r:id="rId25"/>
    <p:sldId id="267" r:id="rId26"/>
    <p:sldId id="280" r:id="rId27"/>
    <p:sldId id="268" r:id="rId28"/>
    <p:sldId id="281" r:id="rId29"/>
    <p:sldId id="270"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691" y="5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41429B-9F9F-4151-BFB6-C2A69F235167}" type="datetimeFigureOut">
              <a:rPr lang="en-US" smtClean="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1429B-9F9F-4151-BFB6-C2A69F235167}" type="datetimeFigureOut">
              <a:rPr lang="en-US" smtClean="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1429B-9F9F-4151-BFB6-C2A69F235167}" type="datetimeFigureOut">
              <a:rPr lang="en-US" smtClean="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1429B-9F9F-4151-BFB6-C2A69F235167}" type="datetimeFigureOut">
              <a:rPr lang="en-US" smtClean="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41429B-9F9F-4151-BFB6-C2A69F235167}" type="datetimeFigureOut">
              <a:rPr lang="en-US" smtClean="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41429B-9F9F-4151-BFB6-C2A69F235167}" type="datetimeFigureOut">
              <a:rPr lang="en-US" smtClean="0"/>
              <a:pPr/>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41429B-9F9F-4151-BFB6-C2A69F235167}" type="datetimeFigureOut">
              <a:rPr lang="en-US" smtClean="0"/>
              <a:pPr/>
              <a:t>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41429B-9F9F-4151-BFB6-C2A69F235167}" type="datetimeFigureOut">
              <a:rPr lang="en-US" smtClean="0"/>
              <a:pPr/>
              <a:t>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429B-9F9F-4151-BFB6-C2A69F235167}" type="datetimeFigureOut">
              <a:rPr lang="en-US" smtClean="0"/>
              <a:pPr/>
              <a:t>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1429B-9F9F-4151-BFB6-C2A69F235167}" type="datetimeFigureOut">
              <a:rPr lang="en-US" smtClean="0"/>
              <a:pPr/>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1429B-9F9F-4151-BFB6-C2A69F235167}" type="datetimeFigureOut">
              <a:rPr lang="en-US" smtClean="0"/>
              <a:pPr/>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A064A-1C3E-4D24-A20D-8B1671BB3F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1429B-9F9F-4151-BFB6-C2A69F235167}" type="datetimeFigureOut">
              <a:rPr lang="en-US" smtClean="0"/>
              <a:pPr/>
              <a:t>3/16/2021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0A064A-1C3E-4D24-A20D-8B1671BB3F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ile:///C:\111HTMBHuuliud.14.04.15Mongol%20Ulsiin%20KhuuliNemelt20088-ne-23.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legalinfo.mn/Nemelt/2020/20-ne-033.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file:///C:\111HTMBHuuliud.14.04.15Mongol%20Ulsiin%20KhuuliNemelt201515-ne-24.doc"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file:///C:\111HTMBHuuliud.14.04.15Mongol%20Ulsiin%20KhuuliNemelt201010-ne-74.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file:///C:\111HTMBHuuliud.14.04.15Mongol%20Ulsiin%20KhuuliNemelt201616-ne-31.docx" TargetMode="External"/><Relationship Id="rId2" Type="http://schemas.openxmlformats.org/officeDocument/2006/relationships/hyperlink" Target="file:///C:\111HTMBHuuliud.14.04.15Mongol%20Ulsiin%20KhuuliHuuli199292-H-01.DO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file:///C:\111HTMBHuuliud.14.04.15Mongol%20Ulsiin%20KhuuliHuuli199292-H-01.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mn-MN" sz="3600" b="1" dirty="0"/>
              <a:t>МОНГОЛ УЛСЫН ЗАСАГ ЗАХИРГАА, НУТАГ ДЭВСГЭРИЙН НЭГЖ, ТҮҮНИЙ УДИРДЛАГЫН </a:t>
            </a:r>
            <a:r>
              <a:rPr lang="mn-MN" sz="3600" b="1" dirty="0" smtClean="0"/>
              <a:t>ТУХАЙ</a:t>
            </a:r>
            <a:r>
              <a:rPr lang="en-US" sz="3600" b="1" dirty="0" smtClean="0"/>
              <a:t> </a:t>
            </a:r>
            <a:r>
              <a:rPr lang="mn-MN" sz="3600" b="1" dirty="0" smtClean="0"/>
              <a:t>ХУУЛЬ</a:t>
            </a:r>
            <a:endParaRPr lang="en-US" sz="3600" dirty="0"/>
          </a:p>
        </p:txBody>
      </p:sp>
      <p:sp>
        <p:nvSpPr>
          <p:cNvPr id="3" name="Subtitle 2"/>
          <p:cNvSpPr>
            <a:spLocks noGrp="1"/>
          </p:cNvSpPr>
          <p:nvPr>
            <p:ph type="subTitle" idx="1"/>
          </p:nvPr>
        </p:nvSpPr>
        <p:spPr/>
        <p:txBody>
          <a:bodyPr/>
          <a:lstStyle/>
          <a:p>
            <a:pPr fontAlgn="t"/>
            <a:r>
              <a:rPr lang="mn-MN" b="1" dirty="0"/>
              <a:t>/Шинэчилсэн найруулга/</a:t>
            </a:r>
          </a:p>
          <a:p>
            <a:r>
              <a:rPr lang="mn-MN" dirty="0" smtClean="0"/>
              <a:t/>
            </a:r>
            <a:br>
              <a:rPr lang="mn-MN"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Autofit/>
          </a:bodyPr>
          <a:lstStyle/>
          <a:p>
            <a:r>
              <a:rPr lang="mn-Mong-CN" sz="2000" dirty="0" smtClean="0"/>
              <a:t>Багийн </a:t>
            </a:r>
            <a:r>
              <a:rPr lang="mn-MN" sz="2000" dirty="0" smtClean="0"/>
              <a:t>чиг үүрэг</a:t>
            </a:r>
            <a:endParaRPr lang="mn-Mong-CN" sz="2000" dirty="0"/>
          </a:p>
        </p:txBody>
      </p:sp>
      <p:sp>
        <p:nvSpPr>
          <p:cNvPr id="3" name="Content Placeholder 2"/>
          <p:cNvSpPr>
            <a:spLocks noGrp="1"/>
          </p:cNvSpPr>
          <p:nvPr>
            <p:ph idx="1"/>
          </p:nvPr>
        </p:nvSpPr>
        <p:spPr/>
        <p:txBody>
          <a:bodyPr/>
          <a:lstStyle/>
          <a:p>
            <a:endParaRPr lang="mn-Mong-CN"/>
          </a:p>
        </p:txBody>
      </p:sp>
      <p:graphicFrame>
        <p:nvGraphicFramePr>
          <p:cNvPr id="4" name="Content Placeholder 3"/>
          <p:cNvGraphicFramePr>
            <a:graphicFrameLocks/>
          </p:cNvGraphicFramePr>
          <p:nvPr/>
        </p:nvGraphicFramePr>
        <p:xfrm>
          <a:off x="304800" y="533400"/>
          <a:ext cx="8610600" cy="6088971"/>
        </p:xfrm>
        <a:graphic>
          <a:graphicData uri="http://schemas.openxmlformats.org/drawingml/2006/table">
            <a:tbl>
              <a:tblPr firstRow="1" bandRow="1">
                <a:tableStyleId>{5C22544A-7EE6-4342-B048-85BDC9FD1C3A}</a:tableStyleId>
              </a:tblPr>
              <a:tblGrid>
                <a:gridCol w="4114800"/>
                <a:gridCol w="4495800"/>
              </a:tblGrid>
              <a:tr h="358731">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5661069">
                <a:tc>
                  <a:txBody>
                    <a:bodyPr/>
                    <a:lstStyle/>
                    <a:p>
                      <a:pPr fontAlgn="t"/>
                      <a:endParaRPr lang="mn-MN" sz="1800" b="0" i="0" kern="1200" dirty="0">
                        <a:solidFill>
                          <a:schemeClr val="dk1"/>
                        </a:solidFill>
                        <a:latin typeface="+mn-lt"/>
                        <a:ea typeface="+mn-ea"/>
                        <a:cs typeface="+mn-cs"/>
                      </a:endParaRPr>
                    </a:p>
                  </a:txBody>
                  <a:tcPr/>
                </a:tc>
                <a:tc>
                  <a:txBody>
                    <a:bodyPr/>
                    <a:lstStyle/>
                    <a:p>
                      <a:pPr fontAlgn="t"/>
                      <a:r>
                        <a:rPr lang="mn-MN" sz="1600" b="0" i="0" kern="1200" dirty="0" smtClean="0">
                          <a:solidFill>
                            <a:schemeClr val="dk1"/>
                          </a:solidFill>
                          <a:latin typeface="+mn-lt"/>
                          <a:ea typeface="+mn-ea"/>
                          <a:cs typeface="+mn-cs"/>
                        </a:rPr>
                        <a:t>23.1.Багийн чиг үүрэгт дараах асуудал хамаарна:</a:t>
                      </a:r>
                    </a:p>
                    <a:p>
                      <a:pPr fontAlgn="t"/>
                      <a:r>
                        <a:rPr lang="mn-MN" sz="1600" b="0" i="0" kern="1200" dirty="0" smtClean="0">
                          <a:solidFill>
                            <a:schemeClr val="dk1"/>
                          </a:solidFill>
                          <a:latin typeface="+mn-lt"/>
                          <a:ea typeface="+mn-ea"/>
                          <a:cs typeface="+mn-cs"/>
                        </a:rPr>
                        <a:t>23.1.1.нутаг дэвсгэрийнхээ иргэдэд хуульд заасны дагуу хүргэх үйлчилгээ;</a:t>
                      </a:r>
                    </a:p>
                    <a:p>
                      <a:pPr fontAlgn="t"/>
                      <a:r>
                        <a:rPr lang="mn-MN" sz="1600" b="0" i="0" kern="1200" dirty="0" smtClean="0">
                          <a:solidFill>
                            <a:schemeClr val="dk1"/>
                          </a:solidFill>
                          <a:latin typeface="+mn-lt"/>
                          <a:ea typeface="+mn-ea"/>
                          <a:cs typeface="+mn-cs"/>
                        </a:rPr>
                        <a:t>23.1.2.хууль тогтоомжид заасан болон өөрийн санаачилсан асуудлаар нутаг дэвсгэрийнхээ иргэдийн нийтлэг санал, хүсэлтийг зохих шатны байгууллага, албан тушаалтанд уламжлах ажлын зохион байгуулалт;</a:t>
                      </a:r>
                    </a:p>
                    <a:p>
                      <a:pPr fontAlgn="t"/>
                      <a:r>
                        <a:rPr lang="mn-MN" sz="1600" b="0" i="0" kern="1200" dirty="0" smtClean="0">
                          <a:solidFill>
                            <a:schemeClr val="dk1"/>
                          </a:solidFill>
                          <a:latin typeface="+mn-lt"/>
                          <a:ea typeface="+mn-ea"/>
                          <a:cs typeface="+mn-cs"/>
                        </a:rPr>
                        <a:t>23.1.3.хууль, зохих дээд байгууллагын шийдвэрт тухайлан заагаагүй тохиолдолд багийн бие даан шийдвэрлэх нутаг дэвсгэрийн эдийн засаг, нийгмийн амьдралын тодорхой асуудал;</a:t>
                      </a:r>
                    </a:p>
                    <a:p>
                      <a:pPr fontAlgn="t"/>
                      <a:r>
                        <a:rPr lang="mn-MN" sz="1600" b="0" i="0" kern="1200" dirty="0" smtClean="0">
                          <a:solidFill>
                            <a:schemeClr val="dk1"/>
                          </a:solidFill>
                          <a:latin typeface="+mn-lt"/>
                          <a:ea typeface="+mn-ea"/>
                          <a:cs typeface="+mn-cs"/>
                        </a:rPr>
                        <a:t>23.1.4.улс, аймаг, сумын чанартай асуудлаар хэрэгжүүлж байгаа үйл ажиллагаанд багийн иргэдийг зохион байгуулж оролцуулах ажил;</a:t>
                      </a:r>
                    </a:p>
                    <a:p>
                      <a:pPr fontAlgn="t"/>
                      <a:r>
                        <a:rPr lang="mn-MN" sz="1600" b="0" i="0" kern="1200" dirty="0" smtClean="0">
                          <a:solidFill>
                            <a:schemeClr val="dk1"/>
                          </a:solidFill>
                          <a:latin typeface="+mn-lt"/>
                          <a:ea typeface="+mn-ea"/>
                          <a:cs typeface="+mn-cs"/>
                        </a:rPr>
                        <a:t>23.1.5.бусдын эзэмшил, ашиглалтад олгоогүй хадлан, тариалан, бэлчээр, уст цэгийн хамгаалалт, ашиглалт, зохицуулалт;</a:t>
                      </a:r>
                    </a:p>
                    <a:p>
                      <a:pPr fontAlgn="t"/>
                      <a:r>
                        <a:rPr lang="mn-MN" sz="1600" b="0" i="0" kern="1200" dirty="0" smtClean="0">
                          <a:solidFill>
                            <a:schemeClr val="dk1"/>
                          </a:solidFill>
                          <a:latin typeface="+mn-lt"/>
                          <a:ea typeface="+mn-ea"/>
                          <a:cs typeface="+mn-cs"/>
                        </a:rPr>
                        <a:t>23.1.6.тухайн нутаг дэвсгэрийн байгаль орчны тэнцвэрт байдалд тавих хяналтад иргэдийн оролцоог хангах ажил.</a:t>
                      </a:r>
                    </a:p>
                    <a:p>
                      <a:pPr fontAlgn="t"/>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dirty="0" smtClean="0"/>
              <a:t>Сумын Иргэдийн Төлөөлөгчдийн Хурал</a:t>
            </a:r>
            <a:endParaRPr lang="en-US" sz="2800" dirty="0"/>
          </a:p>
        </p:txBody>
      </p:sp>
      <p:graphicFrame>
        <p:nvGraphicFramePr>
          <p:cNvPr id="4" name="Content Placeholder 3"/>
          <p:cNvGraphicFramePr>
            <a:graphicFrameLocks/>
          </p:cNvGraphicFramePr>
          <p:nvPr/>
        </p:nvGraphicFramePr>
        <p:xfrm>
          <a:off x="304800" y="1143000"/>
          <a:ext cx="8610600" cy="3962400"/>
        </p:xfrm>
        <a:graphic>
          <a:graphicData uri="http://schemas.openxmlformats.org/drawingml/2006/table">
            <a:tbl>
              <a:tblPr firstRow="1" bandRow="1">
                <a:tableStyleId>{5C22544A-7EE6-4342-B048-85BDC9FD1C3A}</a:tableStyleId>
              </a:tblPr>
              <a:tblGrid>
                <a:gridCol w="4114800"/>
                <a:gridCol w="4495800"/>
              </a:tblGrid>
              <a:tr h="231586">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3654614">
                <a:tc>
                  <a:txBody>
                    <a:bodyPr/>
                    <a:lstStyle/>
                    <a:p>
                      <a:pPr fontAlgn="t"/>
                      <a:r>
                        <a:rPr lang="mn-MN" sz="1800" b="0" i="0" kern="1200" dirty="0" smtClean="0">
                          <a:solidFill>
                            <a:schemeClr val="dk1"/>
                          </a:solidFill>
                          <a:latin typeface="+mn-lt"/>
                          <a:ea typeface="+mn-ea"/>
                          <a:cs typeface="+mn-cs"/>
                        </a:rPr>
                        <a:t>10.3.Сумын Хурлын төлөөлөгчдийн тоог хүн амын нягтрал байршил, засаг захиргааны нэгжийн бүтцийг харгалзан дараах байдлаар тогтооно: </a:t>
                      </a:r>
                    </a:p>
                    <a:p>
                      <a:pPr fontAlgn="t"/>
                      <a:r>
                        <a:rPr lang="mn-MN" sz="1800" b="0" i="0" kern="1200" dirty="0" smtClean="0">
                          <a:solidFill>
                            <a:schemeClr val="dk1"/>
                          </a:solidFill>
                          <a:latin typeface="+mn-lt"/>
                          <a:ea typeface="+mn-ea"/>
                          <a:cs typeface="+mn-cs"/>
                        </a:rPr>
                        <a:t> 10.3.1.сумын хүн амын тоо нь 2000 хүртэл бол 15;</a:t>
                      </a:r>
                    </a:p>
                    <a:p>
                      <a:pPr fontAlgn="t"/>
                      <a:r>
                        <a:rPr lang="mn-MN" sz="1800" b="0" i="0" kern="1200" dirty="0" smtClean="0">
                          <a:solidFill>
                            <a:schemeClr val="dk1"/>
                          </a:solidFill>
                          <a:latin typeface="+mn-lt"/>
                          <a:ea typeface="+mn-ea"/>
                          <a:cs typeface="+mn-cs"/>
                        </a:rPr>
                        <a:t> 10.3.2.сумын хүн амын тоо нь 2000-5000 хүртэл бол 21;</a:t>
                      </a:r>
                    </a:p>
                    <a:p>
                      <a:pPr fontAlgn="t"/>
                      <a:r>
                        <a:rPr lang="mn-MN" sz="1800" b="0" i="0" kern="1200" dirty="0" smtClean="0">
                          <a:solidFill>
                            <a:schemeClr val="dk1"/>
                          </a:solidFill>
                          <a:latin typeface="+mn-lt"/>
                          <a:ea typeface="+mn-ea"/>
                          <a:cs typeface="+mn-cs"/>
                        </a:rPr>
                        <a:t> 10.3.3.сумын хүн амын тоо нь 5000-9000 хүртэл бол 27;</a:t>
                      </a:r>
                    </a:p>
                    <a:p>
                      <a:pPr fontAlgn="t"/>
                      <a:r>
                        <a:rPr lang="mn-MN" sz="1800" b="0" i="0" kern="1200" dirty="0" smtClean="0">
                          <a:solidFill>
                            <a:schemeClr val="dk1"/>
                          </a:solidFill>
                          <a:latin typeface="+mn-lt"/>
                          <a:ea typeface="+mn-ea"/>
                          <a:cs typeface="+mn-cs"/>
                        </a:rPr>
                        <a:t> 10.3.4.сумын хүн амын тоо нь 9000 ба түүнээс дээш бол 31.</a:t>
                      </a:r>
                    </a:p>
                    <a:p>
                      <a:pPr fontAlgn="t"/>
                      <a:endParaRPr lang="mn-MN" sz="18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37.2.Сумын иргэдийн Төлөөлөгчдийн Хурлын төлөөлөгчийн тоог доор дурдсанаар тогтооно: </a:t>
                      </a:r>
                    </a:p>
                    <a:p>
                      <a:pPr fontAlgn="t"/>
                      <a:r>
                        <a:rPr lang="mn-MN" sz="1800" b="0" i="0" kern="1200" dirty="0" smtClean="0">
                          <a:solidFill>
                            <a:schemeClr val="dk1"/>
                          </a:solidFill>
                          <a:latin typeface="+mn-lt"/>
                          <a:ea typeface="+mn-ea"/>
                          <a:cs typeface="+mn-cs"/>
                        </a:rPr>
                        <a:t>37.2.1.сумын хүн амын тоо нь 2 000 хүртэл бол 15;</a:t>
                      </a:r>
                    </a:p>
                    <a:p>
                      <a:pPr fontAlgn="t"/>
                      <a:r>
                        <a:rPr lang="mn-MN" sz="1800" b="0" i="0" kern="1200" dirty="0" smtClean="0">
                          <a:solidFill>
                            <a:schemeClr val="dk1"/>
                          </a:solidFill>
                          <a:latin typeface="+mn-lt"/>
                          <a:ea typeface="+mn-ea"/>
                          <a:cs typeface="+mn-cs"/>
                        </a:rPr>
                        <a:t>37.2.2.сумын хүн амын тоо нь 2 001-5 000 хүртэл бол 21;</a:t>
                      </a:r>
                    </a:p>
                    <a:p>
                      <a:pPr fontAlgn="t"/>
                      <a:r>
                        <a:rPr lang="mn-MN" sz="1800" b="0" i="0" kern="1200" dirty="0" smtClean="0">
                          <a:solidFill>
                            <a:schemeClr val="dk1"/>
                          </a:solidFill>
                          <a:latin typeface="+mn-lt"/>
                          <a:ea typeface="+mn-ea"/>
                          <a:cs typeface="+mn-cs"/>
                        </a:rPr>
                        <a:t>37.2.3.сумын хүн амын тоо нь 5 001-9 000 хүртэл бол 25;</a:t>
                      </a:r>
                    </a:p>
                    <a:p>
                      <a:pPr fontAlgn="t"/>
                      <a:r>
                        <a:rPr lang="mn-MN" sz="1800" b="0" i="0" kern="1200" dirty="0" smtClean="0">
                          <a:solidFill>
                            <a:schemeClr val="dk1"/>
                          </a:solidFill>
                          <a:latin typeface="+mn-lt"/>
                          <a:ea typeface="+mn-ea"/>
                          <a:cs typeface="+mn-cs"/>
                        </a:rPr>
                        <a:t>37.2.4.сумын хүн амын тоо нь 9 001 ба түүнээс дээш бол 29.</a:t>
                      </a:r>
                      <a:endParaRPr lang="mn-MN" sz="1800" b="0" i="0" kern="1200" dirty="0">
                        <a:solidFill>
                          <a:schemeClr val="dk1"/>
                        </a:solidFill>
                        <a:latin typeface="+mn-lt"/>
                        <a:ea typeface="+mn-ea"/>
                        <a:cs typeface="+mn-cs"/>
                      </a:endParaRPr>
                    </a:p>
                  </a:txBody>
                  <a:tcPr/>
                </a:tc>
              </a:tr>
            </a:tbl>
          </a:graphicData>
        </a:graphic>
      </p:graphicFrame>
      <p:sp>
        <p:nvSpPr>
          <p:cNvPr id="5" name="TextBox 4"/>
          <p:cNvSpPr txBox="1"/>
          <p:nvPr/>
        </p:nvSpPr>
        <p:spPr>
          <a:xfrm>
            <a:off x="762000" y="5410200"/>
            <a:ext cx="7696200" cy="646331"/>
          </a:xfrm>
          <a:prstGeom prst="rect">
            <a:avLst/>
          </a:prstGeom>
          <a:noFill/>
        </p:spPr>
        <p:txBody>
          <a:bodyPr wrap="square" rtlCol="0">
            <a:spAutoFit/>
          </a:bodyPr>
          <a:lstStyle/>
          <a:p>
            <a:r>
              <a:rPr lang="mn-MN" dirty="0"/>
              <a:t>Тайлбар:-Энэ хэсгийг 2024 оны орон нутгийн ээлжит сонгуулиас эхлэн дагаж мөрдөнө.</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mn-MN" sz="2800" dirty="0" smtClean="0"/>
              <a:t>Нутгийн өөрөө удирдах байгууллага</a:t>
            </a:r>
            <a:endParaRPr lang="en-US" sz="2800" dirty="0"/>
          </a:p>
        </p:txBody>
      </p:sp>
      <p:graphicFrame>
        <p:nvGraphicFramePr>
          <p:cNvPr id="4" name="Content Placeholder 3"/>
          <p:cNvGraphicFramePr>
            <a:graphicFrameLocks/>
          </p:cNvGraphicFramePr>
          <p:nvPr/>
        </p:nvGraphicFramePr>
        <p:xfrm>
          <a:off x="228600" y="914400"/>
          <a:ext cx="8610600" cy="5120640"/>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4586182">
                <a:tc>
                  <a:txBody>
                    <a:bodyPr/>
                    <a:lstStyle/>
                    <a:p>
                      <a:pPr fontAlgn="t"/>
                      <a:r>
                        <a:rPr lang="mn-MN" sz="1800" b="0" i="0" kern="1200" dirty="0" smtClean="0">
                          <a:solidFill>
                            <a:schemeClr val="dk1"/>
                          </a:solidFill>
                          <a:latin typeface="+mn-lt"/>
                          <a:ea typeface="+mn-ea"/>
                          <a:cs typeface="+mn-cs"/>
                        </a:rPr>
                        <a:t> </a:t>
                      </a:r>
                      <a:r>
                        <a:rPr lang="mn-MN" sz="1600" b="0" i="0" kern="1200" dirty="0" smtClean="0">
                          <a:solidFill>
                            <a:schemeClr val="dk1"/>
                          </a:solidFill>
                          <a:latin typeface="+mn-lt"/>
                          <a:ea typeface="+mn-ea"/>
                          <a:cs typeface="+mn-cs"/>
                        </a:rPr>
                        <a:t>9.1.Нутгийн өөрөө удирдах байгууллага нь дараахь тогтолцоотой байна:</a:t>
                      </a:r>
                    </a:p>
                    <a:p>
                      <a:pPr fontAlgn="t"/>
                      <a:r>
                        <a:rPr lang="mn-MN" sz="1600" b="0" i="0" kern="1200" dirty="0" smtClean="0">
                          <a:solidFill>
                            <a:schemeClr val="dk1"/>
                          </a:solidFill>
                          <a:latin typeface="+mn-lt"/>
                          <a:ea typeface="+mn-ea"/>
                          <a:cs typeface="+mn-cs"/>
                        </a:rPr>
                        <a:t> 9.1.1.аймаг, нийслэлийн иргэдийн Төлөөлөгчдийн Хурал;</a:t>
                      </a:r>
                    </a:p>
                    <a:p>
                      <a:pPr fontAlgn="t"/>
                      <a:r>
                        <a:rPr lang="mn-MN" sz="1600" b="0" i="0" kern="1200" dirty="0" smtClean="0">
                          <a:solidFill>
                            <a:schemeClr val="dk1"/>
                          </a:solidFill>
                          <a:latin typeface="+mn-lt"/>
                          <a:ea typeface="+mn-ea"/>
                          <a:cs typeface="+mn-cs"/>
                        </a:rPr>
                        <a:t> 9.1.2.сум, дүүргийн иргэдийн Төлөөлөгчдийн Хурал;</a:t>
                      </a:r>
                    </a:p>
                    <a:p>
                      <a:pPr fontAlgn="t"/>
                      <a:r>
                        <a:rPr lang="mn-MN" sz="1600" b="0" i="0" kern="1200" dirty="0" smtClean="0">
                          <a:solidFill>
                            <a:schemeClr val="dk1"/>
                          </a:solidFill>
                          <a:latin typeface="+mn-lt"/>
                          <a:ea typeface="+mn-ea"/>
                          <a:cs typeface="+mn-cs"/>
                        </a:rPr>
                        <a:t> 9.1.3.баг, хорооны иргэдийн Нийтийн Хурал.</a:t>
                      </a:r>
                    </a:p>
                    <a:p>
                      <a:pPr fontAlgn="t"/>
                      <a:r>
                        <a:rPr lang="mn-MN" sz="1600" b="0" i="0" kern="1200" dirty="0" smtClean="0">
                          <a:solidFill>
                            <a:schemeClr val="dk1"/>
                          </a:solidFill>
                          <a:latin typeface="+mn-lt"/>
                          <a:ea typeface="+mn-ea"/>
                          <a:cs typeface="+mn-cs"/>
                        </a:rPr>
                        <a:t>9.2.Энэ хуулийн 9.1.1-9.1.3-т заасан Хурлын хуралдааны чөлөө цагт бүрэн эрхийг нь тэдгээрийн Тэргүүлэгчид </a:t>
                      </a:r>
                    </a:p>
                    <a:p>
                      <a:pPr fontAlgn="t"/>
                      <a:r>
                        <a:rPr lang="mn-MN" sz="1600" b="0" i="0" kern="1200" dirty="0" smtClean="0">
                          <a:solidFill>
                            <a:schemeClr val="dk1"/>
                          </a:solidFill>
                          <a:latin typeface="+mn-lt"/>
                          <a:ea typeface="+mn-ea"/>
                          <a:cs typeface="+mn-cs"/>
                        </a:rPr>
                        <a:t>хэрэгжүүлнэ.</a:t>
                      </a:r>
                      <a:endParaRPr lang="en-US" sz="1600" b="0" i="0" kern="1200" dirty="0" smtClean="0">
                        <a:solidFill>
                          <a:schemeClr val="dk1"/>
                        </a:solidFill>
                        <a:latin typeface="+mn-lt"/>
                        <a:ea typeface="+mn-ea"/>
                        <a:cs typeface="+mn-cs"/>
                      </a:endParaRPr>
                    </a:p>
                    <a:p>
                      <a:pPr fontAlgn="t"/>
                      <a:r>
                        <a:rPr lang="mn-MN" sz="1600" b="0" i="0" kern="1200" dirty="0" smtClean="0">
                          <a:solidFill>
                            <a:schemeClr val="dk1"/>
                          </a:solidFill>
                          <a:latin typeface="+mn-lt"/>
                          <a:ea typeface="+mn-ea"/>
                          <a:cs typeface="+mn-cs"/>
                        </a:rPr>
                        <a:t>23.5.Анхдугаар хуралдаанаар тухайн шатны Хурлын даргыг оролцуулан аймаг, нийслэлийн Хурлын Тэргүүлэгчдийг 7-11, </a:t>
                      </a:r>
                      <a:r>
                        <a:rPr lang="mn-MN" sz="1600" b="1" i="0" kern="1200" dirty="0" smtClean="0">
                          <a:solidFill>
                            <a:srgbClr val="FF0000"/>
                          </a:solidFill>
                          <a:latin typeface="+mn-lt"/>
                          <a:ea typeface="+mn-ea"/>
                          <a:cs typeface="+mn-cs"/>
                        </a:rPr>
                        <a:t>сум, дүүргийн Хурлын Тэргүүлэгчдийг 5-7</a:t>
                      </a:r>
                      <a:r>
                        <a:rPr lang="mn-MN" sz="1600" b="0" i="0" kern="1200" dirty="0" smtClean="0">
                          <a:solidFill>
                            <a:schemeClr val="dk1"/>
                          </a:solidFill>
                          <a:latin typeface="+mn-lt"/>
                          <a:ea typeface="+mn-ea"/>
                          <a:cs typeface="+mn-cs"/>
                        </a:rPr>
                        <a:t>, баг, хорооны Хурлын Тэргүүлэгчдийг 3-5 төлөөлөгчийн бүрэлдэхүүнтэйгээр дөрвөн жилийн хугацаагаар сонгоно</a:t>
                      </a:r>
                      <a:r>
                        <a:rPr lang="mn-MN" sz="1800" b="0" i="0" kern="1200" dirty="0" smtClean="0">
                          <a:solidFill>
                            <a:schemeClr val="dk1"/>
                          </a:solidFill>
                          <a:latin typeface="+mn-lt"/>
                          <a:ea typeface="+mn-ea"/>
                          <a:cs typeface="+mn-cs"/>
                        </a:rPr>
                        <a:t>.</a:t>
                      </a:r>
                    </a:p>
                    <a:p>
                      <a:pPr fontAlgn="t"/>
                      <a:endParaRPr lang="mn-MN" sz="18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51.1.Иргэдийн Төлөөлөгчдийн Хурал нь хуралдааны шийдвэрийн биелэлтийг хангуулах арга хэмжээг зохион байгуулах, хуралдааны бэлтгэл хангах, хуралдаан хоорондын хугацаанд Хурлын хороо, ажлын хэсгийн үйл ажиллагааг уялдуулан зохицуулах үүрэг бүхий таваас долоо хүртэл төлөөлөгчийн бүрэлдэхүүнтэй иргэдийн Төлөөлөгчдийн Хурлын Зөвлөл байгуулна. Зөвлөлийг Хурлын дарга тэргүүлнэ.</a:t>
                      </a:r>
                    </a:p>
                    <a:p>
                      <a:pPr fontAlgn="t"/>
                      <a:r>
                        <a:rPr lang="mn-MN" sz="1800" b="0" i="0" kern="1200" dirty="0" smtClean="0">
                          <a:solidFill>
                            <a:schemeClr val="dk1"/>
                          </a:solidFill>
                          <a:latin typeface="+mn-lt"/>
                          <a:ea typeface="+mn-ea"/>
                          <a:cs typeface="+mn-cs"/>
                        </a:rPr>
                        <a:t>51.2.Иргэдийн Төлөөлөгчдийн Хурлын Зөвлөл нь Хурлын бүрэн эрхэд хамаарах асуудлаар бие даан шийдвэр гаргахгүй.</a:t>
                      </a:r>
                    </a:p>
                    <a:p>
                      <a:pPr fontAlgn="t"/>
                      <a:r>
                        <a:rPr lang="mn-MN" sz="1800" b="0" i="0" kern="1200" dirty="0" smtClean="0">
                          <a:solidFill>
                            <a:schemeClr val="dk1"/>
                          </a:solidFill>
                          <a:latin typeface="+mn-lt"/>
                          <a:ea typeface="+mn-ea"/>
                          <a:cs typeface="+mn-cs"/>
                        </a:rPr>
                        <a:t>51.3.Иргэдийн Төлөөлөгчдийн Хурлын Зөвлөлийн ажиллах журмыг Улсын Их Хурал батална.</a:t>
                      </a:r>
                    </a:p>
                    <a:p>
                      <a:pPr fontAlgn="t"/>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mn-MN" sz="2000" b="1" dirty="0" smtClean="0"/>
              <a:t>Аймаг, сум, нийслэл, дүүргийн иргэдийн Төлөөлөгчдийн Хурал</a:t>
            </a:r>
            <a:endParaRPr lang="en-US" sz="2000" dirty="0"/>
          </a:p>
        </p:txBody>
      </p:sp>
      <p:graphicFrame>
        <p:nvGraphicFramePr>
          <p:cNvPr id="4" name="Content Placeholder 3"/>
          <p:cNvGraphicFramePr>
            <a:graphicFrameLocks/>
          </p:cNvGraphicFramePr>
          <p:nvPr/>
        </p:nvGraphicFramePr>
        <p:xfrm>
          <a:off x="228600" y="914400"/>
          <a:ext cx="8610600" cy="4890982"/>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4586182">
                <a:tc>
                  <a:txBody>
                    <a:bodyPr/>
                    <a:lstStyle/>
                    <a:p>
                      <a:pPr fontAlgn="t"/>
                      <a:r>
                        <a:rPr lang="mn-MN" sz="1400" b="0" i="0" kern="1200" dirty="0" smtClean="0">
                          <a:solidFill>
                            <a:schemeClr val="dk1"/>
                          </a:solidFill>
                          <a:latin typeface="+mn-lt"/>
                          <a:ea typeface="+mn-ea"/>
                          <a:cs typeface="+mn-cs"/>
                        </a:rPr>
                        <a:t> 9.3.Аймаг, нийслэл, сум, дүүргийн иргэдийн Төлөөлөгчдийн Хурал /цаашид “Хурал” гэх/-ын бүрэн эрхийн хугацаа дөрвөн жил байх бөгөөд ээлжит бус сонгуулиар байгуулагдсан Хуралд энэ хугацаа хамаарахгүй.</a:t>
                      </a:r>
                    </a:p>
                    <a:p>
                      <a:pPr fontAlgn="t"/>
                      <a:r>
                        <a:rPr lang="mn-MN" sz="1400" b="0" i="0" kern="1200" dirty="0" smtClean="0">
                          <a:solidFill>
                            <a:schemeClr val="dk1"/>
                          </a:solidFill>
                          <a:latin typeface="+mn-lt"/>
                          <a:ea typeface="+mn-ea"/>
                          <a:cs typeface="+mn-cs"/>
                        </a:rPr>
                        <a:t> 9.4.Аймаг, нийслэл, сумын Хурлын төлөөлөгч нь тухайн засаг захиргаа, нутаг дэвсгэрийн нэгжид байнга оршин суугч байна.</a:t>
                      </a:r>
                    </a:p>
                    <a:p>
                      <a:pPr fontAlgn="t"/>
                      <a:r>
                        <a:rPr lang="mn-MN" sz="1400" b="0" i="0" kern="1200" dirty="0" smtClean="0">
                          <a:solidFill>
                            <a:schemeClr val="dk1"/>
                          </a:solidFill>
                          <a:latin typeface="+mn-lt"/>
                          <a:ea typeface="+mn-ea"/>
                          <a:cs typeface="+mn-cs"/>
                        </a:rPr>
                        <a:t>9.5.Дүүргийн Хурлын төлөөлөгч нь тухайн дүүрэгт байнга оршин суугч, эсхүл уг дүүргийн нутаг дэвсгэр дэх байгууллага, аж ахуйн нэгжид ажил, хөдөлмөр эрхлэгч байна.</a:t>
                      </a:r>
                    </a:p>
                    <a:p>
                      <a:pPr fontAlgn="t"/>
                      <a:r>
                        <a:rPr lang="mn-MN" sz="1400" b="0" i="0" kern="1200" dirty="0" smtClean="0">
                          <a:solidFill>
                            <a:schemeClr val="dk1"/>
                          </a:solidFill>
                          <a:latin typeface="+mn-lt"/>
                          <a:ea typeface="+mn-ea"/>
                          <a:cs typeface="+mn-cs"/>
                        </a:rPr>
                        <a:t> 9.6</a:t>
                      </a:r>
                      <a:r>
                        <a:rPr lang="mn-MN" sz="1400" b="0" i="0" u="none" strike="noStrike" kern="1200" dirty="0" smtClean="0">
                          <a:solidFill>
                            <a:schemeClr val="dk1"/>
                          </a:solidFill>
                          <a:latin typeface="+mn-lt"/>
                          <a:ea typeface="+mn-ea"/>
                          <a:cs typeface="+mn-cs"/>
                          <a:hlinkClick r:id="rId2"/>
                        </a:rPr>
                        <a:t>.</a:t>
                      </a:r>
                      <a:r>
                        <a:rPr lang="mn-MN" sz="1400" b="0" i="1" u="none" strike="noStrike" kern="1200" dirty="0" smtClean="0">
                          <a:solidFill>
                            <a:schemeClr val="dk1"/>
                          </a:solidFill>
                          <a:latin typeface="+mn-lt"/>
                          <a:ea typeface="+mn-ea"/>
                          <a:cs typeface="+mn-cs"/>
                          <a:hlinkClick r:id="rId2"/>
                        </a:rPr>
                        <a:t>/Энэ хэсгийг 2008 оны 5 дугаар сарын 06-ны өдрийн хуулиар хүчингүй болсонд тооцсон/</a:t>
                      </a:r>
                      <a:endParaRPr lang="mn-MN" sz="1400" b="0" i="0" kern="1200" dirty="0" smtClean="0">
                        <a:solidFill>
                          <a:schemeClr val="dk1"/>
                        </a:solidFill>
                        <a:latin typeface="+mn-lt"/>
                        <a:ea typeface="+mn-ea"/>
                        <a:cs typeface="+mn-cs"/>
                      </a:endParaRPr>
                    </a:p>
                    <a:p>
                      <a:pPr fontAlgn="t"/>
                      <a:r>
                        <a:rPr lang="mn-MN" sz="1400" b="0" i="0" kern="1200" dirty="0" smtClean="0">
                          <a:solidFill>
                            <a:schemeClr val="dk1"/>
                          </a:solidFill>
                          <a:latin typeface="+mn-lt"/>
                          <a:ea typeface="+mn-ea"/>
                          <a:cs typeface="+mn-cs"/>
                        </a:rPr>
                        <a:t>9.7.</a:t>
                      </a:r>
                      <a:r>
                        <a:rPr lang="mn-MN" sz="1400" b="0" i="1" kern="1200" dirty="0" smtClean="0">
                          <a:solidFill>
                            <a:schemeClr val="dk1"/>
                          </a:solidFill>
                          <a:latin typeface="+mn-lt"/>
                          <a:ea typeface="+mn-ea"/>
                          <a:cs typeface="+mn-cs"/>
                        </a:rPr>
                        <a:t>/</a:t>
                      </a:r>
                      <a:r>
                        <a:rPr lang="mn-MN" sz="1400" b="0" i="1" u="none" strike="noStrike" kern="1200" dirty="0" smtClean="0">
                          <a:solidFill>
                            <a:schemeClr val="dk1"/>
                          </a:solidFill>
                          <a:latin typeface="+mn-lt"/>
                          <a:ea typeface="+mn-ea"/>
                          <a:cs typeface="+mn-cs"/>
                          <a:hlinkClick r:id="rId2"/>
                        </a:rPr>
                        <a:t>Энэ хэсгийг 2008 оны 5 дугаар сарын 06-ны өдрийн хуулиар хүчингүй болсонд тооцсон/</a:t>
                      </a:r>
                      <a:endParaRPr lang="mn-MN" sz="1400" b="0" i="0" kern="1200" dirty="0" smtClean="0">
                        <a:solidFill>
                          <a:schemeClr val="dk1"/>
                        </a:solidFill>
                        <a:latin typeface="+mn-lt"/>
                        <a:ea typeface="+mn-ea"/>
                        <a:cs typeface="+mn-cs"/>
                      </a:endParaRPr>
                    </a:p>
                    <a:p>
                      <a:pPr fontAlgn="t"/>
                      <a:r>
                        <a:rPr lang="mn-MN" sz="1400" b="0" i="0" kern="1200" dirty="0" smtClean="0">
                          <a:solidFill>
                            <a:schemeClr val="dk1"/>
                          </a:solidFill>
                          <a:latin typeface="+mn-lt"/>
                          <a:ea typeface="+mn-ea"/>
                          <a:cs typeface="+mn-cs"/>
                        </a:rPr>
                        <a:t>9.8.Хурлын төлөөлөгчдийн бүрэн эрхийн хугацаа тухайн Хурлын шинээр сонгогдсон төлөөлөгчдийн бүрэн эрхийг хүлээн зөвшөөрснөөр дуусгавар болно.</a:t>
                      </a:r>
                    </a:p>
                    <a:p>
                      <a:pPr fontAlgn="t"/>
                      <a:endParaRPr lang="mn-MN" sz="1400" b="0" i="0" kern="1200" dirty="0">
                        <a:solidFill>
                          <a:schemeClr val="dk1"/>
                        </a:solidFill>
                        <a:latin typeface="+mn-lt"/>
                        <a:ea typeface="+mn-ea"/>
                        <a:cs typeface="+mn-cs"/>
                      </a:endParaRPr>
                    </a:p>
                  </a:txBody>
                  <a:tcPr/>
                </a:tc>
                <a:tc>
                  <a:txBody>
                    <a:bodyPr/>
                    <a:lstStyle/>
                    <a:p>
                      <a:pPr fontAlgn="t"/>
                      <a:r>
                        <a:rPr lang="mn-MN" sz="1400" b="0" i="0" kern="1200" dirty="0" smtClean="0">
                          <a:solidFill>
                            <a:schemeClr val="dk1"/>
                          </a:solidFill>
                          <a:latin typeface="+mn-lt"/>
                          <a:ea typeface="+mn-ea"/>
                          <a:cs typeface="+mn-cs"/>
                        </a:rPr>
                        <a:t>33.1.Иргэдийн Төлөөлөгчдийн Хурал нь тухайн засаг захиргаа, нутаг дэвсгэрийн нэгжид байнга оршин суугаа сонгуулийн эрх бүхий иргэдээс сонгогддог, хуулиар тусгайлан олгосон чиг үүрэг, бүрэн эрхийг хамтын удирдлагын зарчмын үндсэн дээр хэрэгжүүлдэг нутгийн өөрөө удирдах байгууллага мөн.</a:t>
                      </a:r>
                    </a:p>
                    <a:p>
                      <a:pPr fontAlgn="t"/>
                      <a:r>
                        <a:rPr lang="mn-MN" sz="1400" b="0" i="0" kern="1200" dirty="0" smtClean="0">
                          <a:solidFill>
                            <a:schemeClr val="dk1"/>
                          </a:solidFill>
                          <a:latin typeface="+mn-lt"/>
                          <a:ea typeface="+mn-ea"/>
                          <a:cs typeface="+mn-cs"/>
                        </a:rPr>
                        <a:t>33.2.Иргэдийн Төлөөлөгчдийн Хурлын бүрэн эрхийн хугацаа дөрвөн жил байна.</a:t>
                      </a:r>
                    </a:p>
                    <a:p>
                      <a:pPr fontAlgn="t"/>
                      <a:r>
                        <a:rPr lang="mn-MN" sz="1400" b="0" i="0" kern="1200" dirty="0" smtClean="0">
                          <a:solidFill>
                            <a:schemeClr val="dk1"/>
                          </a:solidFill>
                          <a:latin typeface="+mn-lt"/>
                          <a:ea typeface="+mn-ea"/>
                          <a:cs typeface="+mn-cs"/>
                        </a:rPr>
                        <a:t>33.3.Аймаг, сум, нийслэл, дүүргийн иргэдийн Төлөөлөгчдийн Хурал нь энэ хуулийн 37 дугаар зүйлд заасан тооны төлөөлөгчдөөс бүрдэх бөгөөд уг бүрэлдэхүүнийг иргэдийн Төлөөлөгчдийн Хурлын нийт төлөөлөгч гэж ойлгоно.</a:t>
                      </a:r>
                    </a:p>
                    <a:p>
                      <a:pPr fontAlgn="t"/>
                      <a:r>
                        <a:rPr lang="mn-MN" sz="1400" b="0" i="0" kern="1200" dirty="0" smtClean="0">
                          <a:solidFill>
                            <a:schemeClr val="dk1"/>
                          </a:solidFill>
                          <a:latin typeface="+mn-lt"/>
                          <a:ea typeface="+mn-ea"/>
                          <a:cs typeface="+mn-cs"/>
                        </a:rPr>
                        <a:t>33.4.Орон нутгийн сонгуулийн дүнгээр энэ хуулийн 37 дугаар зүйлд заасан тооны төлөөлөгчдийн дөрөвний гурваас доошгүй төлөөлөгч сонгогдож, бүрэн эрхийг хүлээн зөвшөөрсөн тогтоол гарсан бол тухайн Хурлыг бүрэн эрхээ хэрэгжүүлэх бүрэлдэхүүнтэйд тооцно.</a:t>
                      </a:r>
                    </a:p>
                    <a:p>
                      <a:pPr fontAlgn="t"/>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mn-MN" sz="2800" b="1" dirty="0"/>
              <a:t>Иргэдийн Төлөөлөгчдийн Хурлын төлөөлөгчийн эрх, үүрэг</a:t>
            </a:r>
            <a:endParaRPr lang="en-US" sz="2800" dirty="0"/>
          </a:p>
        </p:txBody>
      </p:sp>
      <p:graphicFrame>
        <p:nvGraphicFramePr>
          <p:cNvPr id="4" name="Content Placeholder 3"/>
          <p:cNvGraphicFramePr>
            <a:graphicFrameLocks/>
          </p:cNvGraphicFramePr>
          <p:nvPr/>
        </p:nvGraphicFramePr>
        <p:xfrm>
          <a:off x="228600" y="914400"/>
          <a:ext cx="8610600" cy="5760720"/>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4586182">
                <a:tc>
                  <a:txBody>
                    <a:bodyPr/>
                    <a:lstStyle/>
                    <a:p>
                      <a:pPr fontAlgn="t"/>
                      <a:r>
                        <a:rPr lang="mn-MN" sz="1100" b="0" i="0" kern="1200" dirty="0" smtClean="0">
                          <a:solidFill>
                            <a:schemeClr val="dk1"/>
                          </a:solidFill>
                          <a:latin typeface="+mn-lt"/>
                          <a:ea typeface="+mn-ea"/>
                          <a:cs typeface="+mn-cs"/>
                        </a:rPr>
                        <a:t>12.1.Аймаг, нийслэл, сум, дүүргийн Хурлын төлөөлөгч нь дараахь бүрэн эрхийг хэрэгжүүлнэ:</a:t>
                      </a:r>
                    </a:p>
                    <a:p>
                      <a:pPr fontAlgn="t"/>
                      <a:r>
                        <a:rPr lang="mn-MN" sz="1100" b="0" i="0" kern="1200" dirty="0" smtClean="0">
                          <a:solidFill>
                            <a:schemeClr val="dk1"/>
                          </a:solidFill>
                          <a:latin typeface="+mn-lt"/>
                          <a:ea typeface="+mn-ea"/>
                          <a:cs typeface="+mn-cs"/>
                        </a:rPr>
                        <a:t>12.1.1.асуудал хэлэлцэн шийдвэрлэхэд таслах эрхтэй оролцох;</a:t>
                      </a:r>
                    </a:p>
                    <a:p>
                      <a:pPr fontAlgn="t"/>
                      <a:r>
                        <a:rPr lang="mn-MN" sz="1100" b="0" i="0" kern="1200" dirty="0" smtClean="0">
                          <a:solidFill>
                            <a:schemeClr val="dk1"/>
                          </a:solidFill>
                          <a:latin typeface="+mn-lt"/>
                          <a:ea typeface="+mn-ea"/>
                          <a:cs typeface="+mn-cs"/>
                        </a:rPr>
                        <a:t>12.1.2.хэлэлцэж байгаа асуудлын талаар асуулт тавьж хариулт авах, санал дүгнэлт гаргах, санал хураалгах;</a:t>
                      </a:r>
                    </a:p>
                    <a:p>
                      <a:pPr fontAlgn="t"/>
                      <a:r>
                        <a:rPr lang="mn-MN" sz="1100" b="0" i="0" kern="1200" dirty="0" smtClean="0">
                          <a:solidFill>
                            <a:schemeClr val="dk1"/>
                          </a:solidFill>
                          <a:latin typeface="+mn-lt"/>
                          <a:ea typeface="+mn-ea"/>
                          <a:cs typeface="+mn-cs"/>
                        </a:rPr>
                        <a:t>12.1.3.Хуралд тодорхой асуудал хэлэлцүүлэхээр санаачлах, санал оруулах;</a:t>
                      </a:r>
                    </a:p>
                    <a:p>
                      <a:pPr fontAlgn="t"/>
                      <a:r>
                        <a:rPr lang="mn-MN" sz="1100" b="0" i="0" kern="1200" dirty="0" smtClean="0">
                          <a:solidFill>
                            <a:schemeClr val="dk1"/>
                          </a:solidFill>
                          <a:latin typeface="+mn-lt"/>
                          <a:ea typeface="+mn-ea"/>
                          <a:cs typeface="+mn-cs"/>
                        </a:rPr>
                        <a:t>12.1.4.Хурлын дарга, Хурлын Тэргүүлэгчдийн нарийн бичгийн дарга, Тэргүүлэгчдийг сонгох, хороо байгуулах, тэдгээрт сонгогдох, бүрэлдэхүүнд нь өөрчлөлт оруулах тухай санал, дүгнэлт гаргах;</a:t>
                      </a:r>
                    </a:p>
                    <a:p>
                      <a:pPr fontAlgn="t"/>
                      <a:r>
                        <a:rPr lang="mn-MN" sz="1100" b="0" i="0" kern="1200" dirty="0" smtClean="0">
                          <a:solidFill>
                            <a:schemeClr val="dk1"/>
                          </a:solidFill>
                          <a:latin typeface="+mn-lt"/>
                          <a:ea typeface="+mn-ea"/>
                          <a:cs typeface="+mn-cs"/>
                        </a:rPr>
                        <a:t>12.1.5.Хурлаас байгуулсан байгууллага, сонгосон буюу томилсон албан тушаалтны илтгэл, сонсгол хэлэлцүүлэх санал гаргах;</a:t>
                      </a:r>
                    </a:p>
                    <a:p>
                      <a:pPr fontAlgn="t"/>
                      <a:r>
                        <a:rPr lang="mn-MN" sz="1100" b="0" i="0" kern="1200" dirty="0" smtClean="0">
                          <a:solidFill>
                            <a:schemeClr val="dk1"/>
                          </a:solidFill>
                          <a:latin typeface="+mn-lt"/>
                          <a:ea typeface="+mn-ea"/>
                          <a:cs typeface="+mn-cs"/>
                        </a:rPr>
                        <a:t> 12.1.6.хууль тогтоомж, Хурлын шийдвэрийг иргэдэд тайлбарлан таниулах;</a:t>
                      </a:r>
                    </a:p>
                    <a:p>
                      <a:pPr fontAlgn="t"/>
                      <a:r>
                        <a:rPr lang="mn-MN" sz="1100" b="0" i="0" kern="1200" dirty="0" smtClean="0">
                          <a:solidFill>
                            <a:schemeClr val="dk1"/>
                          </a:solidFill>
                          <a:latin typeface="+mn-lt"/>
                          <a:ea typeface="+mn-ea"/>
                          <a:cs typeface="+mn-cs"/>
                        </a:rPr>
                        <a:t>12.1.7.хууль тогтоомж, Хурлын шийдвэрийн биелэлтийг хангах, иргэдийн эрх, хууль ёсны ашиг сонирхлыг хамгаалах, нутаг дэвсгэрийн амьдралын тодорхой асуудлыг шийдвэрлэхтэй холбогдуулан Засаг дарга, түүний орлогч, Засаг даргын Тамгын газар, Засаг даргын дэргэдэх газар, хэлтэс, албадын дарга, нутаг дэвсгэрийн байгууллагын удирдлагад асуулга тавьж хариуг нь авах;</a:t>
                      </a:r>
                    </a:p>
                    <a:p>
                      <a:pPr fontAlgn="t"/>
                      <a:r>
                        <a:rPr lang="mn-MN" sz="1100" b="0" i="0" kern="1200" dirty="0" smtClean="0">
                          <a:solidFill>
                            <a:schemeClr val="dk1"/>
                          </a:solidFill>
                          <a:latin typeface="+mn-lt"/>
                          <a:ea typeface="+mn-ea"/>
                          <a:cs typeface="+mn-cs"/>
                        </a:rPr>
                        <a:t>12.1.8.хуралдааны шийдвэрийн би</a:t>
                      </a:r>
                      <a:r>
                        <a:rPr lang="en-US" sz="1100" b="0" i="0" kern="1200" dirty="0" smtClean="0">
                          <a:solidFill>
                            <a:schemeClr val="dk1"/>
                          </a:solidFill>
                          <a:latin typeface="+mn-lt"/>
                          <a:ea typeface="+mn-ea"/>
                          <a:cs typeface="+mn-cs"/>
                        </a:rPr>
                        <a:t>e</a:t>
                      </a:r>
                      <a:r>
                        <a:rPr lang="mn-MN" sz="1100" b="0" i="0" kern="1200" dirty="0" smtClean="0">
                          <a:solidFill>
                            <a:schemeClr val="dk1"/>
                          </a:solidFill>
                          <a:latin typeface="+mn-lt"/>
                          <a:ea typeface="+mn-ea"/>
                          <a:cs typeface="+mn-cs"/>
                        </a:rPr>
                        <a:t>лэлтийг тухайн нутаг дэвсгэрийн аж ахуйн нэгж, байгууллагад тэдгээрийн харьяалал, өмчийн төрөл хэлбэрийг харгалзахгүйгээр шалгах, шаардлага тавьж биелэлтийг хангуулах;</a:t>
                      </a:r>
                    </a:p>
                    <a:p>
                      <a:pPr fontAlgn="t"/>
                      <a:r>
                        <a:rPr lang="mn-MN" sz="1100" b="0" i="0" kern="1200" dirty="0" smtClean="0">
                          <a:solidFill>
                            <a:schemeClr val="dk1"/>
                          </a:solidFill>
                          <a:latin typeface="+mn-lt"/>
                          <a:ea typeface="+mn-ea"/>
                          <a:cs typeface="+mn-cs"/>
                        </a:rPr>
                        <a:t>12.1.9.сонгогчидтойгоо тогтмол холбоотой ажиллаж, тэднээс тавьсан өргөдөл, санал, гомдлыг зохих журмын дагуу шийдвэрлэх буюу эрх бүхий байгууллага, албан тушаалтанд уламжилж хариуг хуульд заасан хугацаанд авах.</a:t>
                      </a:r>
                    </a:p>
                    <a:p>
                      <a:pPr fontAlgn="t"/>
                      <a:r>
                        <a:rPr lang="mn-MN" sz="1100" b="0" i="0" kern="1200" dirty="0" smtClean="0">
                          <a:solidFill>
                            <a:schemeClr val="dk1"/>
                          </a:solidFill>
                          <a:latin typeface="+mn-lt"/>
                          <a:ea typeface="+mn-ea"/>
                          <a:cs typeface="+mn-cs"/>
                        </a:rPr>
                        <a:t>12.1.10.Нийтийн сонсголын тухай хуульд заасны дагуу нийтийн сонсгол явуулах хүсэлт гаргах.</a:t>
                      </a:r>
                      <a:endParaRPr lang="mn-MN" sz="1800" b="0" i="0" kern="1200" dirty="0">
                        <a:solidFill>
                          <a:schemeClr val="dk1"/>
                        </a:solidFill>
                        <a:latin typeface="+mn-lt"/>
                        <a:ea typeface="+mn-ea"/>
                        <a:cs typeface="+mn-cs"/>
                      </a:endParaRPr>
                    </a:p>
                  </a:txBody>
                  <a:tcPr/>
                </a:tc>
                <a:tc>
                  <a:txBody>
                    <a:bodyPr/>
                    <a:lstStyle/>
                    <a:p>
                      <a:pPr fontAlgn="t"/>
                      <a:r>
                        <a:rPr lang="mn-MN" sz="1200" b="0" i="0" kern="1200" dirty="0" smtClean="0">
                          <a:solidFill>
                            <a:schemeClr val="dk1"/>
                          </a:solidFill>
                          <a:latin typeface="+mn-lt"/>
                          <a:ea typeface="+mn-ea"/>
                          <a:cs typeface="+mn-cs"/>
                        </a:rPr>
                        <a:t>39.1.Иргэдийн Төлөөлөгчдийн Хурлын төлөөлөгч дараах эрх, үүрэгтэй байна:</a:t>
                      </a:r>
                    </a:p>
                    <a:p>
                      <a:pPr fontAlgn="t"/>
                      <a:r>
                        <a:rPr lang="mn-MN" sz="1200" b="0" i="0" kern="1200" dirty="0" smtClean="0">
                          <a:solidFill>
                            <a:schemeClr val="dk1"/>
                          </a:solidFill>
                          <a:latin typeface="+mn-lt"/>
                          <a:ea typeface="+mn-ea"/>
                          <a:cs typeface="+mn-cs"/>
                        </a:rPr>
                        <a:t>39.1.1.асуудал хэлэлцэн шийдвэрлэхэд таслах эрхтэй оролцох;</a:t>
                      </a:r>
                    </a:p>
                    <a:p>
                      <a:pPr fontAlgn="t"/>
                      <a:r>
                        <a:rPr lang="mn-MN" sz="1200" b="0" i="0" kern="1200" dirty="0" smtClean="0">
                          <a:solidFill>
                            <a:schemeClr val="dk1"/>
                          </a:solidFill>
                          <a:latin typeface="+mn-lt"/>
                          <a:ea typeface="+mn-ea"/>
                          <a:cs typeface="+mn-cs"/>
                        </a:rPr>
                        <a:t>39.1.2.Хурлын хороонд харьяалагдах;</a:t>
                      </a:r>
                    </a:p>
                    <a:p>
                      <a:pPr fontAlgn="t"/>
                      <a:r>
                        <a:rPr lang="mn-MN" sz="1200" b="0" i="0" kern="1200" dirty="0" smtClean="0">
                          <a:solidFill>
                            <a:schemeClr val="dk1"/>
                          </a:solidFill>
                          <a:latin typeface="+mn-lt"/>
                          <a:ea typeface="+mn-ea"/>
                          <a:cs typeface="+mn-cs"/>
                        </a:rPr>
                        <a:t>39.1.3.хэлэлцэж байгаа асуудлын талаар асуулт асууж хариулт авах, санал, дүгнэлт гаргах, санал хураалгах;</a:t>
                      </a:r>
                    </a:p>
                    <a:p>
                      <a:pPr fontAlgn="t"/>
                      <a:r>
                        <a:rPr lang="mn-MN" sz="1200" b="0" i="0" kern="1200" dirty="0" smtClean="0">
                          <a:solidFill>
                            <a:schemeClr val="dk1"/>
                          </a:solidFill>
                          <a:latin typeface="+mn-lt"/>
                          <a:ea typeface="+mn-ea"/>
                          <a:cs typeface="+mn-cs"/>
                        </a:rPr>
                        <a:t>39.1.4.Хуралд тодорхой асуудал хэлэлцүүлэхээр санаачлах, санал оруулах;</a:t>
                      </a:r>
                    </a:p>
                    <a:p>
                      <a:pPr fontAlgn="t"/>
                      <a:r>
                        <a:rPr lang="mn-MN" sz="1200" b="0" i="0" kern="1200" dirty="0" smtClean="0">
                          <a:solidFill>
                            <a:schemeClr val="dk1"/>
                          </a:solidFill>
                          <a:latin typeface="+mn-lt"/>
                          <a:ea typeface="+mn-ea"/>
                          <a:cs typeface="+mn-cs"/>
                        </a:rPr>
                        <a:t>39.1.5.Хурлаас байгуулсан байгууллага, сонгосон буюу томилсон албан тушаалтны илтгэл, сонсголыг хэлэлцэх, санал гаргах;</a:t>
                      </a:r>
                    </a:p>
                    <a:p>
                      <a:pPr fontAlgn="t"/>
                      <a:r>
                        <a:rPr lang="mn-MN" sz="1200" b="0" i="0" kern="1200" dirty="0" smtClean="0">
                          <a:solidFill>
                            <a:schemeClr val="dk1"/>
                          </a:solidFill>
                          <a:latin typeface="+mn-lt"/>
                          <a:ea typeface="+mn-ea"/>
                          <a:cs typeface="+mn-cs"/>
                        </a:rPr>
                        <a:t>39.1.6.Хурлын шийдвэрийг сонгогчдодоо тайлбарлан таниулах;</a:t>
                      </a:r>
                    </a:p>
                    <a:p>
                      <a:pPr fontAlgn="t"/>
                      <a:r>
                        <a:rPr lang="mn-MN" sz="1200" b="0" i="0" kern="1200" dirty="0" smtClean="0">
                          <a:solidFill>
                            <a:schemeClr val="dk1"/>
                          </a:solidFill>
                          <a:latin typeface="+mn-lt"/>
                          <a:ea typeface="+mn-ea"/>
                          <a:cs typeface="+mn-cs"/>
                        </a:rPr>
                        <a:t>39.1.7.Хурлын шийдвэрийн биелэлтийг хангах, иргэдийн эрх, хууль ёсны ашиг сонирхлыг хамгаалах, нутаг дэвсгэрийн амьдралын тодорхой асуудлыг шийдвэрлэхтэй холбогдуулан Засаг даргад асуулт, асуулга тавих;</a:t>
                      </a:r>
                    </a:p>
                    <a:p>
                      <a:pPr fontAlgn="t"/>
                      <a:r>
                        <a:rPr lang="mn-MN" sz="1200" b="0" i="0" kern="1200" dirty="0" smtClean="0">
                          <a:solidFill>
                            <a:schemeClr val="dk1"/>
                          </a:solidFill>
                          <a:latin typeface="+mn-lt"/>
                          <a:ea typeface="+mn-ea"/>
                          <a:cs typeface="+mn-cs"/>
                        </a:rPr>
                        <a:t>39.1.8.сонгогчидтой тогтмол холбоотой ажиллаж, тэднээс тавьсан өргөдөл, санал, гомдлыг зохих журмын дагуу шийдвэрлэх буюу эрх бүхий байгууллага, албан тушаалтанд уламжлан хариуг хуульд заасан хугацаанд авах;</a:t>
                      </a:r>
                    </a:p>
                    <a:p>
                      <a:pPr fontAlgn="t"/>
                      <a:r>
                        <a:rPr lang="mn-MN" sz="1200" b="0" i="0" kern="1200" dirty="0" smtClean="0">
                          <a:solidFill>
                            <a:schemeClr val="dk1"/>
                          </a:solidFill>
                          <a:latin typeface="+mn-lt"/>
                          <a:ea typeface="+mn-ea"/>
                          <a:cs typeface="+mn-cs"/>
                        </a:rPr>
                        <a:t>39.1.9.үйл ажиллагаагаа жилд нэг удаа сонгогчдод тайлагнах.</a:t>
                      </a:r>
                    </a:p>
                    <a:p>
                      <a:pPr fontAlgn="t"/>
                      <a:r>
                        <a:rPr lang="mn-MN" sz="1200" b="0" i="0" kern="1200" dirty="0" smtClean="0">
                          <a:solidFill>
                            <a:schemeClr val="dk1"/>
                          </a:solidFill>
                          <a:latin typeface="+mn-lt"/>
                          <a:ea typeface="+mn-ea"/>
                          <a:cs typeface="+mn-cs"/>
                        </a:rPr>
                        <a:t>39.2.Хурлын төлөөлөгч эрх, үүргээ хэрэгжүүлэхэд ашиг сонирхлын зөрчил үүсэхээр бол тухайн асуудлыг хэлэлцэхэд оролцохоос татгалзана.</a:t>
                      </a:r>
                    </a:p>
                    <a:p>
                      <a:pPr fontAlgn="t"/>
                      <a:r>
                        <a:rPr lang="mn-MN" sz="1200" b="0" i="0" kern="1200" dirty="0" smtClean="0">
                          <a:solidFill>
                            <a:schemeClr val="dk1"/>
                          </a:solidFill>
                          <a:latin typeface="+mn-lt"/>
                          <a:ea typeface="+mn-ea"/>
                          <a:cs typeface="+mn-cs"/>
                        </a:rPr>
                        <a:t>39.3.Хурлын төлөөлөгч нь хуралдааны чөлөөт цагт Хурлын хорооны үйл ажиллагаанд оролцож, төлөөлөгчийн хувьд хийсэн ажлынхаа талаарх мэдээллийг Хурлын цахим хуудсаар болон бусад хэлбэрээр сонгогчдод мэдээлнэ.</a:t>
                      </a:r>
                    </a:p>
                    <a:p>
                      <a:pPr fontAlgn="t"/>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b="1" dirty="0"/>
              <a:t>Иргэдийн Төлөөлөгчдийн Хурлын төлөөлөгчийн үйл ажиллагаанд хориглох зүйл</a:t>
            </a:r>
            <a:endParaRPr lang="en-US" sz="2800" dirty="0"/>
          </a:p>
        </p:txBody>
      </p:sp>
      <p:graphicFrame>
        <p:nvGraphicFramePr>
          <p:cNvPr id="4" name="Content Placeholder 3"/>
          <p:cNvGraphicFramePr>
            <a:graphicFrameLocks/>
          </p:cNvGraphicFramePr>
          <p:nvPr/>
        </p:nvGraphicFramePr>
        <p:xfrm>
          <a:off x="304800" y="1676400"/>
          <a:ext cx="8610600" cy="4890982"/>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4586182">
                <a:tc>
                  <a:txBody>
                    <a:bodyPr/>
                    <a:lstStyle/>
                    <a:p>
                      <a:pPr fontAlgn="t"/>
                      <a:r>
                        <a:rPr lang="mn-MN" sz="1800" b="0" i="0" kern="1200" dirty="0" smtClean="0">
                          <a:solidFill>
                            <a:schemeClr val="dk1"/>
                          </a:solidFill>
                          <a:latin typeface="+mn-lt"/>
                          <a:ea typeface="+mn-ea"/>
                          <a:cs typeface="+mn-cs"/>
                        </a:rPr>
                        <a:t>23.8.Хүндэтгэн үзэхээс бусад шалтгаанаар Хурлын төлөөлөгч зориудаар хуралдаанд оролцохгүй байх буюу түүнийг орхиж гарахыг хориглоно.</a:t>
                      </a:r>
                      <a:endParaRPr lang="mn-MN" sz="18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40.1.Хурлын төлөөлөгчийн үйл ажиллагаанд дараах зүйлийг хориглоно:</a:t>
                      </a:r>
                    </a:p>
                    <a:p>
                      <a:pPr fontAlgn="t"/>
                      <a:r>
                        <a:rPr lang="mn-MN" sz="1800" b="0" i="0" kern="1200" dirty="0" smtClean="0">
                          <a:solidFill>
                            <a:schemeClr val="dk1"/>
                          </a:solidFill>
                          <a:latin typeface="+mn-lt"/>
                          <a:ea typeface="+mn-ea"/>
                          <a:cs typeface="+mn-cs"/>
                        </a:rPr>
                        <a:t>40.1.1.төлөөлөгчийн эрх, үүргээ хэрэгжүүлэх явцад олж мэдсэн төр, байгууллага, хувь хүний нууцад хамаарах мэдээллийг задруулах, хувьдаа ашиглах;</a:t>
                      </a:r>
                    </a:p>
                    <a:p>
                      <a:pPr fontAlgn="t"/>
                      <a:r>
                        <a:rPr lang="mn-MN" sz="1800" b="0" i="0" kern="1200" dirty="0" smtClean="0">
                          <a:solidFill>
                            <a:schemeClr val="dk1"/>
                          </a:solidFill>
                          <a:latin typeface="+mn-lt"/>
                          <a:ea typeface="+mn-ea"/>
                          <a:cs typeface="+mn-cs"/>
                        </a:rPr>
                        <a:t>40.1.2.өөр шатны иргэдийн Төлөөлөгчдийн Хурлын төлөөлөгч байх.</a:t>
                      </a:r>
                    </a:p>
                    <a:p>
                      <a:pPr fontAlgn="t"/>
                      <a:r>
                        <a:rPr lang="mn-MN" sz="1800" b="0" i="0" kern="1200" dirty="0" smtClean="0">
                          <a:solidFill>
                            <a:schemeClr val="dk1"/>
                          </a:solidFill>
                          <a:latin typeface="+mn-lt"/>
                          <a:ea typeface="+mn-ea"/>
                          <a:cs typeface="+mn-cs"/>
                        </a:rPr>
                        <a:t>Тайлбар:-Энэ заалтыг 2024 оны орон нутгийн ээлжит сонгуулиас эхлэн дагаж мөрдөнө.</a:t>
                      </a:r>
                    </a:p>
                    <a:p>
                      <a:pPr fontAlgn="t"/>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b="1" dirty="0"/>
              <a:t>Иргэдийн Төлөөлөгчдийн Хурлын Төлөөлөгчийн үйл ажиллагааны баталгаа</a:t>
            </a:r>
            <a:endParaRPr lang="en-US" sz="2800" dirty="0"/>
          </a:p>
        </p:txBody>
      </p:sp>
      <p:graphicFrame>
        <p:nvGraphicFramePr>
          <p:cNvPr id="4" name="Content Placeholder 3"/>
          <p:cNvGraphicFramePr>
            <a:graphicFrameLocks/>
          </p:cNvGraphicFramePr>
          <p:nvPr/>
        </p:nvGraphicFramePr>
        <p:xfrm>
          <a:off x="228600" y="1371600"/>
          <a:ext cx="8610600" cy="4937760"/>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4586182">
                <a:tc>
                  <a:txBody>
                    <a:bodyPr/>
                    <a:lstStyle/>
                    <a:p>
                      <a:pPr fontAlgn="t"/>
                      <a:r>
                        <a:rPr lang="mn-MN" sz="1400" b="0" i="0" kern="1200" dirty="0" smtClean="0">
                          <a:solidFill>
                            <a:schemeClr val="dk1"/>
                          </a:solidFill>
                          <a:latin typeface="+mn-lt"/>
                          <a:ea typeface="+mn-ea"/>
                          <a:cs typeface="+mn-cs"/>
                        </a:rPr>
                        <a:t>14.1.Хурлын төлөөлөгч бүрэн эрхийнхээ хугацаанд үнэмлэх, энгэрийн тэмдэг, албаны хэвлэмэл хуудас хэрэглэх бөгөөд тэдгээрийн загвар, хэрэглэх журмыг тухайн аймаг, нийслэлийн иргэдийн Төлөөлөгчдийн Хурлын Тэргүүлэгчид батална.</a:t>
                      </a:r>
                    </a:p>
                    <a:p>
                      <a:pPr fontAlgn="t"/>
                      <a:r>
                        <a:rPr lang="mn-MN" sz="1400" b="0" i="0" kern="1200" dirty="0" smtClean="0">
                          <a:solidFill>
                            <a:schemeClr val="dk1"/>
                          </a:solidFill>
                          <a:latin typeface="+mn-lt"/>
                          <a:ea typeface="+mn-ea"/>
                          <a:cs typeface="+mn-cs"/>
                        </a:rPr>
                        <a:t>14.2.Төлөөлөгчдийн Хурлын ажилд оролцсон байдлыг харгалзан тэдгээрт Тэргүүлэгчид урамшуулал олгож болох бөгөөд хэмжээ, олгох журмыг нь аймаг, нийслэлийн Хурал баталж шаардагдах зардлыг орон нутгийн төсөвт тусгана.</a:t>
                      </a:r>
                    </a:p>
                    <a:p>
                      <a:pPr fontAlgn="t"/>
                      <a:r>
                        <a:rPr lang="mn-MN" sz="1400" b="0" i="0" kern="1200" dirty="0" smtClean="0">
                          <a:solidFill>
                            <a:schemeClr val="dk1"/>
                          </a:solidFill>
                          <a:latin typeface="+mn-lt"/>
                          <a:ea typeface="+mn-ea"/>
                          <a:cs typeface="+mn-cs"/>
                        </a:rPr>
                        <a:t> 14.3.Хурлын төлөөлөгчийг бүрэн эрхээ хэрэгжүүлэхэд нь нутгийн өөрөө удирдах болон төрийн захиргааны байгууллага, тэдгээрийн албан тушаалтан бүх талын дэмжлэг туслалцаа үзүүлэх үүрэгтэй.</a:t>
                      </a:r>
                    </a:p>
                    <a:p>
                      <a:pPr fontAlgn="t"/>
                      <a:r>
                        <a:rPr lang="mn-MN" sz="1400" b="0" i="0" kern="1200" dirty="0" smtClean="0">
                          <a:solidFill>
                            <a:schemeClr val="dk1"/>
                          </a:solidFill>
                          <a:latin typeface="+mn-lt"/>
                          <a:ea typeface="+mn-ea"/>
                          <a:cs typeface="+mn-cs"/>
                        </a:rPr>
                        <a:t> 14.4.Засаг дарга, эрх бүхий бусад албан тушаалтан Хурлын төлөөлөгчийг ажлаас халах, чөлөөлөх, шилжүүлэх, өөрчлөх тохиолдолд саналаа тухайн шатны Хурлын Тэргүүлэгчдэд урьдчилан танилцуулж зөвшилцсөн байна.</a:t>
                      </a:r>
                    </a:p>
                    <a:p>
                      <a:pPr fontAlgn="t"/>
                      <a:endParaRPr lang="mn-MN" sz="1800" b="0" i="0" kern="1200" dirty="0">
                        <a:solidFill>
                          <a:schemeClr val="dk1"/>
                        </a:solidFill>
                        <a:latin typeface="+mn-lt"/>
                        <a:ea typeface="+mn-ea"/>
                        <a:cs typeface="+mn-cs"/>
                      </a:endParaRPr>
                    </a:p>
                  </a:txBody>
                  <a:tcPr/>
                </a:tc>
                <a:tc>
                  <a:txBody>
                    <a:bodyPr/>
                    <a:lstStyle/>
                    <a:p>
                      <a:pPr fontAlgn="t"/>
                      <a:r>
                        <a:rPr lang="mn-MN" sz="1600" b="0" i="0" kern="1200" dirty="0" smtClean="0">
                          <a:solidFill>
                            <a:schemeClr val="dk1"/>
                          </a:solidFill>
                          <a:latin typeface="+mn-lt"/>
                          <a:ea typeface="+mn-ea"/>
                          <a:cs typeface="+mn-cs"/>
                        </a:rPr>
                        <a:t>44.1.Иргэдийн Төлөөлөгчдийн Хурлын төлөөлөгч бүрэн эрхийнхээ хугацаанд үнэмлэх, албан бичгийн хэвлэмэл хуудас хэрэглэх бөгөөд тэдгээрийн загвар, хэрэглэх журмыг тухайн иргэдийн Төлөөлөгчдийн Хурал батална.</a:t>
                      </a:r>
                    </a:p>
                    <a:p>
                      <a:pPr fontAlgn="t"/>
                      <a:r>
                        <a:rPr lang="mn-MN" sz="1600" b="0" i="0" kern="1200" dirty="0" smtClean="0">
                          <a:solidFill>
                            <a:schemeClr val="dk1"/>
                          </a:solidFill>
                          <a:latin typeface="+mn-lt"/>
                          <a:ea typeface="+mn-ea"/>
                          <a:cs typeface="+mn-cs"/>
                        </a:rPr>
                        <a:t>44.2.Хурлын төсөвт төлөөлөгчийн үйл ажиллагаа, тэдгээрийг чадавхжуулах арга хэмжээний зардлыг тусгана. Зардлын нийтлэг жишиг, зарцуулах, тайлагнах журмыг Засгийн газар батална.</a:t>
                      </a:r>
                    </a:p>
                    <a:p>
                      <a:pPr fontAlgn="t"/>
                      <a:r>
                        <a:rPr lang="mn-MN" sz="1600" b="0" i="0" kern="1200" dirty="0" smtClean="0">
                          <a:solidFill>
                            <a:schemeClr val="dk1"/>
                          </a:solidFill>
                          <a:latin typeface="+mn-lt"/>
                          <a:ea typeface="+mn-ea"/>
                          <a:cs typeface="+mn-cs"/>
                        </a:rPr>
                        <a:t>44.3.Хурлын төлөөлөгчийг бүрэн эрхээ хэрэгжүүлэхэд нь төрийн захиргааны байгууллага, албан тушаалтан дэмжлэг, туслалцаа үзүүлэх үүрэгтэй.</a:t>
                      </a:r>
                    </a:p>
                    <a:p>
                      <a:pPr fontAlgn="t"/>
                      <a:r>
                        <a:rPr lang="mn-MN" sz="1600" b="0" i="0" kern="1200" dirty="0" smtClean="0">
                          <a:solidFill>
                            <a:schemeClr val="dk1"/>
                          </a:solidFill>
                          <a:latin typeface="+mn-lt"/>
                          <a:ea typeface="+mn-ea"/>
                          <a:cs typeface="+mn-cs"/>
                        </a:rPr>
                        <a:t>44.4.Улс төрийн нам, бусад байгууллага төлөөлөгчийн үйл ажиллагаанд хөндлөнгөөс оролцох, үүрэг хүлээлгэхийг хориглоно.</a:t>
                      </a:r>
                    </a:p>
                    <a:p>
                      <a:pPr fontAlgn="t"/>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mn-MN" sz="2800" b="1" dirty="0"/>
              <a:t>Иргэдийн Төлөөлөгчдийн Хурлын төлөөлөгчийн бүрэн эрх дуусгавар болох</a:t>
            </a:r>
            <a:endParaRPr lang="en-US" sz="2800" dirty="0"/>
          </a:p>
        </p:txBody>
      </p:sp>
      <p:graphicFrame>
        <p:nvGraphicFramePr>
          <p:cNvPr id="4" name="Content Placeholder 3"/>
          <p:cNvGraphicFramePr>
            <a:graphicFrameLocks/>
          </p:cNvGraphicFramePr>
          <p:nvPr/>
        </p:nvGraphicFramePr>
        <p:xfrm>
          <a:off x="304800" y="914400"/>
          <a:ext cx="8610600" cy="5577840"/>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4586182">
                <a:tc>
                  <a:txBody>
                    <a:bodyPr/>
                    <a:lstStyle/>
                    <a:p>
                      <a:pPr fontAlgn="t"/>
                      <a:r>
                        <a:rPr lang="mn-MN" sz="1400" b="0" i="0" kern="1200" dirty="0" smtClean="0">
                          <a:solidFill>
                            <a:schemeClr val="dk1"/>
                          </a:solidFill>
                          <a:latin typeface="+mn-lt"/>
                          <a:ea typeface="+mn-ea"/>
                          <a:cs typeface="+mn-cs"/>
                        </a:rPr>
                        <a:t> </a:t>
                      </a:r>
                      <a:r>
                        <a:rPr lang="mn-MN" sz="1200" b="0" i="0" kern="1200" dirty="0" smtClean="0">
                          <a:solidFill>
                            <a:schemeClr val="dk1"/>
                          </a:solidFill>
                          <a:latin typeface="+mn-lt"/>
                          <a:ea typeface="+mn-ea"/>
                          <a:cs typeface="+mn-cs"/>
                        </a:rPr>
                        <a:t>13.1.Аймаг, нийслэл, сум, дүүргийн иргэдийн Төлөөлөгчдийн Хурлын төлөөлөгчийн бүрэн эрх дараахь тохиолдолд хугацаанаас өмнө дуусгавар болно:</a:t>
                      </a:r>
                    </a:p>
                    <a:p>
                      <a:pPr fontAlgn="t"/>
                      <a:r>
                        <a:rPr lang="mn-MN" sz="1200" b="0" i="0" kern="1200" dirty="0" smtClean="0">
                          <a:solidFill>
                            <a:schemeClr val="dk1"/>
                          </a:solidFill>
                          <a:latin typeface="+mn-lt"/>
                          <a:ea typeface="+mn-ea"/>
                          <a:cs typeface="+mn-cs"/>
                        </a:rPr>
                        <a:t> 13.1.1.нас барсан;</a:t>
                      </a:r>
                    </a:p>
                    <a:p>
                      <a:pPr fontAlgn="t"/>
                      <a:r>
                        <a:rPr lang="mn-MN" sz="1200" b="0" i="0" kern="1200" dirty="0" smtClean="0">
                          <a:solidFill>
                            <a:schemeClr val="dk1"/>
                          </a:solidFill>
                          <a:latin typeface="+mn-lt"/>
                          <a:ea typeface="+mn-ea"/>
                          <a:cs typeface="+mn-cs"/>
                        </a:rPr>
                        <a:t> 13.1.2.хүндэтгэн үзэх бусад шалтгаанаар чөлөөлөгдөх хүсэлтээ өөрөө гаргасан;</a:t>
                      </a:r>
                    </a:p>
                    <a:p>
                      <a:pPr fontAlgn="t"/>
                      <a:r>
                        <a:rPr lang="mn-MN" sz="1200" b="0" i="0" kern="1200" dirty="0" smtClean="0">
                          <a:solidFill>
                            <a:schemeClr val="dk1"/>
                          </a:solidFill>
                          <a:latin typeface="+mn-lt"/>
                          <a:ea typeface="+mn-ea"/>
                          <a:cs typeface="+mn-cs"/>
                        </a:rPr>
                        <a:t> 13.1.3.хүндээр өвчилсний улмаас цаашид бүрэн эрхээ хэрэгжүүлэх боломжгүй болсон тухай эмнэлгийн дүгнэлт гарсан;</a:t>
                      </a:r>
                    </a:p>
                    <a:p>
                      <a:pPr fontAlgn="t"/>
                      <a:r>
                        <a:rPr lang="mn-MN" sz="1200" b="0" i="0" kern="1200" dirty="0" smtClean="0">
                          <a:solidFill>
                            <a:schemeClr val="dk1"/>
                          </a:solidFill>
                          <a:latin typeface="+mn-lt"/>
                          <a:ea typeface="+mn-ea"/>
                          <a:cs typeface="+mn-cs"/>
                        </a:rPr>
                        <a:t> 13.1.4.гэмт хэрэг үйлдсэн болох нь шүүхийн хүчин төгөлдөр шийтгэх тогтоолоор батлагдсан;</a:t>
                      </a:r>
                    </a:p>
                    <a:p>
                      <a:pPr fontAlgn="t"/>
                      <a:r>
                        <a:rPr lang="mn-MN" sz="1200" b="0" i="0" kern="1200" dirty="0" smtClean="0">
                          <a:solidFill>
                            <a:schemeClr val="dk1"/>
                          </a:solidFill>
                          <a:latin typeface="+mn-lt"/>
                          <a:ea typeface="+mn-ea"/>
                          <a:cs typeface="+mn-cs"/>
                        </a:rPr>
                        <a:t> 13.1.5.тухайн орон нутгаас шилжсэн. </a:t>
                      </a:r>
                    </a:p>
                    <a:p>
                      <a:pPr fontAlgn="t"/>
                      <a:r>
                        <a:rPr lang="mn-MN" sz="1200" b="0" i="0" kern="1200" dirty="0" smtClean="0">
                          <a:solidFill>
                            <a:schemeClr val="dk1"/>
                          </a:solidFill>
                          <a:latin typeface="+mn-lt"/>
                          <a:ea typeface="+mn-ea"/>
                          <a:cs typeface="+mn-cs"/>
                        </a:rPr>
                        <a:t>13.1.6.Аймаг, нийслэл, сум, дүүргийн иргэдийн Төлөөлөгчдийн Хурлын сонгуулийн тухай хуулийн 74 дүгээр зүйлийн 74.3-д заасан үндэслэлээр Төлөөлөгчөөр сонгогдсонд тооцсон тухай шийдвэр хүчингүй болсон.</a:t>
                      </a:r>
                    </a:p>
                    <a:p>
                      <a:pPr fontAlgn="t"/>
                      <a:r>
                        <a:rPr lang="mn-MN" sz="1200" b="0" i="1" u="none" strike="noStrike" kern="1200" dirty="0" smtClean="0">
                          <a:solidFill>
                            <a:schemeClr val="dk1"/>
                          </a:solidFill>
                          <a:latin typeface="+mn-lt"/>
                          <a:ea typeface="+mn-ea"/>
                          <a:cs typeface="+mn-cs"/>
                          <a:hlinkClick r:id="rId2"/>
                        </a:rPr>
                        <a:t>/Энэ заалтыг 2020 оны 01 дүгээр сарын 30-ны өдрийн хуулиар нэмсэн./</a:t>
                      </a:r>
                      <a:endParaRPr lang="mn-MN" sz="1200" b="0" i="0" kern="1200" dirty="0" smtClean="0">
                        <a:solidFill>
                          <a:schemeClr val="dk1"/>
                        </a:solidFill>
                        <a:latin typeface="+mn-lt"/>
                        <a:ea typeface="+mn-ea"/>
                        <a:cs typeface="+mn-cs"/>
                      </a:endParaRPr>
                    </a:p>
                    <a:p>
                      <a:pPr fontAlgn="t"/>
                      <a:r>
                        <a:rPr lang="mn-MN" sz="1200" b="0" i="0" kern="1200" dirty="0" smtClean="0">
                          <a:solidFill>
                            <a:schemeClr val="dk1"/>
                          </a:solidFill>
                          <a:latin typeface="+mn-lt"/>
                          <a:ea typeface="+mn-ea"/>
                          <a:cs typeface="+mn-cs"/>
                        </a:rPr>
                        <a:t>13.2.Хурлын төлөөлөгчийг энэ хуулийн 13.1.2, 13.1.3, 13.1.5-д заасан тохиолдолд чөлөөлөх, 13.1.4-т заасан тохиолдолд огцруулах тухай тогтоол гаргах бөгөөд 13.1.1-д заасан тохиолдолд шууд орон гарсан гэж үзэж шийдвэр гаргахгүй.</a:t>
                      </a:r>
                    </a:p>
                    <a:p>
                      <a:pPr fontAlgn="t"/>
                      <a:r>
                        <a:rPr lang="mn-MN" sz="1200" b="0" i="0" kern="1200" dirty="0" smtClean="0">
                          <a:solidFill>
                            <a:schemeClr val="dk1"/>
                          </a:solidFill>
                          <a:latin typeface="+mn-lt"/>
                          <a:ea typeface="+mn-ea"/>
                          <a:cs typeface="+mn-cs"/>
                        </a:rPr>
                        <a:t>13.3.Нөхөн сонгогдсон Хурлын төлөөлөгчийн бүрэн эрхийн хугацаа нь орон гарсан төлөөлөгчийн бүрэн эрхийн үлдсэн хугацаатай адил байна.</a:t>
                      </a:r>
                    </a:p>
                    <a:p>
                      <a:pPr fontAlgn="t"/>
                      <a:endParaRPr lang="mn-MN" sz="1800" b="0" i="0" kern="1200" dirty="0">
                        <a:solidFill>
                          <a:schemeClr val="dk1"/>
                        </a:solidFill>
                        <a:latin typeface="+mn-lt"/>
                        <a:ea typeface="+mn-ea"/>
                        <a:cs typeface="+mn-cs"/>
                      </a:endParaRPr>
                    </a:p>
                  </a:txBody>
                  <a:tcPr/>
                </a:tc>
                <a:tc>
                  <a:txBody>
                    <a:bodyPr/>
                    <a:lstStyle/>
                    <a:p>
                      <a:pPr fontAlgn="t"/>
                      <a:r>
                        <a:rPr lang="mn-MN" sz="1400" b="0" i="0" kern="1200" dirty="0" smtClean="0">
                          <a:solidFill>
                            <a:schemeClr val="dk1"/>
                          </a:solidFill>
                          <a:latin typeface="+mn-lt"/>
                          <a:ea typeface="+mn-ea"/>
                          <a:cs typeface="+mn-cs"/>
                        </a:rPr>
                        <a:t>41.1.Иргэдийн Төлөөлөгчдийн Хурлын төлөөлөгчийн бүрэн эрх дараах үндэслэлээр хугацаанаас өмнө дуусгавар болно:</a:t>
                      </a:r>
                    </a:p>
                    <a:p>
                      <a:pPr fontAlgn="t"/>
                      <a:r>
                        <a:rPr lang="mn-MN" sz="1400" b="0" i="0" kern="1200" dirty="0" smtClean="0">
                          <a:solidFill>
                            <a:schemeClr val="dk1"/>
                          </a:solidFill>
                          <a:latin typeface="+mn-lt"/>
                          <a:ea typeface="+mn-ea"/>
                          <a:cs typeface="+mn-cs"/>
                        </a:rPr>
                        <a:t>41.1.1.нас барсан;</a:t>
                      </a:r>
                    </a:p>
                    <a:p>
                      <a:pPr fontAlgn="t"/>
                      <a:r>
                        <a:rPr lang="mn-MN" sz="1400" b="0" i="0" kern="1200" dirty="0" smtClean="0">
                          <a:solidFill>
                            <a:schemeClr val="dk1"/>
                          </a:solidFill>
                          <a:latin typeface="+mn-lt"/>
                          <a:ea typeface="+mn-ea"/>
                          <a:cs typeface="+mn-cs"/>
                        </a:rPr>
                        <a:t>41.1.2.хүндэтгэн үзэх бусад шалтгаанаар чөлөөлөгдөх хүсэлтээ өөрөө гаргасан;</a:t>
                      </a:r>
                    </a:p>
                    <a:p>
                      <a:pPr fontAlgn="t"/>
                      <a:r>
                        <a:rPr lang="mn-MN" sz="1400" b="0" i="0" kern="1200" dirty="0" smtClean="0">
                          <a:solidFill>
                            <a:schemeClr val="dk1"/>
                          </a:solidFill>
                          <a:latin typeface="+mn-lt"/>
                          <a:ea typeface="+mn-ea"/>
                          <a:cs typeface="+mn-cs"/>
                        </a:rPr>
                        <a:t>41.1.3.гэмт хэрэг үйлдсэн болох нь шүүхийн хүчин төгөлдөр шийтгэх тогтоолоор батлагдсан;</a:t>
                      </a:r>
                    </a:p>
                    <a:p>
                      <a:pPr fontAlgn="t"/>
                      <a:r>
                        <a:rPr lang="mn-MN" sz="1400" b="0" i="0" kern="1200" dirty="0" smtClean="0">
                          <a:solidFill>
                            <a:schemeClr val="dk1"/>
                          </a:solidFill>
                          <a:latin typeface="+mn-lt"/>
                          <a:ea typeface="+mn-ea"/>
                          <a:cs typeface="+mn-cs"/>
                        </a:rPr>
                        <a:t>41.1.4.тухайн орон нутгаас шилжсэн;</a:t>
                      </a:r>
                    </a:p>
                    <a:p>
                      <a:pPr fontAlgn="t"/>
                      <a:r>
                        <a:rPr lang="mn-MN" sz="1400" b="0" i="0" kern="1200" dirty="0" smtClean="0">
                          <a:solidFill>
                            <a:schemeClr val="dk1"/>
                          </a:solidFill>
                          <a:latin typeface="+mn-lt"/>
                          <a:ea typeface="+mn-ea"/>
                          <a:cs typeface="+mn-cs"/>
                        </a:rPr>
                        <a:t>41.1.5.энэ хуульд өөрөөр заагаагүй бол төрийн жинхэнэ албан тушаалд томилогдсон;</a:t>
                      </a:r>
                    </a:p>
                    <a:p>
                      <a:pPr fontAlgn="t"/>
                      <a:r>
                        <a:rPr lang="mn-MN" sz="1400" b="0" i="0" kern="1200" dirty="0" smtClean="0">
                          <a:solidFill>
                            <a:schemeClr val="dk1"/>
                          </a:solidFill>
                          <a:latin typeface="+mn-lt"/>
                          <a:ea typeface="+mn-ea"/>
                          <a:cs typeface="+mn-cs"/>
                        </a:rPr>
                        <a:t>41.1.6.энэ хуулийн 40.1-д заасныг зөрчсөн;</a:t>
                      </a:r>
                    </a:p>
                    <a:p>
                      <a:pPr fontAlgn="t"/>
                      <a:r>
                        <a:rPr lang="mn-MN" sz="1400" b="0" i="0" kern="1200" dirty="0" smtClean="0">
                          <a:solidFill>
                            <a:schemeClr val="dk1"/>
                          </a:solidFill>
                          <a:latin typeface="+mn-lt"/>
                          <a:ea typeface="+mn-ea"/>
                          <a:cs typeface="+mn-cs"/>
                        </a:rPr>
                        <a:t>41.1.7.Хурлын төлөөлөгчийн ёс зүйн дүрмийг удаа дараа, эсхүл ноцтой зөрчсөн; </a:t>
                      </a:r>
                    </a:p>
                    <a:p>
                      <a:pPr fontAlgn="t"/>
                      <a:r>
                        <a:rPr lang="mn-MN" sz="1400" b="0" i="0" kern="1200" dirty="0" smtClean="0">
                          <a:solidFill>
                            <a:schemeClr val="dk1"/>
                          </a:solidFill>
                          <a:latin typeface="+mn-lt"/>
                          <a:ea typeface="+mn-ea"/>
                          <a:cs typeface="+mn-cs"/>
                        </a:rPr>
                        <a:t>41.1.8.Аймаг, нийслэл, сум, дүүргийн иргэдийн Төлөөлөгчдийн Хурлын сонгуулийн тухай хуульд заасан үндэслэлээр төлөөлөгчөөр сонгогдсонд тооцсон тухай шийдвэр хүчингүй болсон.</a:t>
                      </a:r>
                    </a:p>
                    <a:p>
                      <a:pPr fontAlgn="t"/>
                      <a:r>
                        <a:rPr lang="mn-MN" sz="1400" b="0" i="0" kern="1200" dirty="0" smtClean="0">
                          <a:solidFill>
                            <a:schemeClr val="dk1"/>
                          </a:solidFill>
                          <a:latin typeface="+mn-lt"/>
                          <a:ea typeface="+mn-ea"/>
                          <a:cs typeface="+mn-cs"/>
                        </a:rPr>
                        <a:t>41.2.Хурлын төлөөлөгчийг энэ хуулийн 41.1.2, 41.1.4, 41.1.5-д заасан тохиолдолд чөлөөлөх, 41.1.3, 41.1.6, 41.1.7-д заасан тохиолдолд огцруулах тухай асуудлыг иргэдийн Төлөөлөгчдийн Хурлаар хэлэлцэж шийдвэрлэнэ.</a:t>
                      </a:r>
                    </a:p>
                    <a:p>
                      <a:pPr fontAlgn="t"/>
                      <a:endParaRPr lang="en-US"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400" b="1" dirty="0" smtClean="0"/>
              <a:t>Иргэдийн Төлөөлөгчдийн Хурлын төлөөлөгчийг сонгогчдын саналаар эгүүлэн татах</a:t>
            </a:r>
            <a:endParaRPr lang="en-US" sz="2400" dirty="0"/>
          </a:p>
        </p:txBody>
      </p:sp>
      <p:graphicFrame>
        <p:nvGraphicFramePr>
          <p:cNvPr id="4" name="Content Placeholder 3"/>
          <p:cNvGraphicFramePr>
            <a:graphicFrameLocks/>
          </p:cNvGraphicFramePr>
          <p:nvPr/>
        </p:nvGraphicFramePr>
        <p:xfrm>
          <a:off x="304800" y="1828800"/>
          <a:ext cx="8610600" cy="3091401"/>
        </p:xfrm>
        <a:graphic>
          <a:graphicData uri="http://schemas.openxmlformats.org/drawingml/2006/table">
            <a:tbl>
              <a:tblPr firstRow="1" bandRow="1">
                <a:tableStyleId>{5C22544A-7EE6-4342-B048-85BDC9FD1C3A}</a:tableStyleId>
              </a:tblPr>
              <a:tblGrid>
                <a:gridCol w="4114800"/>
                <a:gridCol w="4495800"/>
              </a:tblGrid>
              <a:tr h="185199">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2786601">
                <a:tc>
                  <a:txBody>
                    <a:bodyPr/>
                    <a:lstStyle/>
                    <a:p>
                      <a:pPr fontAlgn="t"/>
                      <a:r>
                        <a:rPr lang="mn-MN" sz="1400" b="0" i="0" kern="1200" dirty="0" smtClean="0">
                          <a:solidFill>
                            <a:schemeClr val="dk1"/>
                          </a:solidFill>
                          <a:latin typeface="+mn-lt"/>
                          <a:ea typeface="+mn-ea"/>
                          <a:cs typeface="+mn-cs"/>
                        </a:rPr>
                        <a:t> </a:t>
                      </a:r>
                      <a:endParaRPr lang="mn-MN" sz="18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42.1.Төлөөлөгчийн үүргээ биелүүлэхгүй байгаа бол тухайн тойргийн сонгогчдын олонхын саналаар төлөөлөгчийг эгүүлэн татна.</a:t>
                      </a:r>
                    </a:p>
                    <a:p>
                      <a:pPr fontAlgn="t"/>
                      <a:r>
                        <a:rPr lang="mn-MN" sz="1800" b="0" i="0" kern="1200" dirty="0" smtClean="0">
                          <a:solidFill>
                            <a:schemeClr val="dk1"/>
                          </a:solidFill>
                          <a:latin typeface="+mn-lt"/>
                          <a:ea typeface="+mn-ea"/>
                          <a:cs typeface="+mn-cs"/>
                        </a:rPr>
                        <a:t>42.2.Энэ хуулийн 42.1-д заасны дагуу эгүүлэн татах журмыг Улсын Их Хурал батална.</a:t>
                      </a:r>
                    </a:p>
                    <a:p>
                      <a:pPr fontAlgn="t"/>
                      <a:endParaRPr lang="en-US"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mn-MN" sz="2000" b="1" dirty="0"/>
              <a:t>Иргэдийн Төлөөлөгчдийн Хурлын төлөөлөгчид хүлээлгэх хариуцлага</a:t>
            </a:r>
            <a:endParaRPr lang="en-US" sz="2000" dirty="0"/>
          </a:p>
        </p:txBody>
      </p:sp>
      <p:graphicFrame>
        <p:nvGraphicFramePr>
          <p:cNvPr id="4" name="Content Placeholder 3"/>
          <p:cNvGraphicFramePr>
            <a:graphicFrameLocks/>
          </p:cNvGraphicFramePr>
          <p:nvPr/>
        </p:nvGraphicFramePr>
        <p:xfrm>
          <a:off x="304800" y="914400"/>
          <a:ext cx="8610600" cy="4890982"/>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4586182">
                <a:tc>
                  <a:txBody>
                    <a:bodyPr/>
                    <a:lstStyle/>
                    <a:p>
                      <a:pPr fontAlgn="t"/>
                      <a:r>
                        <a:rPr lang="mn-MN" sz="1400" b="0" i="0" kern="1200" dirty="0" smtClean="0">
                          <a:solidFill>
                            <a:schemeClr val="dk1"/>
                          </a:solidFill>
                          <a:latin typeface="+mn-lt"/>
                          <a:ea typeface="+mn-ea"/>
                          <a:cs typeface="+mn-cs"/>
                        </a:rPr>
                        <a:t> </a:t>
                      </a:r>
                      <a:endParaRPr lang="mn-MN" sz="18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43.1.Хурлын төлөөлөгч хүндэтгэн үзэх шалтгаангүйгээр хуралдаанд оролцоогүй, Хурлын дэг зөрчсөн, эсхүл үйл ажиллагаагаа хуульд заасны дагуу тайлагнаагүй бол Хурлаас дараах хариуцлага хүлээлгэнэ:</a:t>
                      </a:r>
                    </a:p>
                    <a:p>
                      <a:pPr fontAlgn="t"/>
                      <a:r>
                        <a:rPr lang="mn-MN" sz="1800" b="0" i="0" kern="1200" dirty="0" smtClean="0">
                          <a:solidFill>
                            <a:schemeClr val="dk1"/>
                          </a:solidFill>
                          <a:latin typeface="+mn-lt"/>
                          <a:ea typeface="+mn-ea"/>
                          <a:cs typeface="+mn-cs"/>
                        </a:rPr>
                        <a:t>43.1.1.сануулах;</a:t>
                      </a:r>
                    </a:p>
                    <a:p>
                      <a:pPr fontAlgn="t"/>
                      <a:r>
                        <a:rPr lang="mn-MN" sz="1800" b="0" i="0" kern="1200" dirty="0" smtClean="0">
                          <a:solidFill>
                            <a:schemeClr val="dk1"/>
                          </a:solidFill>
                          <a:latin typeface="+mn-lt"/>
                          <a:ea typeface="+mn-ea"/>
                          <a:cs typeface="+mn-cs"/>
                        </a:rPr>
                        <a:t>43.1.2.хэлэлцэж байгаа асуудлаар асуулт асуух, үг хэлэх эрхийг тухайн хуралдааны хугацаанд хасах;</a:t>
                      </a:r>
                    </a:p>
                    <a:p>
                      <a:pPr fontAlgn="t"/>
                      <a:r>
                        <a:rPr lang="mn-MN" sz="1800" b="0" i="0" kern="1200" dirty="0" smtClean="0">
                          <a:solidFill>
                            <a:schemeClr val="dk1"/>
                          </a:solidFill>
                          <a:latin typeface="+mn-lt"/>
                          <a:ea typeface="+mn-ea"/>
                          <a:cs typeface="+mn-cs"/>
                        </a:rPr>
                        <a:t>43.1.3.санал хураалтаас бусад үйл ажиллагаанд оролцох эрхийг тухайн хуралдааны хугацаанд хасах;</a:t>
                      </a:r>
                    </a:p>
                    <a:p>
                      <a:pPr fontAlgn="t"/>
                      <a:r>
                        <a:rPr lang="mn-MN" sz="1800" b="0" i="0" kern="1200" dirty="0" smtClean="0">
                          <a:solidFill>
                            <a:schemeClr val="dk1"/>
                          </a:solidFill>
                          <a:latin typeface="+mn-lt"/>
                          <a:ea typeface="+mn-ea"/>
                          <a:cs typeface="+mn-cs"/>
                        </a:rPr>
                        <a:t>43.1.4.асуудал оруулах эрхийг тухайн хуралдааны хугацаанд хасах.</a:t>
                      </a:r>
                    </a:p>
                    <a:p>
                      <a:pPr fontAlgn="t"/>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mn-MN" sz="2400" dirty="0" smtClean="0"/>
              <a:t>Хуулийн зорилт</a:t>
            </a:r>
            <a:endParaRPr lang="en-US" sz="2400" dirty="0"/>
          </a:p>
        </p:txBody>
      </p:sp>
      <p:graphicFrame>
        <p:nvGraphicFramePr>
          <p:cNvPr id="4" name="Content Placeholder 3"/>
          <p:cNvGraphicFramePr>
            <a:graphicFrameLocks noGrp="1"/>
          </p:cNvGraphicFramePr>
          <p:nvPr>
            <p:ph idx="1"/>
          </p:nvPr>
        </p:nvGraphicFramePr>
        <p:xfrm>
          <a:off x="609600" y="1066800"/>
          <a:ext cx="8229600" cy="26568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mn-MN" dirty="0" smtClean="0"/>
                        <a:t>Хуучин</a:t>
                      </a:r>
                      <a:endParaRPr lang="en-US" dirty="0"/>
                    </a:p>
                  </a:txBody>
                  <a:tcPr/>
                </a:tc>
                <a:tc>
                  <a:txBody>
                    <a:bodyPr/>
                    <a:lstStyle/>
                    <a:p>
                      <a:r>
                        <a:rPr lang="mn-MN" dirty="0" smtClean="0"/>
                        <a:t>Шинэчилсэн хууль</a:t>
                      </a:r>
                      <a:endParaRPr lang="en-US" dirty="0"/>
                    </a:p>
                  </a:txBody>
                  <a:tcPr/>
                </a:tc>
              </a:tr>
              <a:tr h="370840">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n-MN" sz="1800" dirty="0" smtClean="0">
                          <a:solidFill>
                            <a:schemeClr val="dk1"/>
                          </a:solidFill>
                        </a:rPr>
                        <a:t>Энэ хуулийн зорилт нь Монгол Улс төрийн байгууламжийн хувьд нэгдмэл байх зарчмыг хангах, иргэд орон нутгийн үйл хэрэгт шууд болон сонгож байгуулсан төлөөллийн байгууллагаараа уламжлан оролцох эрх зүйн үндсийг бүрдүүлэхэд оршино.</a:t>
                      </a:r>
                      <a:endParaRPr lang="en-US" dirty="0" smtClean="0"/>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mn-MN" sz="2400" b="1" dirty="0"/>
              <a:t>Иргэдийн Төлөөлөгчдийн Хурлын даргын бүрэн эрх</a:t>
            </a:r>
            <a:endParaRPr lang="en-US" sz="2400" dirty="0"/>
          </a:p>
        </p:txBody>
      </p:sp>
      <p:graphicFrame>
        <p:nvGraphicFramePr>
          <p:cNvPr id="4" name="Content Placeholder 3"/>
          <p:cNvGraphicFramePr>
            <a:graphicFrameLocks/>
          </p:cNvGraphicFramePr>
          <p:nvPr/>
        </p:nvGraphicFramePr>
        <p:xfrm>
          <a:off x="228600" y="914400"/>
          <a:ext cx="8610600" cy="5594138"/>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900" b="0" i="0" kern="1200" dirty="0" smtClean="0">
                          <a:solidFill>
                            <a:schemeClr val="dk1"/>
                          </a:solidFill>
                          <a:latin typeface="+mn-lt"/>
                          <a:ea typeface="+mn-ea"/>
                          <a:cs typeface="+mn-cs"/>
                        </a:rPr>
                        <a:t>22.1.1.тухайн Хурлын ээлжит болон ээлжит бус хуралдааныг товлон зарлах, бэлтгэлийг хангах саналыг Тэргүүлэгчдийн хуралдаанд оруулж шийдвэрлүүлэх;</a:t>
                      </a:r>
                    </a:p>
                    <a:p>
                      <a:pPr fontAlgn="t"/>
                      <a:r>
                        <a:rPr lang="mn-MN" sz="900" b="0" i="0" kern="1200" dirty="0" smtClean="0">
                          <a:solidFill>
                            <a:schemeClr val="dk1"/>
                          </a:solidFill>
                          <a:latin typeface="+mn-lt"/>
                          <a:ea typeface="+mn-ea"/>
                          <a:cs typeface="+mn-cs"/>
                        </a:rPr>
                        <a:t>22.1.2.тухайн Хурлын хуралдааныг даргалах, гарсан шийдвэрийг ёсчилж баталгаажуулах, хэрэгжилтийг зохион байгуулах;</a:t>
                      </a:r>
                    </a:p>
                    <a:p>
                      <a:pPr fontAlgn="t"/>
                      <a:r>
                        <a:rPr lang="mn-MN" sz="900" b="0" i="0" kern="1200" dirty="0" smtClean="0">
                          <a:solidFill>
                            <a:schemeClr val="dk1"/>
                          </a:solidFill>
                          <a:latin typeface="+mn-lt"/>
                          <a:ea typeface="+mn-ea"/>
                          <a:cs typeface="+mn-cs"/>
                        </a:rPr>
                        <a:t>22.1.3.Тэргүүлэгчид, хороо, түр хороо, төлөөлөгчид бүрэн эрхээ хэрэгжүүлэх нөхцөл бололцоог хангах ажлыг зохион байгуулалтын удирдлагаар хангах;</a:t>
                      </a:r>
                    </a:p>
                    <a:p>
                      <a:pPr fontAlgn="t"/>
                      <a:r>
                        <a:rPr lang="mn-MN" sz="900" b="0" i="0" kern="1200" dirty="0" smtClean="0">
                          <a:solidFill>
                            <a:schemeClr val="dk1"/>
                          </a:solidFill>
                          <a:latin typeface="+mn-lt"/>
                          <a:ea typeface="+mn-ea"/>
                          <a:cs typeface="+mn-cs"/>
                        </a:rPr>
                        <a:t>22.1.4.эрх бүхий этгээдээс Хурал, Тэргүүлэгчдээр хэлэлцүүлэхээр тавьсан саналыг хүлээн авах, гарах шийдвэрийн төслийг боловсруулах, хуралдаанаар хэлэлцүүлэх ажлыг зохион байгуулах;</a:t>
                      </a:r>
                    </a:p>
                    <a:p>
                      <a:pPr fontAlgn="t"/>
                      <a:r>
                        <a:rPr lang="mn-MN" sz="900" b="0" i="0" kern="1200" dirty="0" smtClean="0">
                          <a:solidFill>
                            <a:schemeClr val="dk1"/>
                          </a:solidFill>
                          <a:latin typeface="+mn-lt"/>
                          <a:ea typeface="+mn-ea"/>
                          <a:cs typeface="+mn-cs"/>
                        </a:rPr>
                        <a:t>22.1.5.Хурлын шийдвэрийн биелэлтийг хянан шалгах ажлыг зохион байгуулах;</a:t>
                      </a:r>
                    </a:p>
                    <a:p>
                      <a:pPr fontAlgn="t"/>
                      <a:r>
                        <a:rPr lang="mn-MN" sz="900" b="0" i="0" kern="1200" dirty="0" smtClean="0">
                          <a:solidFill>
                            <a:schemeClr val="dk1"/>
                          </a:solidFill>
                          <a:latin typeface="+mn-lt"/>
                          <a:ea typeface="+mn-ea"/>
                          <a:cs typeface="+mn-cs"/>
                        </a:rPr>
                        <a:t>22.1.6.Хурлын Тэргүүлэгчдийн нарийн бичгийн даргыг томилуулах саналыг Тэргүүлэгчдийн хуралдаанд оруулж шийдвэрлүүлэх;</a:t>
                      </a:r>
                    </a:p>
                    <a:p>
                      <a:pPr fontAlgn="t"/>
                      <a:r>
                        <a:rPr lang="mn-MN" sz="900" b="0" i="0" kern="1200" dirty="0" smtClean="0">
                          <a:solidFill>
                            <a:schemeClr val="dk1"/>
                          </a:solidFill>
                          <a:latin typeface="+mn-lt"/>
                          <a:ea typeface="+mn-ea"/>
                          <a:cs typeface="+mn-cs"/>
                        </a:rPr>
                        <a:t> 22.1.7.Хурлын Тэргүүлэгчдийн хуралдаан, өдөр тутмын үйл ажиллагааг удирдах;</a:t>
                      </a:r>
                    </a:p>
                    <a:p>
                      <a:pPr fontAlgn="t"/>
                      <a:r>
                        <a:rPr lang="mn-MN" sz="900" b="0" i="0" kern="1200" dirty="0" smtClean="0">
                          <a:solidFill>
                            <a:schemeClr val="dk1"/>
                          </a:solidFill>
                          <a:latin typeface="+mn-lt"/>
                          <a:ea typeface="+mn-ea"/>
                          <a:cs typeface="+mn-cs"/>
                        </a:rPr>
                        <a:t>22.1.8.тухайн шатны Засаг даргыг томилуулахаар нэр дэвшүүлэх, чөлөөлөх, огцруулах, Засаг даргын огцрох тухай хүсэлтийг хүлээж авах эсэх саналыг Хуралд оруулах;</a:t>
                      </a:r>
                    </a:p>
                    <a:p>
                      <a:pPr fontAlgn="t"/>
                      <a:r>
                        <a:rPr lang="mn-MN" sz="900" b="0" i="0" kern="1200" dirty="0" smtClean="0">
                          <a:solidFill>
                            <a:schemeClr val="dk1"/>
                          </a:solidFill>
                          <a:latin typeface="+mn-lt"/>
                          <a:ea typeface="+mn-ea"/>
                          <a:cs typeface="+mn-cs"/>
                        </a:rPr>
                        <a:t>22.1.9.нутаг дэвсгэртээ хууль тогтоомжийн хэрэгжилтийг хангуулах ажлыг зохион байгуулж, биелэлтэд нь хяналт тавих;</a:t>
                      </a:r>
                    </a:p>
                    <a:p>
                      <a:pPr fontAlgn="t"/>
                      <a:r>
                        <a:rPr lang="mn-MN" sz="900" b="0" i="0" kern="1200" dirty="0" smtClean="0">
                          <a:solidFill>
                            <a:schemeClr val="dk1"/>
                          </a:solidFill>
                          <a:latin typeface="+mn-lt"/>
                          <a:ea typeface="+mn-ea"/>
                          <a:cs typeface="+mn-cs"/>
                        </a:rPr>
                        <a:t> 22.1.10.тухайн орон нутгийн төсвийн орлогын бүрдүүлэлт, зарцуулалтад хяналт тавих ажлыг зохион байгуулах;</a:t>
                      </a:r>
                    </a:p>
                    <a:p>
                      <a:pPr fontAlgn="t"/>
                      <a:r>
                        <a:rPr lang="mn-MN" sz="900" b="0" i="0" kern="1200" dirty="0" smtClean="0">
                          <a:solidFill>
                            <a:schemeClr val="dk1"/>
                          </a:solidFill>
                          <a:latin typeface="+mn-lt"/>
                          <a:ea typeface="+mn-ea"/>
                          <a:cs typeface="+mn-cs"/>
                        </a:rPr>
                        <a:t>22.1.11.Засаг даргын үйл ажиллагааны хөтөлбөр, эдийн засаг, нийгмийн жилийн зорилтын биелэлтэд хяналт тавих ажлыг зохион байгуулж биелэлтийг хангуулах арга хэмжээ авах;</a:t>
                      </a:r>
                    </a:p>
                    <a:p>
                      <a:pPr fontAlgn="t"/>
                      <a:r>
                        <a:rPr lang="mn-MN" sz="900" b="0" i="0" kern="1200" dirty="0" smtClean="0">
                          <a:solidFill>
                            <a:schemeClr val="dk1"/>
                          </a:solidFill>
                          <a:latin typeface="+mn-lt"/>
                          <a:ea typeface="+mn-ea"/>
                          <a:cs typeface="+mn-cs"/>
                        </a:rPr>
                        <a:t>22.1.12.ашигт малтмалын хайгуулын болон ашиглалтын тусгай зөвшөөрөл олгох эсэх асуудлаар сум, дүүргийн Хурлын саналыг авч Хурлын Тэргүүлэгчдийн хуралдаанаар хэлэлцүүлэн шийдвэрээ Засаг даргад уламжлах;</a:t>
                      </a:r>
                    </a:p>
                    <a:p>
                      <a:pPr fontAlgn="t"/>
                      <a:r>
                        <a:rPr lang="mn-MN" sz="900" b="0" i="0" kern="1200" dirty="0" smtClean="0">
                          <a:solidFill>
                            <a:schemeClr val="dk1"/>
                          </a:solidFill>
                          <a:latin typeface="+mn-lt"/>
                          <a:ea typeface="+mn-ea"/>
                          <a:cs typeface="+mn-cs"/>
                        </a:rPr>
                        <a:t>22.1.13.иргэн, аж ахуйн нэгж, байгууллагаас тухайн Хуралд ирүүлсэн өргөдөл, санал, гомдлыг шийдвэрлэх ажлыг зохион байгуулах;</a:t>
                      </a:r>
                    </a:p>
                    <a:p>
                      <a:pPr fontAlgn="t"/>
                      <a:r>
                        <a:rPr lang="mn-MN" sz="900" b="0" i="0" kern="1200" dirty="0" smtClean="0">
                          <a:solidFill>
                            <a:schemeClr val="dk1"/>
                          </a:solidFill>
                          <a:latin typeface="+mn-lt"/>
                          <a:ea typeface="+mn-ea"/>
                          <a:cs typeface="+mn-cs"/>
                        </a:rPr>
                        <a:t>22.1.14.тухайн Хурлыг дотоод, гадаадад төлөөлөх;</a:t>
                      </a:r>
                    </a:p>
                    <a:p>
                      <a:pPr fontAlgn="t"/>
                      <a:r>
                        <a:rPr lang="mn-MN" sz="900" b="0" i="0" kern="1200" dirty="0" smtClean="0">
                          <a:solidFill>
                            <a:schemeClr val="dk1"/>
                          </a:solidFill>
                          <a:latin typeface="+mn-lt"/>
                          <a:ea typeface="+mn-ea"/>
                          <a:cs typeface="+mn-cs"/>
                        </a:rPr>
                        <a:t>22.1.15.төрийн дээд болон бусад шагналаар шагнуулах саналыг Тэргүүлэгчдийн хуралдаанаар хэлэлцүүлж зохих дээд байгууллагад уламжлах;</a:t>
                      </a:r>
                    </a:p>
                    <a:p>
                      <a:pPr fontAlgn="t"/>
                      <a:r>
                        <a:rPr lang="mn-MN" sz="900" b="0" i="0" kern="1200" dirty="0" smtClean="0">
                          <a:solidFill>
                            <a:schemeClr val="dk1"/>
                          </a:solidFill>
                          <a:latin typeface="+mn-lt"/>
                          <a:ea typeface="+mn-ea"/>
                          <a:cs typeface="+mn-cs"/>
                        </a:rPr>
                        <a:t> 22.1.16.иргэдийн нөхөрлөл, аж ахуйн нэгж, байгууллагаас тухайн нутаг дэвсгэрийн байгалийн тодорхой төрлийн баялгийг хамгаалах, зүй зохистой ашиглах, эзэмших тухай хүсэлтийг хэлэлцээд гаргасан баг, хорооны Хурлын санал, сум, дүүргийн Хурлын шийдвэрийг Засаг даргад хүргүүлэх;</a:t>
                      </a:r>
                    </a:p>
                    <a:p>
                      <a:pPr fontAlgn="t"/>
                      <a:r>
                        <a:rPr lang="mn-MN" sz="900" b="0" i="0" kern="1200" dirty="0" smtClean="0">
                          <a:solidFill>
                            <a:schemeClr val="dk1"/>
                          </a:solidFill>
                          <a:latin typeface="+mn-lt"/>
                          <a:ea typeface="+mn-ea"/>
                          <a:cs typeface="+mn-cs"/>
                        </a:rPr>
                        <a:t>22.1.17.хууль тогтоомжид заасан бусад бүрэн эрх.</a:t>
                      </a:r>
                    </a:p>
                    <a:p>
                      <a:pPr fontAlgn="t"/>
                      <a:endParaRPr lang="mn-MN" sz="900" b="0" i="0" kern="1200" dirty="0">
                        <a:solidFill>
                          <a:schemeClr val="dk1"/>
                        </a:solidFill>
                        <a:latin typeface="+mn-lt"/>
                        <a:ea typeface="+mn-ea"/>
                        <a:cs typeface="+mn-cs"/>
                      </a:endParaRPr>
                    </a:p>
                  </a:txBody>
                  <a:tcPr/>
                </a:tc>
                <a:tc>
                  <a:txBody>
                    <a:bodyPr/>
                    <a:lstStyle/>
                    <a:p>
                      <a:pPr fontAlgn="t"/>
                      <a:r>
                        <a:rPr lang="mn-MN" sz="1200" b="0" i="0" kern="1200" dirty="0" smtClean="0">
                          <a:solidFill>
                            <a:schemeClr val="dk1"/>
                          </a:solidFill>
                          <a:latin typeface="+mn-lt"/>
                          <a:ea typeface="+mn-ea"/>
                          <a:cs typeface="+mn-cs"/>
                        </a:rPr>
                        <a:t>52.1.1.тухайн Хурлын ээлжит болон ээлжит бус хуралдааныг товлон зарлах, бэлтгэлийг хангах;</a:t>
                      </a:r>
                    </a:p>
                    <a:p>
                      <a:pPr fontAlgn="t"/>
                      <a:r>
                        <a:rPr lang="mn-MN" sz="1200" b="0" i="0" kern="1200" dirty="0" smtClean="0">
                          <a:solidFill>
                            <a:schemeClr val="dk1"/>
                          </a:solidFill>
                          <a:latin typeface="+mn-lt"/>
                          <a:ea typeface="+mn-ea"/>
                          <a:cs typeface="+mn-cs"/>
                        </a:rPr>
                        <a:t>52.1.2.тухайн Хурлын хуралдааныг даргалах, гарсан шийдвэрийг ёсчилж баталгаажуулах, хэрэгжилтийг зохион байгуулах;</a:t>
                      </a:r>
                    </a:p>
                    <a:p>
                      <a:pPr fontAlgn="t"/>
                      <a:r>
                        <a:rPr lang="mn-MN" sz="1200" b="0" i="0" kern="1200" dirty="0" smtClean="0">
                          <a:solidFill>
                            <a:schemeClr val="dk1"/>
                          </a:solidFill>
                          <a:latin typeface="+mn-lt"/>
                          <a:ea typeface="+mn-ea"/>
                          <a:cs typeface="+mn-cs"/>
                        </a:rPr>
                        <a:t>52.1.3.Хурлын хороо, төлөөлөгчдийг бүрэн эрхээ хэрэгжүүлэх нөхцөл бололцоогоор хангах ажлыг зохион байгуулалтын удирдлагаар хангах;</a:t>
                      </a:r>
                    </a:p>
                    <a:p>
                      <a:pPr fontAlgn="t"/>
                      <a:r>
                        <a:rPr lang="mn-MN" sz="1200" b="0" i="0" kern="1200" dirty="0" smtClean="0">
                          <a:solidFill>
                            <a:schemeClr val="dk1"/>
                          </a:solidFill>
                          <a:latin typeface="+mn-lt"/>
                          <a:ea typeface="+mn-ea"/>
                          <a:cs typeface="+mn-cs"/>
                        </a:rPr>
                        <a:t>52.1.4.эрх бүхий этгээдээс Хурлаар хэлэлцүүлэхээр тавьсан саналыг хүлээн авах, гарах шийдвэрийн төслийг боловсруулах, хуралдаанаар хэлэлцүүлэх ажлыг зохион байгуулах;</a:t>
                      </a:r>
                    </a:p>
                    <a:p>
                      <a:pPr fontAlgn="t"/>
                      <a:r>
                        <a:rPr lang="mn-MN" sz="1200" b="0" i="0" kern="1200" dirty="0" smtClean="0">
                          <a:solidFill>
                            <a:schemeClr val="dk1"/>
                          </a:solidFill>
                          <a:latin typeface="+mn-lt"/>
                          <a:ea typeface="+mn-ea"/>
                          <a:cs typeface="+mn-cs"/>
                        </a:rPr>
                        <a:t>52.1.5.Хурлын шийдвэрийн биелэлтийг хянан шалгах ажлыг зохион байгуулах;</a:t>
                      </a:r>
                    </a:p>
                    <a:p>
                      <a:pPr fontAlgn="t"/>
                      <a:r>
                        <a:rPr lang="mn-MN" sz="1200" b="0" i="0" kern="1200" dirty="0" smtClean="0">
                          <a:solidFill>
                            <a:schemeClr val="dk1"/>
                          </a:solidFill>
                          <a:latin typeface="+mn-lt"/>
                          <a:ea typeface="+mn-ea"/>
                          <a:cs typeface="+mn-cs"/>
                        </a:rPr>
                        <a:t>52.1.6.Хурлын нарийн бичгийн даргыг хуульд заасан журмын дагуу томилох, чөлөөлөх;</a:t>
                      </a:r>
                    </a:p>
                    <a:p>
                      <a:pPr fontAlgn="t"/>
                      <a:r>
                        <a:rPr lang="mn-MN" sz="1200" b="0" i="0" kern="1200" dirty="0" smtClean="0">
                          <a:solidFill>
                            <a:schemeClr val="dk1"/>
                          </a:solidFill>
                          <a:latin typeface="+mn-lt"/>
                          <a:ea typeface="+mn-ea"/>
                          <a:cs typeface="+mn-cs"/>
                        </a:rPr>
                        <a:t>52.1.7.Хурлын өдөр тутмын үйл ажиллагааг удирдах;</a:t>
                      </a:r>
                    </a:p>
                    <a:p>
                      <a:pPr fontAlgn="t"/>
                      <a:r>
                        <a:rPr lang="mn-MN" sz="1200" b="0" i="0" kern="1200" dirty="0" smtClean="0">
                          <a:solidFill>
                            <a:schemeClr val="dk1"/>
                          </a:solidFill>
                          <a:latin typeface="+mn-lt"/>
                          <a:ea typeface="+mn-ea"/>
                          <a:cs typeface="+mn-cs"/>
                        </a:rPr>
                        <a:t> 52.1.8.Засаг даргын үйл ажиллагааны хөтөлбөр, эдийн засаг, нийгмийн хөгжлийн үндсэн чиглэлийн биелэлтэд хяналт тавих ажлыг зохион байгуулан биелэлтийг хангуулах арга хэмжээ авах;</a:t>
                      </a:r>
                    </a:p>
                    <a:p>
                      <a:pPr fontAlgn="t"/>
                      <a:r>
                        <a:rPr lang="mn-MN" sz="1200" b="0" i="0" kern="1200" dirty="0" smtClean="0">
                          <a:solidFill>
                            <a:schemeClr val="dk1"/>
                          </a:solidFill>
                          <a:latin typeface="+mn-lt"/>
                          <a:ea typeface="+mn-ea"/>
                          <a:cs typeface="+mn-cs"/>
                        </a:rPr>
                        <a:t>52.1.9.иргэн, аж ахуйн нэгж, байгууллагаас тухайн Хуралд ирүүлсэн өргөдөл, санал, гомдлыг шийдвэрлэх ажлыг зохион байгуулах;</a:t>
                      </a:r>
                    </a:p>
                    <a:p>
                      <a:pPr fontAlgn="t"/>
                      <a:r>
                        <a:rPr lang="mn-MN" sz="1200" b="0" i="0" kern="1200" dirty="0" smtClean="0">
                          <a:solidFill>
                            <a:schemeClr val="dk1"/>
                          </a:solidFill>
                          <a:latin typeface="+mn-lt"/>
                          <a:ea typeface="+mn-ea"/>
                          <a:cs typeface="+mn-cs"/>
                        </a:rPr>
                        <a:t>52.1.10.тухайн Хурлыг дотоод, гадаадад төлөөлөх;</a:t>
                      </a:r>
                    </a:p>
                    <a:p>
                      <a:pPr fontAlgn="t"/>
                      <a:r>
                        <a:rPr lang="mn-MN" sz="1200" b="0" i="0" kern="1200" dirty="0" smtClean="0">
                          <a:solidFill>
                            <a:schemeClr val="dk1"/>
                          </a:solidFill>
                          <a:latin typeface="+mn-lt"/>
                          <a:ea typeface="+mn-ea"/>
                          <a:cs typeface="+mn-cs"/>
                        </a:rPr>
                        <a:t>52.1.11.Хуралд ажлаа жил бүр тайлагнах;</a:t>
                      </a:r>
                    </a:p>
                    <a:p>
                      <a:pPr fontAlgn="t"/>
                      <a:r>
                        <a:rPr lang="mn-MN" sz="1200" b="0" i="0" kern="1200" dirty="0" smtClean="0">
                          <a:solidFill>
                            <a:schemeClr val="dk1"/>
                          </a:solidFill>
                          <a:latin typeface="+mn-lt"/>
                          <a:ea typeface="+mn-ea"/>
                          <a:cs typeface="+mn-cs"/>
                        </a:rPr>
                        <a:t>52.1.12.хууль тогтоомжид заасан бусад бүрэн эрх.</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mn-MN" dirty="0" smtClean="0"/>
              <a:t>Баг, хорооны ИНХ</a:t>
            </a:r>
            <a:endParaRPr lang="en-US" dirty="0"/>
          </a:p>
        </p:txBody>
      </p:sp>
      <p:graphicFrame>
        <p:nvGraphicFramePr>
          <p:cNvPr id="4" name="Content Placeholder 3"/>
          <p:cNvGraphicFramePr>
            <a:graphicFrameLocks/>
          </p:cNvGraphicFramePr>
          <p:nvPr/>
        </p:nvGraphicFramePr>
        <p:xfrm>
          <a:off x="304800" y="623782"/>
          <a:ext cx="8610600" cy="6081818"/>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1200" dirty="0" smtClean="0"/>
                        <a:t>Хуучин</a:t>
                      </a:r>
                      <a:endParaRPr lang="en-US" sz="12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1200" b="0" i="0" kern="1200" dirty="0" smtClean="0">
                          <a:solidFill>
                            <a:schemeClr val="dk1"/>
                          </a:solidFill>
                          <a:latin typeface="+mn-lt"/>
                          <a:ea typeface="+mn-ea"/>
                          <a:cs typeface="+mn-cs"/>
                        </a:rPr>
                        <a:t>17.1.1.Хурлын хуралдааны дарга, Хурлын Тэргүүлэгчдийг сонгох, чөлөөлөх;</a:t>
                      </a:r>
                    </a:p>
                    <a:p>
                      <a:pPr fontAlgn="t"/>
                      <a:r>
                        <a:rPr lang="mn-MN" sz="1200" b="0" i="0" kern="1200" dirty="0" smtClean="0">
                          <a:solidFill>
                            <a:schemeClr val="dk1"/>
                          </a:solidFill>
                          <a:latin typeface="+mn-lt"/>
                          <a:ea typeface="+mn-ea"/>
                          <a:cs typeface="+mn-cs"/>
                        </a:rPr>
                        <a:t>17.1.2.баг, хорооны Засаг даргыг томилуулахаар нэр дэвшүүлэх, чөлөөлөх, огцруулах санал болон Засаг даргын огцрох тухай хүсэлтийг хүлээж авах эсэхтэй холбогдсон саналыг хэлэлцэн сум, дүүргийн Засаг даргад уламжлах;</a:t>
                      </a:r>
                    </a:p>
                    <a:p>
                      <a:pPr fontAlgn="t"/>
                      <a:r>
                        <a:rPr lang="mn-MN" sz="1200" b="0" i="0" kern="1200" dirty="0" smtClean="0">
                          <a:solidFill>
                            <a:schemeClr val="dk1"/>
                          </a:solidFill>
                          <a:latin typeface="+mn-lt"/>
                          <a:ea typeface="+mn-ea"/>
                          <a:cs typeface="+mn-cs"/>
                        </a:rPr>
                        <a:t>17.1.3.Хурлын дотоод зохион байгуулалтын асуудлыг хэлэлцэн шийдвэрлэх;</a:t>
                      </a:r>
                    </a:p>
                    <a:p>
                      <a:pPr fontAlgn="t"/>
                      <a:r>
                        <a:rPr lang="mn-MN" sz="1200" b="0" i="0" kern="1200" dirty="0" smtClean="0">
                          <a:solidFill>
                            <a:schemeClr val="dk1"/>
                          </a:solidFill>
                          <a:latin typeface="+mn-lt"/>
                          <a:ea typeface="+mn-ea"/>
                          <a:cs typeface="+mn-cs"/>
                        </a:rPr>
                        <a:t>17.1.4.баг, хорооны Засаг даргын тайланг хэлэлцэж ажилд нь үнэлэлт дүгнэлт өгөх;</a:t>
                      </a:r>
                    </a:p>
                    <a:p>
                      <a:pPr fontAlgn="t"/>
                      <a:r>
                        <a:rPr lang="mn-MN" sz="1200" b="0" i="0" kern="1200" dirty="0" smtClean="0">
                          <a:solidFill>
                            <a:schemeClr val="dk1"/>
                          </a:solidFill>
                          <a:latin typeface="+mn-lt"/>
                          <a:ea typeface="+mn-ea"/>
                          <a:cs typeface="+mn-cs"/>
                        </a:rPr>
                        <a:t>17.1.5.баг, хорооны иргэдийг шагнаж урамшуулах, дэмжлэг, тусламж үзүүлэх саналыг сум, дүүргийн Хурал, Засаг даргад уламжлах;</a:t>
                      </a:r>
                    </a:p>
                    <a:p>
                      <a:pPr fontAlgn="t"/>
                      <a:r>
                        <a:rPr lang="mn-MN" sz="1200" b="0" i="0" kern="1200" dirty="0" smtClean="0">
                          <a:solidFill>
                            <a:schemeClr val="dk1"/>
                          </a:solidFill>
                          <a:latin typeface="+mn-lt"/>
                          <a:ea typeface="+mn-ea"/>
                          <a:cs typeface="+mn-cs"/>
                        </a:rPr>
                        <a:t>17.1.6.өрхийг албан татвар, бусад ногдол үүргээс түр чөлөөлөх буюу хөнгөлөлт үзүүлэх тухай саналыг сум, дүүргийн Хурал, Засаг даргад оруулах;</a:t>
                      </a:r>
                    </a:p>
                    <a:p>
                      <a:pPr fontAlgn="t"/>
                      <a:r>
                        <a:rPr lang="mn-MN" sz="1200" b="0" i="0" kern="1200" dirty="0" smtClean="0">
                          <a:solidFill>
                            <a:schemeClr val="dk1"/>
                          </a:solidFill>
                          <a:latin typeface="+mn-lt"/>
                          <a:ea typeface="+mn-ea"/>
                          <a:cs typeface="+mn-cs"/>
                        </a:rPr>
                        <a:t>17.1.7.харьяалах баг, хорооны иргэний үндсэн ба журамт үүргийн биелэлтийг хангуулах;</a:t>
                      </a:r>
                    </a:p>
                    <a:p>
                      <a:pPr fontAlgn="t"/>
                      <a:r>
                        <a:rPr lang="mn-MN" sz="1200" b="0" i="0" kern="1200" dirty="0" smtClean="0">
                          <a:solidFill>
                            <a:schemeClr val="dk1"/>
                          </a:solidFill>
                          <a:latin typeface="+mn-lt"/>
                          <a:ea typeface="+mn-ea"/>
                          <a:cs typeface="+mn-cs"/>
                        </a:rPr>
                        <a:t>17.1.8.иргэдийн нөхөрлөл, аж ахуйн нэгж, байгууллагаас тухайн нутаг дэвсгэрийн байгалийн тодорхой төрлийн баялгийг хамгаалах, зүй зохистой ашиглах, эзэмших тухай хүсэлтийг хэлэлцэж саналаа сум, дүүргийн Хуралд уламжлах;</a:t>
                      </a:r>
                    </a:p>
                    <a:p>
                      <a:pPr fontAlgn="t"/>
                      <a:r>
                        <a:rPr lang="mn-MN" sz="1200" b="0" i="0" kern="1200" dirty="0" smtClean="0">
                          <a:solidFill>
                            <a:schemeClr val="dk1"/>
                          </a:solidFill>
                          <a:latin typeface="+mn-lt"/>
                          <a:ea typeface="+mn-ea"/>
                          <a:cs typeface="+mn-cs"/>
                        </a:rPr>
                        <a:t> 17.1.9.хуулиар тусгайлан эрх олгогдсон тохиолдолд захиргааны хэм хэмжээний актыг хууль тогтоомжид нийцүүлэн баталж, Захиргааны ерөнхий хуульд заасан журмын дагуу улсын бүртгэлд бүртгүүлж, мөрдүүлэх;</a:t>
                      </a:r>
                    </a:p>
                    <a:p>
                      <a:pPr fontAlgn="t"/>
                      <a:r>
                        <a:rPr lang="mn-MN" sz="1200" b="0" i="0" kern="1200" dirty="0" smtClean="0">
                          <a:solidFill>
                            <a:schemeClr val="dk1"/>
                          </a:solidFill>
                          <a:latin typeface="+mn-lt"/>
                          <a:ea typeface="+mn-ea"/>
                          <a:cs typeface="+mn-cs"/>
                        </a:rPr>
                        <a:t> 17.1.10.хууль тогтоомжид заасан бусад бүрэн эрх.</a:t>
                      </a:r>
                    </a:p>
                    <a:p>
                      <a:pPr fontAlgn="t"/>
                      <a:r>
                        <a:rPr lang="mn-MN" sz="1200" b="0" i="0" kern="1200" dirty="0" smtClean="0">
                          <a:solidFill>
                            <a:schemeClr val="dk1"/>
                          </a:solidFill>
                          <a:latin typeface="+mn-lt"/>
                          <a:ea typeface="+mn-ea"/>
                          <a:cs typeface="+mn-cs"/>
                        </a:rPr>
                        <a:t>17.2.Баг, хорооны Хурлын энэ хуулийн 17.1.1-17.1.3, 17.1.8-д зааснаас бусад бүрэн эрхийг уг Хурлын хуралдааны чөлөө цагт тухайн Хурлын Тэргүүлэгчид хэрэгжүүлнэ.</a:t>
                      </a:r>
                      <a:endParaRPr lang="mn-MN" sz="1200" b="0" i="0" kern="1200" dirty="0">
                        <a:solidFill>
                          <a:schemeClr val="dk1"/>
                        </a:solidFill>
                        <a:latin typeface="+mn-lt"/>
                        <a:ea typeface="+mn-ea"/>
                        <a:cs typeface="+mn-cs"/>
                      </a:endParaRPr>
                    </a:p>
                  </a:txBody>
                  <a:tcPr/>
                </a:tc>
                <a:tc>
                  <a:txBody>
                    <a:bodyPr/>
                    <a:lstStyle/>
                    <a:p>
                      <a:pPr fontAlgn="t"/>
                      <a:r>
                        <a:rPr lang="mn-MN" sz="1200" b="0" i="0" kern="1200" dirty="0" smtClean="0">
                          <a:solidFill>
                            <a:schemeClr val="dk1"/>
                          </a:solidFill>
                          <a:latin typeface="+mn-lt"/>
                          <a:ea typeface="+mn-ea"/>
                          <a:cs typeface="+mn-cs"/>
                        </a:rPr>
                        <a:t>32.8.1.баг, хорооны чиг үүрэгт хамаарах асуудлыг хэлэлцэн шийдвэрлэх;</a:t>
                      </a:r>
                    </a:p>
                    <a:p>
                      <a:pPr fontAlgn="t"/>
                      <a:r>
                        <a:rPr lang="mn-MN" sz="1200" b="0" i="0" kern="1200" dirty="0" smtClean="0">
                          <a:solidFill>
                            <a:schemeClr val="dk1"/>
                          </a:solidFill>
                          <a:latin typeface="+mn-lt"/>
                          <a:ea typeface="+mn-ea"/>
                          <a:cs typeface="+mn-cs"/>
                        </a:rPr>
                        <a:t>32.8.2.Хурлын хуралдааны дэг, зохион байгуулалтын бусад асуудлыг хэлэлцэн шийдвэрлэх;</a:t>
                      </a:r>
                    </a:p>
                    <a:p>
                      <a:pPr fontAlgn="t"/>
                      <a:r>
                        <a:rPr lang="mn-MN" sz="1200" b="0" i="0" kern="1200" dirty="0" smtClean="0">
                          <a:solidFill>
                            <a:schemeClr val="dk1"/>
                          </a:solidFill>
                          <a:latin typeface="+mn-lt"/>
                          <a:ea typeface="+mn-ea"/>
                          <a:cs typeface="+mn-cs"/>
                        </a:rPr>
                        <a:t>32.8.3.Хурлын хуралдааны даргыг сонгох;</a:t>
                      </a:r>
                    </a:p>
                    <a:p>
                      <a:pPr fontAlgn="t"/>
                      <a:r>
                        <a:rPr lang="mn-MN" sz="1200" b="0" i="0" kern="1200" dirty="0" smtClean="0">
                          <a:solidFill>
                            <a:schemeClr val="dk1"/>
                          </a:solidFill>
                          <a:latin typeface="+mn-lt"/>
                          <a:ea typeface="+mn-ea"/>
                          <a:cs typeface="+mn-cs"/>
                        </a:rPr>
                        <a:t>32.8.4.баг, хорооны Засаг даргад нэр дэвшүүлэх;</a:t>
                      </a:r>
                    </a:p>
                    <a:p>
                      <a:pPr fontAlgn="t"/>
                      <a:r>
                        <a:rPr lang="mn-MN" sz="1200" b="0" i="0" kern="1200" dirty="0" smtClean="0">
                          <a:solidFill>
                            <a:schemeClr val="dk1"/>
                          </a:solidFill>
                          <a:latin typeface="+mn-lt"/>
                          <a:ea typeface="+mn-ea"/>
                          <a:cs typeface="+mn-cs"/>
                        </a:rPr>
                        <a:t>32.8.5.тухайн Хурлын шийдвэрийн хэрэгжилтийн талаар Засаг даргын тайланг хэлэлцэж, ажилд нь үнэлэлт, дүгнэлт өгөх;</a:t>
                      </a:r>
                    </a:p>
                    <a:p>
                      <a:pPr fontAlgn="t"/>
                      <a:r>
                        <a:rPr lang="mn-MN" sz="1200" b="0" i="0" kern="1200" dirty="0" smtClean="0">
                          <a:solidFill>
                            <a:schemeClr val="dk1"/>
                          </a:solidFill>
                          <a:latin typeface="+mn-lt"/>
                          <a:ea typeface="+mn-ea"/>
                          <a:cs typeface="+mn-cs"/>
                        </a:rPr>
                        <a:t>32.8.6.Засаг даргыг хууль тогтоомжид заасан үндэслэлээр огцруулах санал гаргах;</a:t>
                      </a:r>
                    </a:p>
                    <a:p>
                      <a:pPr fontAlgn="t"/>
                      <a:r>
                        <a:rPr lang="mn-MN" sz="1200" b="0" i="0" kern="1200" dirty="0" smtClean="0">
                          <a:solidFill>
                            <a:schemeClr val="dk1"/>
                          </a:solidFill>
                          <a:latin typeface="+mn-lt"/>
                          <a:ea typeface="+mn-ea"/>
                          <a:cs typeface="+mn-cs"/>
                        </a:rPr>
                        <a:t>32.8.7.хуулиар тусгайлан эрх олгогдсон тохиолдолд захиргааны хэм хэмжээний актыг хууль тогтоомжид нийцүүлэн баталж, Захиргааны ерөнхий хуульд заасан журмын дагуу улсын бүртгэлд бүртгүүлэн мөрдүүлэх;</a:t>
                      </a:r>
                    </a:p>
                    <a:p>
                      <a:pPr fontAlgn="t"/>
                      <a:r>
                        <a:rPr lang="mn-MN" sz="1200" b="0" i="0" kern="1200" dirty="0" smtClean="0">
                          <a:solidFill>
                            <a:schemeClr val="dk1"/>
                          </a:solidFill>
                          <a:latin typeface="+mn-lt"/>
                          <a:ea typeface="+mn-ea"/>
                          <a:cs typeface="+mn-cs"/>
                        </a:rPr>
                        <a:t>32.8.8.хуульд заасан бусад бүрэн эрх.</a:t>
                      </a:r>
                    </a:p>
                    <a:p>
                      <a:pPr fontAlgn="t"/>
                      <a:r>
                        <a:rPr lang="mn-MN" sz="1200" b="0" i="0" kern="1200" dirty="0" smtClean="0">
                          <a:solidFill>
                            <a:schemeClr val="dk1"/>
                          </a:solidFill>
                          <a:latin typeface="+mn-lt"/>
                          <a:ea typeface="+mn-ea"/>
                          <a:cs typeface="+mn-cs"/>
                        </a:rPr>
                        <a:t>32.9.Баг, хорооны иргэдийн Нийтийн Хурлын Зөвлөл нь иргэдийн төлөөллөөс гадна баг, хорооны Засаг дарга болон Хуралдааны дарга, хорооны хэсгийн ахлагч нараас бүрдэх бөгөөд гагцхүү иргэдийн Нийтийн Хурлын шийдвэрийг хэрэгжүүлэх ажлыг зохион байгуулах, дараагийн хуралдаанд бэлтгэх, хуралдааныг товлон зарлах үүрэгтэй. Зөвлөлийн хурлыг Хуралдааны дарга тэргүүлнэ.</a:t>
                      </a:r>
                    </a:p>
                    <a:p>
                      <a:pPr fontAlgn="t"/>
                      <a:r>
                        <a:rPr lang="mn-MN" sz="1200" b="0" i="0" kern="1200" dirty="0" smtClean="0">
                          <a:solidFill>
                            <a:schemeClr val="dk1"/>
                          </a:solidFill>
                          <a:latin typeface="+mn-lt"/>
                          <a:ea typeface="+mn-ea"/>
                          <a:cs typeface="+mn-cs"/>
                        </a:rPr>
                        <a:t>32.10.Баг, хорооны иргэдийн Нийтийн Хурлын хуралдааныг тухайн хуралдаанаас сонгосон дарга удирдаж явуулна.</a:t>
                      </a:r>
                    </a:p>
                    <a:p>
                      <a:pPr fontAlgn="t"/>
                      <a:r>
                        <a:rPr lang="mn-MN" sz="1200" b="0" i="0" kern="1200" dirty="0" smtClean="0">
                          <a:solidFill>
                            <a:schemeClr val="dk1"/>
                          </a:solidFill>
                          <a:latin typeface="+mn-lt"/>
                          <a:ea typeface="+mn-ea"/>
                          <a:cs typeface="+mn-cs"/>
                        </a:rPr>
                        <a:t>32.11.Иргэдийн Нийтийн Хурлын хуралдааны даргад ажилласан хугацааны урамшууллыг сум, дүүргийн иргэдийн Төлөөлөгчдийн Хурлын төсвөөс олгож болно.</a:t>
                      </a:r>
                    </a:p>
                    <a:p>
                      <a:pPr fontAlgn="t"/>
                      <a:r>
                        <a:rPr lang="mn-MN" sz="1200" b="0" i="0" kern="1200" dirty="0" smtClean="0">
                          <a:solidFill>
                            <a:schemeClr val="dk1"/>
                          </a:solidFill>
                          <a:latin typeface="+mn-lt"/>
                          <a:ea typeface="+mn-ea"/>
                          <a:cs typeface="+mn-cs"/>
                        </a:rPr>
                        <a:t>32.12.Баг, хорооны иргэдийн Нийтийн Хурлын хуралдааны даргыг улируулан сонгож болно.</a:t>
                      </a:r>
                    </a:p>
                    <a:p>
                      <a:pPr fontAlgn="t"/>
                      <a:endParaRPr lang="mn-MN" sz="1400" b="0" i="0" kern="1200" dirty="0" smtClean="0">
                        <a:solidFill>
                          <a:schemeClr val="dk1"/>
                        </a:solidFill>
                        <a:latin typeface="+mn-lt"/>
                        <a:ea typeface="+mn-ea"/>
                        <a:cs typeface="+mn-cs"/>
                      </a:endParaRPr>
                    </a:p>
                    <a:p>
                      <a:pPr fontAlgn="t"/>
                      <a:endParaRPr lang="en-US" sz="1200"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mn-MN" sz="2800" b="1" dirty="0"/>
              <a:t>Иргэдийн Төлөөлөгчдийн Хурлын ажлын алба</a:t>
            </a:r>
            <a:endParaRPr lang="en-US" sz="2800" dirty="0"/>
          </a:p>
        </p:txBody>
      </p:sp>
      <p:graphicFrame>
        <p:nvGraphicFramePr>
          <p:cNvPr id="4" name="Content Placeholder 3"/>
          <p:cNvGraphicFramePr>
            <a:graphicFrameLocks/>
          </p:cNvGraphicFramePr>
          <p:nvPr/>
        </p:nvGraphicFramePr>
        <p:xfrm>
          <a:off x="228600" y="914400"/>
          <a:ext cx="8610600" cy="4876800"/>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1800" b="0" i="0" kern="1200" dirty="0" smtClean="0">
                          <a:solidFill>
                            <a:schemeClr val="dk1"/>
                          </a:solidFill>
                          <a:latin typeface="+mn-lt"/>
                          <a:ea typeface="+mn-ea"/>
                          <a:cs typeface="+mn-cs"/>
                        </a:rPr>
                        <a:t>20.3.Хурлын Тэргүүлэгчид ажлын албатай байх бөгөөд түүний орон тоо, цалингийн санг Төсвийн тухай хуулийн 10.1.2-т заасан тухайн жилийн төсвийн хязгаарт багтаан Тэргүүлэгчид өөрөө тогтооно.</a:t>
                      </a:r>
                    </a:p>
                    <a:p>
                      <a:pPr fontAlgn="t"/>
                      <a:r>
                        <a:rPr lang="mn-MN" sz="1800" b="0" i="1" u="none" strike="noStrike" kern="1200" dirty="0" smtClean="0">
                          <a:solidFill>
                            <a:schemeClr val="dk1"/>
                          </a:solidFill>
                          <a:latin typeface="+mn-lt"/>
                          <a:ea typeface="+mn-ea"/>
                          <a:cs typeface="+mn-cs"/>
                          <a:hlinkClick r:id="rId2"/>
                        </a:rPr>
                        <a:t>/Энэ хэсэгт 2015 оны 1 дүгээр сарын 23-ны өдрийн хуулиар нэмэлт оруулсан/</a:t>
                      </a:r>
                      <a:endParaRPr lang="mn-MN" sz="1800" b="0" i="0" kern="1200" dirty="0" smtClean="0">
                        <a:solidFill>
                          <a:schemeClr val="dk1"/>
                        </a:solidFill>
                        <a:latin typeface="+mn-lt"/>
                        <a:ea typeface="+mn-ea"/>
                        <a:cs typeface="+mn-cs"/>
                      </a:endParaRPr>
                    </a:p>
                    <a:p>
                      <a:pPr fontAlgn="t"/>
                      <a:r>
                        <a:rPr lang="mn-MN" sz="1800" b="0" i="0" kern="1200" dirty="0" smtClean="0">
                          <a:solidFill>
                            <a:schemeClr val="dk1"/>
                          </a:solidFill>
                          <a:latin typeface="+mn-lt"/>
                          <a:ea typeface="+mn-ea"/>
                          <a:cs typeface="+mn-cs"/>
                        </a:rPr>
                        <a:t>20.4.Ажлын албаны дарга нь тухайн Хурлын Тэргүүлэгчдийн нарийн бичгийн дарга байна.</a:t>
                      </a:r>
                    </a:p>
                    <a:p>
                      <a:pPr fontAlgn="t"/>
                      <a:r>
                        <a:rPr lang="mn-MN" sz="1800" b="0" i="0" kern="1200" dirty="0" smtClean="0">
                          <a:solidFill>
                            <a:schemeClr val="dk1"/>
                          </a:solidFill>
                          <a:latin typeface="+mn-lt"/>
                          <a:ea typeface="+mn-ea"/>
                          <a:cs typeface="+mn-cs"/>
                        </a:rPr>
                        <a:t>22.3.Аймаг, нийслэл, сум, дүүргийн Хурлын дарга, нарийн бичгийн дарга нь орон тооны байна.</a:t>
                      </a:r>
                      <a:endParaRPr lang="mn-MN" sz="9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54.1.Иргэдийн Төлөөлөгчдийн Хурал ажлын албатай байна.</a:t>
                      </a:r>
                    </a:p>
                    <a:p>
                      <a:pPr fontAlgn="t"/>
                      <a:r>
                        <a:rPr lang="mn-MN" sz="1800" b="0" i="0" kern="1200" dirty="0" smtClean="0">
                          <a:solidFill>
                            <a:schemeClr val="dk1"/>
                          </a:solidFill>
                          <a:latin typeface="+mn-lt"/>
                          <a:ea typeface="+mn-ea"/>
                          <a:cs typeface="+mn-cs"/>
                        </a:rPr>
                        <a:t>54.2.Иргэдийн Төлөөлөгчдийн Хурлын ажлын албаны бүтэц, орон тоо, цалингийн санг Засгийн газраас тогтоосон хязгаарын хүрээнд Хурал өөрөө тогтооно.</a:t>
                      </a:r>
                    </a:p>
                    <a:p>
                      <a:pPr fontAlgn="t"/>
                      <a:r>
                        <a:rPr lang="mn-MN" sz="1800" b="0" i="0" kern="1200" dirty="0" smtClean="0">
                          <a:solidFill>
                            <a:schemeClr val="dk1"/>
                          </a:solidFill>
                          <a:latin typeface="+mn-lt"/>
                          <a:ea typeface="+mn-ea"/>
                          <a:cs typeface="+mn-cs"/>
                        </a:rPr>
                        <a:t>54.3.Ажлын албаны дарга нь тухайн Хурлын нарийн бичгийн дарга байх бөгөөд орон тооны байна.</a:t>
                      </a:r>
                    </a:p>
                    <a:p>
                      <a:pPr fontAlgn="t"/>
                      <a:r>
                        <a:rPr lang="mn-MN" sz="1800" b="0" i="0" kern="1200" dirty="0" smtClean="0">
                          <a:solidFill>
                            <a:schemeClr val="dk1"/>
                          </a:solidFill>
                          <a:latin typeface="+mn-lt"/>
                          <a:ea typeface="+mn-ea"/>
                          <a:cs typeface="+mn-cs"/>
                        </a:rPr>
                        <a:t>54.4.Ажлын албаны үйл ажиллагаатай холбоотой асуудлаар Хурлын нарийн бичгийн дарга тушаал гаргана.</a:t>
                      </a:r>
                    </a:p>
                    <a:p>
                      <a:pPr fontAlgn="t"/>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mn-MN" sz="2800" dirty="0" smtClean="0"/>
              <a:t>Хурлын хороо</a:t>
            </a:r>
            <a:endParaRPr lang="en-US" sz="2800" dirty="0"/>
          </a:p>
        </p:txBody>
      </p:sp>
      <p:graphicFrame>
        <p:nvGraphicFramePr>
          <p:cNvPr id="4" name="Content Placeholder 3"/>
          <p:cNvGraphicFramePr>
            <a:graphicFrameLocks/>
          </p:cNvGraphicFramePr>
          <p:nvPr/>
        </p:nvGraphicFramePr>
        <p:xfrm>
          <a:off x="228600" y="914400"/>
          <a:ext cx="8610600" cy="5685578"/>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1400" b="0" i="0" kern="1200" dirty="0" smtClean="0">
                          <a:solidFill>
                            <a:schemeClr val="dk1"/>
                          </a:solidFill>
                          <a:latin typeface="+mn-lt"/>
                          <a:ea typeface="+mn-ea"/>
                          <a:cs typeface="+mn-cs"/>
                        </a:rPr>
                        <a:t>21.1.Аймаг, нийслэл, сум, дүүргийн Хурал нь хуралдаанаар хэлэлцэх асуудлыг урьдчилан бэлтгэх, санал, дүгнэлт гаргах, Хурлын тогтоол, шийдвэрийн биелэлтийг хянан шалгах чиг үүрэг бүхий хороог байгуулан ажиллуулж Хурлын тасралтгүй, байнгын үйл ажиллагааг хангана.</a:t>
                      </a:r>
                    </a:p>
                    <a:p>
                      <a:pPr fontAlgn="t"/>
                      <a:r>
                        <a:rPr lang="mn-MN" sz="1400" b="0" i="0" kern="1200" dirty="0" smtClean="0">
                          <a:solidFill>
                            <a:schemeClr val="dk1"/>
                          </a:solidFill>
                          <a:latin typeface="+mn-lt"/>
                          <a:ea typeface="+mn-ea"/>
                          <a:cs typeface="+mn-cs"/>
                        </a:rPr>
                        <a:t>21.2.Хороог Хурлын бүрэн эрхийн хугацаагаар төлөөлөгчдийн бүрэлдэхүүнтэйгээр байгуулах бөгөөд Хорооны даргыг тухайн хорооны төлөөлөгчдийн дотроос сонгоно. </a:t>
                      </a:r>
                    </a:p>
                    <a:p>
                      <a:pPr fontAlgn="t"/>
                      <a:r>
                        <a:rPr lang="mn-MN" sz="1400" b="0" i="0" kern="1200" dirty="0" smtClean="0">
                          <a:solidFill>
                            <a:schemeClr val="dk1"/>
                          </a:solidFill>
                          <a:latin typeface="+mn-lt"/>
                          <a:ea typeface="+mn-ea"/>
                          <a:cs typeface="+mn-cs"/>
                        </a:rPr>
                        <a:t>21.3.Хороо тухайн Хуралд ажлаа хариуцан тайлагнана.</a:t>
                      </a:r>
                    </a:p>
                    <a:p>
                      <a:pPr fontAlgn="t"/>
                      <a:r>
                        <a:rPr lang="mn-MN" sz="1400" b="0" i="0" kern="1200" dirty="0" smtClean="0">
                          <a:solidFill>
                            <a:schemeClr val="dk1"/>
                          </a:solidFill>
                          <a:latin typeface="+mn-lt"/>
                          <a:ea typeface="+mn-ea"/>
                          <a:cs typeface="+mn-cs"/>
                        </a:rPr>
                        <a:t>21.4.Хурал нь цаг үеийн асуудлыг судлах, санал, дүгнэлт боловсруулах үүрэг бүхий түр хороо, ажлын хэсэг байгуулан ажиллуулж болно.</a:t>
                      </a:r>
                    </a:p>
                    <a:p>
                      <a:pPr fontAlgn="t"/>
                      <a:r>
                        <a:rPr lang="mn-MN" sz="1400" b="0" i="0" kern="1200" dirty="0" smtClean="0">
                          <a:solidFill>
                            <a:schemeClr val="dk1"/>
                          </a:solidFill>
                          <a:latin typeface="+mn-lt"/>
                          <a:ea typeface="+mn-ea"/>
                          <a:cs typeface="+mn-cs"/>
                        </a:rPr>
                        <a:t> 21.5.Хорооны тоо, бүрэлдэхүүн, түүнчлэн Хороо болон түр хороо, ажлын хэсэг байгуулах, түр хороог татан буулгах, тэдгээрийн ажиллах журмыг Хурал өөрөө тогтооно.</a:t>
                      </a:r>
                    </a:p>
                    <a:p>
                      <a:pPr fontAlgn="t"/>
                      <a:endParaRPr lang="mn-MN" sz="900" b="0" i="0" kern="1200" dirty="0">
                        <a:solidFill>
                          <a:schemeClr val="dk1"/>
                        </a:solidFill>
                        <a:latin typeface="+mn-lt"/>
                        <a:ea typeface="+mn-ea"/>
                        <a:cs typeface="+mn-cs"/>
                      </a:endParaRPr>
                    </a:p>
                  </a:txBody>
                  <a:tcPr/>
                </a:tc>
                <a:tc>
                  <a:txBody>
                    <a:bodyPr/>
                    <a:lstStyle/>
                    <a:p>
                      <a:pPr fontAlgn="t"/>
                      <a:r>
                        <a:rPr lang="mn-MN" sz="1400" b="0" i="0" kern="1200" dirty="0" smtClean="0">
                          <a:solidFill>
                            <a:schemeClr val="dk1"/>
                          </a:solidFill>
                          <a:latin typeface="+mn-lt"/>
                          <a:ea typeface="+mn-ea"/>
                          <a:cs typeface="+mn-cs"/>
                        </a:rPr>
                        <a:t>45.1.Аймаг, сум, нийслэл, дүүргийн Иргэдийн Төлөөлөгчдийн Хурал нь хуралдаанаар хэлэлцэх асуудлыг урьдчилан бэлтгэх, санал, дүгнэлт гаргах, Хурлын тогтоол, шийдвэрийн биелэлтийг хянан шалгах чиг үүрэг бүхий Хурлын хороо байгуулан ажиллуулж Хурлын тасралтгүй, байнгын үйл ажиллагааг хангана.</a:t>
                      </a:r>
                    </a:p>
                    <a:p>
                      <a:pPr fontAlgn="t"/>
                      <a:r>
                        <a:rPr lang="mn-MN" sz="1400" b="0" i="0" kern="1200" dirty="0" smtClean="0">
                          <a:solidFill>
                            <a:schemeClr val="dk1"/>
                          </a:solidFill>
                          <a:latin typeface="+mn-lt"/>
                          <a:ea typeface="+mn-ea"/>
                          <a:cs typeface="+mn-cs"/>
                        </a:rPr>
                        <a:t>45.2.Хороог Хурлын бүрэн эрхийн хугацаанд төлөөлөгчдийн бүрэлдэхүүнтэйгээр байгуулах бөгөөд Хорооны даргыг тухайн хорооны төлөөлөгчдийн дотроос сонгоно. </a:t>
                      </a:r>
                    </a:p>
                    <a:p>
                      <a:pPr fontAlgn="t"/>
                      <a:r>
                        <a:rPr lang="mn-MN" sz="1400" b="0" i="0" kern="1200" dirty="0" smtClean="0">
                          <a:solidFill>
                            <a:schemeClr val="dk1"/>
                          </a:solidFill>
                          <a:latin typeface="+mn-lt"/>
                          <a:ea typeface="+mn-ea"/>
                          <a:cs typeface="+mn-cs"/>
                        </a:rPr>
                        <a:t>45.3.Хороо тухайн Хуралд ажлаа хариуцан тайлагнана.</a:t>
                      </a:r>
                    </a:p>
                    <a:p>
                      <a:pPr fontAlgn="t"/>
                      <a:r>
                        <a:rPr lang="mn-MN" sz="1400" b="0" i="0" kern="1200" dirty="0" smtClean="0">
                          <a:solidFill>
                            <a:schemeClr val="dk1"/>
                          </a:solidFill>
                          <a:latin typeface="+mn-lt"/>
                          <a:ea typeface="+mn-ea"/>
                          <a:cs typeface="+mn-cs"/>
                        </a:rPr>
                        <a:t>45.4.Хурал нь судалгаа, санал, дүгнэлт боловсруулах чиг үүрэг бүхий бусад хороо, ажлын хэсэг байгуулан ажиллуулж болно.</a:t>
                      </a:r>
                    </a:p>
                    <a:p>
                      <a:pPr fontAlgn="t"/>
                      <a:r>
                        <a:rPr lang="mn-MN" sz="1400" b="0" i="0" kern="1200" dirty="0" smtClean="0">
                          <a:solidFill>
                            <a:schemeClr val="dk1"/>
                          </a:solidFill>
                          <a:latin typeface="+mn-lt"/>
                          <a:ea typeface="+mn-ea"/>
                          <a:cs typeface="+mn-cs"/>
                        </a:rPr>
                        <a:t>45.5.Хорооны үйл ажиллагааны чиглэл, тоо, бүрэлдэхүүн, түүнчлэн хороо, ажлын хэсэг байгуулах, хороог татан буулгах, тэдгээрийн ажиллах журмыг Хурал өөрөө тогтооно.</a:t>
                      </a:r>
                    </a:p>
                    <a:p>
                      <a:pPr fontAlgn="t"/>
                      <a:r>
                        <a:rPr lang="mn-MN" sz="1400" b="0" i="0" kern="1200" dirty="0" smtClean="0">
                          <a:solidFill>
                            <a:schemeClr val="dk1"/>
                          </a:solidFill>
                          <a:latin typeface="+mn-lt"/>
                          <a:ea typeface="+mn-ea"/>
                          <a:cs typeface="+mn-cs"/>
                        </a:rPr>
                        <a:t>45.6.Улсын хэмжээний бодлого дэвшүүлж ажиллах үүрэг бүхий улс төрийн нам, эвсэл сумын иргэдийн Төлөөлөгчдийн Хурлын бүтцэд аливаа хэлбэрээр зохион байгуулалтын нэгж байгуулахгүй.</a:t>
                      </a:r>
                    </a:p>
                    <a:p>
                      <a:pPr fontAlgn="t"/>
                      <a:r>
                        <a:rPr lang="mn-MN" sz="1400" b="0" i="0" kern="1200" dirty="0" smtClean="0">
                          <a:solidFill>
                            <a:schemeClr val="dk1"/>
                          </a:solidFill>
                          <a:latin typeface="+mn-lt"/>
                          <a:ea typeface="+mn-ea"/>
                          <a:cs typeface="+mn-cs"/>
                        </a:rPr>
                        <a:t>  Тайлбар:-Энэ хэсгийг 2024 оны орон нутгийн ээлжит сонгуулиас эхлэн дагаж мөрдөнө.</a:t>
                      </a:r>
                    </a:p>
                    <a:p>
                      <a:pPr fontAlgn="t"/>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mn-MN" sz="2800" b="1" dirty="0"/>
              <a:t>Иргэдийн Төлөөлөгчдийн Хурлын хуралдаан</a:t>
            </a:r>
            <a:endParaRPr lang="en-US" sz="2800" dirty="0"/>
          </a:p>
        </p:txBody>
      </p:sp>
      <p:graphicFrame>
        <p:nvGraphicFramePr>
          <p:cNvPr id="4" name="Content Placeholder 3"/>
          <p:cNvGraphicFramePr>
            <a:graphicFrameLocks/>
          </p:cNvGraphicFramePr>
          <p:nvPr/>
        </p:nvGraphicFramePr>
        <p:xfrm>
          <a:off x="228600" y="914400"/>
          <a:ext cx="8610600" cy="5258858"/>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900" b="0" i="0" kern="1200" dirty="0" smtClean="0">
                          <a:solidFill>
                            <a:schemeClr val="dk1"/>
                          </a:solidFill>
                          <a:latin typeface="+mn-lt"/>
                          <a:ea typeface="+mn-ea"/>
                          <a:cs typeface="+mn-cs"/>
                        </a:rPr>
                        <a:t>23.1.Хурлын үйл ажиллагааны зохион байгуулалтын үндсэн хэлбэр нь хуралдаан байна.</a:t>
                      </a:r>
                    </a:p>
                    <a:p>
                      <a:pPr fontAlgn="t"/>
                      <a:r>
                        <a:rPr lang="mn-MN" sz="900" b="0" i="0" kern="1200" dirty="0" smtClean="0">
                          <a:solidFill>
                            <a:schemeClr val="dk1"/>
                          </a:solidFill>
                          <a:latin typeface="+mn-lt"/>
                          <a:ea typeface="+mn-ea"/>
                          <a:cs typeface="+mn-cs"/>
                        </a:rPr>
                        <a:t>23.2.Аймаг, нийслэл, сум, дүүргийн Хурлын ээлжит хуралдааныг </a:t>
                      </a:r>
                      <a:r>
                        <a:rPr lang="mn-MN" sz="900" b="1" i="0" kern="1200" dirty="0" smtClean="0">
                          <a:solidFill>
                            <a:srgbClr val="FF0000"/>
                          </a:solidFill>
                          <a:latin typeface="+mn-lt"/>
                          <a:ea typeface="+mn-ea"/>
                          <a:cs typeface="+mn-cs"/>
                        </a:rPr>
                        <a:t>жилд 2-оос </a:t>
                      </a:r>
                      <a:r>
                        <a:rPr lang="mn-MN" sz="900" b="0" i="0" kern="1200" dirty="0" smtClean="0">
                          <a:solidFill>
                            <a:schemeClr val="dk1"/>
                          </a:solidFill>
                          <a:latin typeface="+mn-lt"/>
                          <a:ea typeface="+mn-ea"/>
                          <a:cs typeface="+mn-cs"/>
                        </a:rPr>
                        <a:t>доошгүй удаа, баг, хорооны Хурлын хуралдааныг жилд 3-аас доошгүй удаа тус тус хуралдуулна.</a:t>
                      </a:r>
                    </a:p>
                    <a:p>
                      <a:pPr fontAlgn="t"/>
                      <a:r>
                        <a:rPr lang="mn-MN" sz="900" b="0" i="0" kern="1200" dirty="0" smtClean="0">
                          <a:solidFill>
                            <a:schemeClr val="dk1"/>
                          </a:solidFill>
                          <a:latin typeface="+mn-lt"/>
                          <a:ea typeface="+mn-ea"/>
                          <a:cs typeface="+mn-cs"/>
                        </a:rPr>
                        <a:t>23.3.Төлөөлөгчдийн </a:t>
                      </a:r>
                      <a:r>
                        <a:rPr lang="mn-MN" sz="900" b="1" i="0" kern="1200" dirty="0" smtClean="0">
                          <a:solidFill>
                            <a:srgbClr val="FF0000"/>
                          </a:solidFill>
                          <a:latin typeface="+mn-lt"/>
                          <a:ea typeface="+mn-ea"/>
                          <a:cs typeface="+mn-cs"/>
                        </a:rPr>
                        <a:t>гуравны хоёроос </a:t>
                      </a:r>
                      <a:r>
                        <a:rPr lang="mn-MN" sz="900" b="0" i="0" kern="1200" dirty="0" smtClean="0">
                          <a:solidFill>
                            <a:schemeClr val="dk1"/>
                          </a:solidFill>
                          <a:latin typeface="+mn-lt"/>
                          <a:ea typeface="+mn-ea"/>
                          <a:cs typeface="+mn-cs"/>
                        </a:rPr>
                        <a:t>доошгүйн шаардсанаар, эсхүл Хурлын Тэргүүлэгчдийн шийдвэрээр ээлжит бус хуралдаан хуралдуулж болно.</a:t>
                      </a:r>
                    </a:p>
                    <a:p>
                      <a:pPr fontAlgn="t"/>
                      <a:r>
                        <a:rPr lang="mn-MN" sz="900" b="0" i="0" kern="1200" dirty="0" smtClean="0">
                          <a:solidFill>
                            <a:schemeClr val="dk1"/>
                          </a:solidFill>
                          <a:latin typeface="+mn-lt"/>
                          <a:ea typeface="+mn-ea"/>
                          <a:cs typeface="+mn-cs"/>
                        </a:rPr>
                        <a:t>23.4.Анхдугаар хуралдааныг ээлжит сонгуулийн санал хураалт явуулсан өдрөөс </a:t>
                      </a:r>
                      <a:r>
                        <a:rPr lang="mn-MN" sz="900" b="1" i="0" kern="1200" dirty="0" smtClean="0">
                          <a:solidFill>
                            <a:srgbClr val="FF0000"/>
                          </a:solidFill>
                          <a:latin typeface="+mn-lt"/>
                          <a:ea typeface="+mn-ea"/>
                          <a:cs typeface="+mn-cs"/>
                        </a:rPr>
                        <a:t>хойш 20 хоногийн </a:t>
                      </a:r>
                      <a:r>
                        <a:rPr lang="mn-MN" sz="900" b="0" i="0" kern="1200" dirty="0" smtClean="0">
                          <a:solidFill>
                            <a:schemeClr val="dk1"/>
                          </a:solidFill>
                          <a:latin typeface="+mn-lt"/>
                          <a:ea typeface="+mn-ea"/>
                          <a:cs typeface="+mn-cs"/>
                        </a:rPr>
                        <a:t>дотор бүрэн эрхийн хугацаа нь дуусгавар болж буй Хурлын Тэргүүлэгчид, бусад хуралдааныг тухайн</a:t>
                      </a:r>
                      <a:r>
                        <a:rPr lang="en-US" sz="900" b="0" i="0" kern="1200" dirty="0" smtClean="0">
                          <a:solidFill>
                            <a:schemeClr val="dk1"/>
                          </a:solidFill>
                          <a:latin typeface="+mn-lt"/>
                          <a:ea typeface="+mn-ea"/>
                          <a:cs typeface="+mn-cs"/>
                        </a:rPr>
                        <a:t>  </a:t>
                      </a:r>
                      <a:r>
                        <a:rPr lang="mn-MN" sz="900" b="0" i="0" kern="1200" dirty="0" smtClean="0">
                          <a:solidFill>
                            <a:schemeClr val="dk1"/>
                          </a:solidFill>
                          <a:latin typeface="+mn-lt"/>
                          <a:ea typeface="+mn-ea"/>
                          <a:cs typeface="+mn-cs"/>
                        </a:rPr>
                        <a:t>Хурлын Тэргүүлэгчид </a:t>
                      </a:r>
                      <a:endParaRPr lang="en-US" sz="900" b="0" i="0" kern="1200" dirty="0" smtClean="0">
                        <a:solidFill>
                          <a:schemeClr val="dk1"/>
                        </a:solidFill>
                        <a:latin typeface="+mn-lt"/>
                        <a:ea typeface="+mn-ea"/>
                        <a:cs typeface="+mn-cs"/>
                      </a:endParaRPr>
                    </a:p>
                    <a:p>
                      <a:pPr fontAlgn="t"/>
                      <a:r>
                        <a:rPr lang="mn-MN" sz="900" b="0" i="0" kern="1200" dirty="0" smtClean="0">
                          <a:solidFill>
                            <a:schemeClr val="dk1"/>
                          </a:solidFill>
                          <a:latin typeface="+mn-lt"/>
                          <a:ea typeface="+mn-ea"/>
                          <a:cs typeface="+mn-cs"/>
                        </a:rPr>
                        <a:t>хуралдаан эхлэхээс 15-аас доошгүй хоногийн өмнө зарлан хуралдуулна.</a:t>
                      </a:r>
                    </a:p>
                    <a:p>
                      <a:pPr fontAlgn="t"/>
                      <a:r>
                        <a:rPr lang="mn-MN" sz="900" b="0" i="0" kern="1200" dirty="0" smtClean="0">
                          <a:solidFill>
                            <a:schemeClr val="dk1"/>
                          </a:solidFill>
                          <a:latin typeface="+mn-lt"/>
                          <a:ea typeface="+mn-ea"/>
                          <a:cs typeface="+mn-cs"/>
                        </a:rPr>
                        <a:t>23.5.Анхдугаар хуралдаанаар тухайн шатны Хурлын даргыг оролцуулан аймаг, нийслэлийн Хурлын Тэргүүлэгчдийг 7-11, </a:t>
                      </a:r>
                      <a:r>
                        <a:rPr lang="mn-MN" sz="900" b="1" i="0" kern="1200" dirty="0" smtClean="0">
                          <a:solidFill>
                            <a:srgbClr val="FF0000"/>
                          </a:solidFill>
                          <a:latin typeface="+mn-lt"/>
                          <a:ea typeface="+mn-ea"/>
                          <a:cs typeface="+mn-cs"/>
                        </a:rPr>
                        <a:t>сум, дүүргийн Хурлын Тэргүүлэгчдийг 5-7, баг,</a:t>
                      </a:r>
                      <a:r>
                        <a:rPr lang="mn-MN" sz="900" b="0" i="0" kern="1200" dirty="0" smtClean="0">
                          <a:solidFill>
                            <a:schemeClr val="dk1"/>
                          </a:solidFill>
                          <a:latin typeface="+mn-lt"/>
                          <a:ea typeface="+mn-ea"/>
                          <a:cs typeface="+mn-cs"/>
                        </a:rPr>
                        <a:t> хорооны Хурлын Тэргүүлэгчдийг 3-5 төлөөлөгчийн бүрэлдэхүүнтэйгээр дөрвөн жилийн хугацаагаар сонгоно.</a:t>
                      </a:r>
                    </a:p>
                    <a:p>
                      <a:pPr fontAlgn="t"/>
                      <a:r>
                        <a:rPr lang="mn-MN" sz="900" b="0" i="0" kern="1200" dirty="0" smtClean="0">
                          <a:solidFill>
                            <a:schemeClr val="dk1"/>
                          </a:solidFill>
                          <a:latin typeface="+mn-lt"/>
                          <a:ea typeface="+mn-ea"/>
                          <a:cs typeface="+mn-cs"/>
                        </a:rPr>
                        <a:t> 23.6.Анхдугаар хуралдааныг шинээр сонгогдсон төлөөлөгчдийн насаар хамгийн ахмад нь, бусад хуралдааныг Хурлын дарга, түүний эзгүйд Хурлын даргын санал болгосноор Тэргүүлэгчдийн бүрэлдэхүүнд орсон төлөөлөгчдийн аль нэг нь нээж удирдана. </a:t>
                      </a:r>
                    </a:p>
                    <a:p>
                      <a:pPr fontAlgn="t"/>
                      <a:r>
                        <a:rPr lang="mn-MN" sz="900" b="0" i="0" kern="1200" dirty="0" smtClean="0">
                          <a:solidFill>
                            <a:schemeClr val="dk1"/>
                          </a:solidFill>
                          <a:latin typeface="+mn-lt"/>
                          <a:ea typeface="+mn-ea"/>
                          <a:cs typeface="+mn-cs"/>
                        </a:rPr>
                        <a:t>23.7.Аймаг, нийслэл, сум, дүүргийн Хурлын хуралдаанд тухайн Хурлын нийт төлөөлөгчийн олонхи нь хүрэлцэн ирсэн бол хүчинтэйд тооцно.</a:t>
                      </a:r>
                    </a:p>
                    <a:p>
                      <a:pPr fontAlgn="t"/>
                      <a:r>
                        <a:rPr lang="mn-MN" sz="900" b="0" i="0" kern="1200" dirty="0" smtClean="0">
                          <a:solidFill>
                            <a:schemeClr val="dk1"/>
                          </a:solidFill>
                          <a:latin typeface="+mn-lt"/>
                          <a:ea typeface="+mn-ea"/>
                          <a:cs typeface="+mn-cs"/>
                        </a:rPr>
                        <a:t> 23.8.Хүндэтгэн үзэхээс бусад шалтгаанаар Хурлын төлөөлөгч зориудаар хуралдаанд оролцохгүй байх буюу түүнийг орхиж гарахыг хориглоно.</a:t>
                      </a:r>
                    </a:p>
                    <a:p>
                      <a:pPr fontAlgn="t"/>
                      <a:r>
                        <a:rPr lang="mn-MN" sz="900" b="0" i="0" kern="1200" dirty="0" smtClean="0">
                          <a:solidFill>
                            <a:schemeClr val="dk1"/>
                          </a:solidFill>
                          <a:latin typeface="+mn-lt"/>
                          <a:ea typeface="+mn-ea"/>
                          <a:cs typeface="+mn-cs"/>
                        </a:rPr>
                        <a:t>23.9.Хуралдаанд зориудаар оролцоогүй буюу орхиж гарсан тохиолдолд хуралдаанд оролцож эсрэг санал өгсөнд тооцож санал хураалт явуулна.</a:t>
                      </a:r>
                    </a:p>
                    <a:p>
                      <a:pPr fontAlgn="t"/>
                      <a:r>
                        <a:rPr lang="mn-MN" sz="900" b="0" i="0" kern="1200" dirty="0" smtClean="0">
                          <a:solidFill>
                            <a:schemeClr val="dk1"/>
                          </a:solidFill>
                          <a:latin typeface="+mn-lt"/>
                          <a:ea typeface="+mn-ea"/>
                          <a:cs typeface="+mn-cs"/>
                        </a:rPr>
                        <a:t>23.10.Баг, хорооны Хурлын хуралдаанд зөвхөн тухайн баг, хорооны сонгуулийн насны иргэн бүр оролцож болох бөгөөд хуралдаанд багт 4 өрх тутмаас, хороо, аймгийн төвийн сумын багт 20-30 өрх тутмаас тус бүр нэг хүн хүрэлцэн ирсэн тохиолдолд хүчинтэйд тооцно.</a:t>
                      </a:r>
                    </a:p>
                    <a:p>
                      <a:pPr fontAlgn="t"/>
                      <a:r>
                        <a:rPr lang="mn-MN" sz="900" b="0" i="0" kern="1200" dirty="0" smtClean="0">
                          <a:solidFill>
                            <a:schemeClr val="dk1"/>
                          </a:solidFill>
                          <a:latin typeface="+mn-lt"/>
                          <a:ea typeface="+mn-ea"/>
                          <a:cs typeface="+mn-cs"/>
                        </a:rPr>
                        <a:t>23.11.Засаг даргад нэр дэвшүүлэх, түүнийг чөлөөлөх, огцруулах буюу огцрох тухай хүсэлтийг нь хэлэлцэх тохиолдолд аймгийн төвийнхөөс бусад сумын багийн Хуралд багийн нийт өрхийн 50-иас доошгүй хувийн төлөөлөл оролцсон бол хүчинтэйд тооцно.</a:t>
                      </a:r>
                    </a:p>
                    <a:p>
                      <a:pPr fontAlgn="t"/>
                      <a:r>
                        <a:rPr lang="mn-MN" sz="900" b="0" i="0" kern="1200" dirty="0" smtClean="0">
                          <a:solidFill>
                            <a:schemeClr val="dk1"/>
                          </a:solidFill>
                          <a:latin typeface="+mn-lt"/>
                          <a:ea typeface="+mn-ea"/>
                          <a:cs typeface="+mn-cs"/>
                        </a:rPr>
                        <a:t>23.12.Баг, хорооны Хурлын хуралдааныг хэсэгчлэн зохион байгуулж болно.</a:t>
                      </a:r>
                    </a:p>
                    <a:p>
                      <a:pPr fontAlgn="t"/>
                      <a:r>
                        <a:rPr lang="mn-MN" sz="900" b="0" i="0" kern="1200" dirty="0" smtClean="0">
                          <a:solidFill>
                            <a:schemeClr val="dk1"/>
                          </a:solidFill>
                          <a:latin typeface="+mn-lt"/>
                          <a:ea typeface="+mn-ea"/>
                          <a:cs typeface="+mn-cs"/>
                        </a:rPr>
                        <a:t> 23.14.Хуралдааныхаа дэгийг тухайн Хурал өөрөө тогтоож тогтоолоор батална.</a:t>
                      </a:r>
                      <a:endParaRPr lang="mn-MN" sz="900" b="0" i="0" kern="1200" dirty="0">
                        <a:solidFill>
                          <a:schemeClr val="dk1"/>
                        </a:solidFill>
                        <a:latin typeface="+mn-lt"/>
                        <a:ea typeface="+mn-ea"/>
                        <a:cs typeface="+mn-cs"/>
                      </a:endParaRPr>
                    </a:p>
                  </a:txBody>
                  <a:tcPr/>
                </a:tc>
                <a:tc>
                  <a:txBody>
                    <a:bodyPr/>
                    <a:lstStyle/>
                    <a:p>
                      <a:pPr fontAlgn="t"/>
                      <a:r>
                        <a:rPr lang="mn-MN" sz="1100" b="0" i="0" kern="1200" dirty="0" smtClean="0">
                          <a:solidFill>
                            <a:schemeClr val="dk1"/>
                          </a:solidFill>
                          <a:latin typeface="+mn-lt"/>
                          <a:ea typeface="+mn-ea"/>
                          <a:cs typeface="+mn-cs"/>
                        </a:rPr>
                        <a:t>46.1.Иргэдийн Төлөөлөгчдийн Хурлын үйл ажиллагааны зохион байгуулалтын үндсэн хэлбэр нь хуралдаан байна.</a:t>
                      </a:r>
                    </a:p>
                    <a:p>
                      <a:pPr fontAlgn="t"/>
                      <a:r>
                        <a:rPr lang="mn-MN" sz="1100" b="0" i="0" kern="1200" dirty="0" smtClean="0">
                          <a:solidFill>
                            <a:schemeClr val="dk1"/>
                          </a:solidFill>
                          <a:latin typeface="+mn-lt"/>
                          <a:ea typeface="+mn-ea"/>
                          <a:cs typeface="+mn-cs"/>
                        </a:rPr>
                        <a:t>46.2.Иргэдийн Төлөөлөгчдийн болон Нийтийн </a:t>
                      </a:r>
                      <a:r>
                        <a:rPr lang="mn-MN" sz="1100" b="1" i="0" kern="1200" dirty="0" smtClean="0">
                          <a:solidFill>
                            <a:srgbClr val="FF0000"/>
                          </a:solidFill>
                          <a:latin typeface="+mn-lt"/>
                          <a:ea typeface="+mn-ea"/>
                          <a:cs typeface="+mn-cs"/>
                        </a:rPr>
                        <a:t>Хурлын ээлжит хуралдааныг улиралд нэг удаа </a:t>
                      </a:r>
                      <a:r>
                        <a:rPr lang="mn-MN" sz="1100" b="0" i="0" kern="1200" dirty="0" smtClean="0">
                          <a:solidFill>
                            <a:schemeClr val="dk1"/>
                          </a:solidFill>
                          <a:latin typeface="+mn-lt"/>
                          <a:ea typeface="+mn-ea"/>
                          <a:cs typeface="+mn-cs"/>
                        </a:rPr>
                        <a:t>хуралдуулна.</a:t>
                      </a:r>
                    </a:p>
                    <a:p>
                      <a:pPr fontAlgn="t"/>
                      <a:r>
                        <a:rPr lang="mn-MN" sz="1100" b="0" i="0" kern="1200" dirty="0" smtClean="0">
                          <a:solidFill>
                            <a:schemeClr val="dk1"/>
                          </a:solidFill>
                          <a:latin typeface="+mn-lt"/>
                          <a:ea typeface="+mn-ea"/>
                          <a:cs typeface="+mn-cs"/>
                        </a:rPr>
                        <a:t>46.3.Аймаг, сум, нийслэл, дүүргийн иргэдийн Төлөөлөгчдийн Хурлын ээлжит бус хуралдааныг нийт төлөөлөгчдийн </a:t>
                      </a:r>
                      <a:r>
                        <a:rPr lang="mn-MN" sz="1100" b="1" i="0" kern="1200" dirty="0" smtClean="0">
                          <a:solidFill>
                            <a:srgbClr val="FF0000"/>
                          </a:solidFill>
                          <a:latin typeface="+mn-lt"/>
                          <a:ea typeface="+mn-ea"/>
                          <a:cs typeface="+mn-cs"/>
                        </a:rPr>
                        <a:t>гуравны нэгээс </a:t>
                      </a:r>
                      <a:r>
                        <a:rPr lang="mn-MN" sz="1100" b="0" i="0" kern="1200" dirty="0" smtClean="0">
                          <a:solidFill>
                            <a:schemeClr val="dk1"/>
                          </a:solidFill>
                          <a:latin typeface="+mn-lt"/>
                          <a:ea typeface="+mn-ea"/>
                          <a:cs typeface="+mn-cs"/>
                        </a:rPr>
                        <a:t>доошгүйн саналаар, эсхүл Хурлын Зөвлөл, Хурлын даргын санаачилгаар хуралдуулна.</a:t>
                      </a:r>
                    </a:p>
                    <a:p>
                      <a:pPr fontAlgn="t"/>
                      <a:r>
                        <a:rPr lang="mn-MN" sz="1100" b="0" i="0" kern="1200" dirty="0" smtClean="0">
                          <a:solidFill>
                            <a:schemeClr val="dk1"/>
                          </a:solidFill>
                          <a:latin typeface="+mn-lt"/>
                          <a:ea typeface="+mn-ea"/>
                          <a:cs typeface="+mn-cs"/>
                        </a:rPr>
                        <a:t>46.4.Иргэдийн Нийтийн Хурлын ээлжит бус хуралдааныг Хурлын Зөвлөл, Засаг даргын санаачилгаар, эсхүл баг, хорооны сонгуулийн эрх бүхий иргэдийн арваас доошгүй хувь нь санал болгосноор хуралдуулна. Иргэд саналаа гарын үсэг зурах хэлбэрээр илэрхийлнэ.</a:t>
                      </a:r>
                    </a:p>
                    <a:p>
                      <a:pPr fontAlgn="t"/>
                      <a:r>
                        <a:rPr lang="mn-MN" sz="1100" b="0" i="0" kern="1200" dirty="0" smtClean="0">
                          <a:solidFill>
                            <a:schemeClr val="dk1"/>
                          </a:solidFill>
                          <a:latin typeface="+mn-lt"/>
                          <a:ea typeface="+mn-ea"/>
                          <a:cs typeface="+mn-cs"/>
                        </a:rPr>
                        <a:t>46.5.Ээлжит сонгуулийн дүнг өргөн мэдүүлсэн өдрөөс </a:t>
                      </a:r>
                      <a:r>
                        <a:rPr lang="mn-MN" sz="1100" b="1" i="0" kern="1200" dirty="0" smtClean="0">
                          <a:solidFill>
                            <a:srgbClr val="FF0000"/>
                          </a:solidFill>
                          <a:latin typeface="+mn-lt"/>
                          <a:ea typeface="+mn-ea"/>
                          <a:cs typeface="+mn-cs"/>
                        </a:rPr>
                        <a:t>хойш 14 хоногийн </a:t>
                      </a:r>
                      <a:r>
                        <a:rPr lang="mn-MN" sz="1100" b="0" i="0" kern="1200" dirty="0" smtClean="0">
                          <a:solidFill>
                            <a:schemeClr val="dk1"/>
                          </a:solidFill>
                          <a:latin typeface="+mn-lt"/>
                          <a:ea typeface="+mn-ea"/>
                          <a:cs typeface="+mn-cs"/>
                        </a:rPr>
                        <a:t>дотор тухайн шатны сонгуулийн хороо иргэдийн Төлөөлөгчдийн Хурлын анхдугаар хуралдааныг зарлан хуралдуулна. Анхдугаар хуралдааныг хуралдаанд хүрэлцэн ирсэн насаар хамгийн ахмад төлөөлөгч даргална.</a:t>
                      </a:r>
                    </a:p>
                    <a:p>
                      <a:pPr fontAlgn="t"/>
                      <a:r>
                        <a:rPr lang="mn-MN" sz="1100" b="0" i="0" kern="1200" dirty="0" smtClean="0">
                          <a:solidFill>
                            <a:schemeClr val="dk1"/>
                          </a:solidFill>
                          <a:latin typeface="+mn-lt"/>
                          <a:ea typeface="+mn-ea"/>
                          <a:cs typeface="+mn-cs"/>
                        </a:rPr>
                        <a:t>46.6.Анхдугаар хуралдаанаас бусад хуралдааныг тухайн Хурлын дарга хуралдаан эхлэхээс долоогоос доошгүй хоногийн өмнө зарлан хуралдуулна. Хуралдааныг Хурлын дарга, түүний эзгүйд Хурлын даргын санал болгосноор төлөөлөгчдийн аль нэг нь удирдана.</a:t>
                      </a:r>
                    </a:p>
                    <a:p>
                      <a:pPr fontAlgn="t"/>
                      <a:r>
                        <a:rPr lang="mn-MN" sz="1100" b="0" i="0" kern="1200" dirty="0" smtClean="0">
                          <a:solidFill>
                            <a:schemeClr val="dk1"/>
                          </a:solidFill>
                          <a:latin typeface="+mn-lt"/>
                          <a:ea typeface="+mn-ea"/>
                          <a:cs typeface="+mn-cs"/>
                        </a:rPr>
                        <a:t>46.7.Иргэдийн Төлөөлөгчдийн Хурлын хуралдаанд тухайн Хурлын нийт төлөөлөгчийн олонх нь хүрэлцэн ирсэн бол хуралдааныг хүчинтэйд тооцно.</a:t>
                      </a:r>
                    </a:p>
                    <a:p>
                      <a:pPr fontAlgn="t"/>
                      <a:r>
                        <a:rPr lang="mn-MN" sz="1100" b="0" i="0" kern="1200" dirty="0" smtClean="0">
                          <a:solidFill>
                            <a:schemeClr val="dk1"/>
                          </a:solidFill>
                          <a:latin typeface="+mn-lt"/>
                          <a:ea typeface="+mn-ea"/>
                          <a:cs typeface="+mn-cs"/>
                        </a:rPr>
                        <a:t>46.8.Хүндэтгэн үзэхээс бусад шалтгаанаар Хурлын төлөөлөгч хуралдаанд оролцохгүй байх, түүнийг орхиж гарахыг хориглоно.</a:t>
                      </a:r>
                    </a:p>
                    <a:p>
                      <a:pPr fontAlgn="t"/>
                      <a:r>
                        <a:rPr lang="mn-MN" sz="1100" b="0" i="0" kern="1200" dirty="0" smtClean="0">
                          <a:solidFill>
                            <a:schemeClr val="dk1"/>
                          </a:solidFill>
                          <a:latin typeface="+mn-lt"/>
                          <a:ea typeface="+mn-ea"/>
                          <a:cs typeface="+mn-cs"/>
                        </a:rPr>
                        <a:t>46.9.Иргэдийн Төлөөлөгчдийн Хурлын хуралдааны дэгийг тухайн Хурал өөрөө тогтоож, тогтоолоор батална.</a:t>
                      </a:r>
                    </a:p>
                    <a:p>
                      <a:pPr fontAlgn="t"/>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mn-MN" sz="2800" dirty="0" smtClean="0"/>
              <a:t>Хурлын шийдвэр</a:t>
            </a:r>
            <a:endParaRPr lang="en-US" sz="2800" dirty="0"/>
          </a:p>
        </p:txBody>
      </p:sp>
      <p:graphicFrame>
        <p:nvGraphicFramePr>
          <p:cNvPr id="4" name="Content Placeholder 3"/>
          <p:cNvGraphicFramePr>
            <a:graphicFrameLocks/>
          </p:cNvGraphicFramePr>
          <p:nvPr/>
        </p:nvGraphicFramePr>
        <p:xfrm>
          <a:off x="228600" y="914400"/>
          <a:ext cx="8610600" cy="4954058"/>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1400" b="0" i="0" kern="1200" dirty="0" smtClean="0">
                          <a:solidFill>
                            <a:schemeClr val="dk1"/>
                          </a:solidFill>
                          <a:latin typeface="+mn-lt"/>
                          <a:ea typeface="+mn-ea"/>
                          <a:cs typeface="+mn-cs"/>
                        </a:rPr>
                        <a:t>25.1.Хурал хэлэлцсэн асуудлаар тогтоол гаргах бөгөөд түүнийг тухайн Хурлын хуралдаанд оролцсон төлөөлөгчдийн болон баг, хорооны Хурлын хуралдаанд оролцсон иргэдийн олонхийн саналаар тус тус батална.</a:t>
                      </a:r>
                    </a:p>
                    <a:p>
                      <a:pPr fontAlgn="t"/>
                      <a:r>
                        <a:rPr lang="mn-MN" sz="1400" b="0" i="0" kern="1200" dirty="0" smtClean="0">
                          <a:solidFill>
                            <a:schemeClr val="dk1"/>
                          </a:solidFill>
                          <a:latin typeface="+mn-lt"/>
                          <a:ea typeface="+mn-ea"/>
                          <a:cs typeface="+mn-cs"/>
                        </a:rPr>
                        <a:t>25.2.Хурлын болон Хурлын Тэргүүлэгчдийн тогтоолд Хурлын дарга, Хурлын даргыг сонгох, чөлөөлөх тухай тогтоолд тухайн хуралдаан даргалагч тус тус гарын үсэг зурна.</a:t>
                      </a:r>
                    </a:p>
                    <a:p>
                      <a:pPr fontAlgn="t"/>
                      <a:r>
                        <a:rPr lang="mn-MN" sz="1400" b="0" i="0" kern="1200" dirty="0" smtClean="0">
                          <a:solidFill>
                            <a:schemeClr val="dk1"/>
                          </a:solidFill>
                          <a:latin typeface="+mn-lt"/>
                          <a:ea typeface="+mn-ea"/>
                          <a:cs typeface="+mn-cs"/>
                        </a:rPr>
                        <a:t>25.3.Хурлын Тэргүүлэгчдийн ажлын албаны үйл ажиллагаатай холбогдсон асуудлаар аймаг, нийслэл, сум, дүүргийн Хурлын дарга захирамж гаргах эрхтэй.</a:t>
                      </a:r>
                    </a:p>
                    <a:p>
                      <a:pPr fontAlgn="t"/>
                      <a:r>
                        <a:rPr lang="mn-MN" sz="1400" b="0" i="0" kern="1200" dirty="0" smtClean="0">
                          <a:solidFill>
                            <a:schemeClr val="dk1"/>
                          </a:solidFill>
                          <a:latin typeface="+mn-lt"/>
                          <a:ea typeface="+mn-ea"/>
                          <a:cs typeface="+mn-cs"/>
                        </a:rPr>
                        <a:t>25.4.Хурлаас гаргасан тогтоол, бусад шийдвэр нь хууль тогтоомж, Засгийн газар, тухайн асуудлыг харьяалах дээд шатны байгууллагаас гаргасан шийдвэрт нийцээгүй бол түүнийг тухайн Хурал өөрчлөх буюу хүчингүй болгоно.</a:t>
                      </a:r>
                    </a:p>
                    <a:p>
                      <a:pPr fontAlgn="t"/>
                      <a:endParaRPr lang="mn-MN" sz="9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48.1.Иргэдийн Төлөөлөгчдийн Хурал хэлэлцсэн асуудлаар тогтоол гаргах бөгөөд түүнийг тухайн Хурлын хуралдаанд оролцсон төлөөлөгчдийн, баг, хорооны Хурлын хуралдаанд оролцсон иргэдийн олонхын саналаар батална.</a:t>
                      </a:r>
                    </a:p>
                    <a:p>
                      <a:pPr fontAlgn="t"/>
                      <a:r>
                        <a:rPr lang="mn-MN" sz="1800" b="0" i="0" kern="1200" dirty="0" smtClean="0">
                          <a:solidFill>
                            <a:schemeClr val="dk1"/>
                          </a:solidFill>
                          <a:latin typeface="+mn-lt"/>
                          <a:ea typeface="+mn-ea"/>
                          <a:cs typeface="+mn-cs"/>
                        </a:rPr>
                        <a:t>48.2.Иргэдийн Төлөөлөгчдийн Хурлын тогтоолд Хурлын дарга, баг, хорооны иргэдийн Нийтийн Хурлын тогтоолд Хуралдааны дарга, Хурлын даргыг сонгох, чөлөөлөх тухай тогтоолд тухайн Хуралдаан даргалагч гарын үсэг зурж баталгаажуулна.</a:t>
                      </a:r>
                    </a:p>
                    <a:p>
                      <a:pPr fontAlgn="t"/>
                      <a:r>
                        <a:rPr lang="mn-MN" sz="1800" b="0" i="0" kern="1200" dirty="0" smtClean="0">
                          <a:solidFill>
                            <a:schemeClr val="dk1"/>
                          </a:solidFill>
                          <a:latin typeface="+mn-lt"/>
                          <a:ea typeface="+mn-ea"/>
                          <a:cs typeface="+mn-cs"/>
                        </a:rPr>
                        <a:t>48.3.Аймаг, сум, нийслэл, дүүргийн иргэдийн Төлөөлөгчдийн Хурлын үйл ажиллагааны зохион байгуулалтын асуудлаар Хурлын дарга захирамж гаргана.</a:t>
                      </a:r>
                    </a:p>
                    <a:p>
                      <a:pPr fontAlgn="t"/>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mn-MN" sz="2800" b="1" dirty="0"/>
              <a:t>Хуралд асуудал оруулах эрх</a:t>
            </a:r>
            <a:endParaRPr lang="en-US" sz="2800" dirty="0"/>
          </a:p>
        </p:txBody>
      </p:sp>
      <p:graphicFrame>
        <p:nvGraphicFramePr>
          <p:cNvPr id="4" name="Content Placeholder 3"/>
          <p:cNvGraphicFramePr>
            <a:graphicFrameLocks/>
          </p:cNvGraphicFramePr>
          <p:nvPr/>
        </p:nvGraphicFramePr>
        <p:xfrm>
          <a:off x="304800" y="762000"/>
          <a:ext cx="8610600" cy="5456978"/>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1800" b="0" i="0" kern="1200" dirty="0" smtClean="0">
                          <a:solidFill>
                            <a:schemeClr val="dk1"/>
                          </a:solidFill>
                          <a:latin typeface="+mn-lt"/>
                          <a:ea typeface="+mn-ea"/>
                          <a:cs typeface="+mn-cs"/>
                        </a:rPr>
                        <a:t>24.1.Хурлын Тэргүүлэгчид, хороо, түүнчлэн төлөөлөгч, тухайн нэгжийн Засаг дарга асуудал санаачлан Хуралд хэлэлцүүлэхээр оруулах эрхтэй.</a:t>
                      </a:r>
                    </a:p>
                    <a:p>
                      <a:pPr fontAlgn="t"/>
                      <a:r>
                        <a:rPr lang="mn-MN" sz="1800" b="0" i="0" kern="1200" dirty="0" smtClean="0">
                          <a:solidFill>
                            <a:schemeClr val="dk1"/>
                          </a:solidFill>
                          <a:latin typeface="+mn-lt"/>
                          <a:ea typeface="+mn-ea"/>
                          <a:cs typeface="+mn-cs"/>
                        </a:rPr>
                        <a:t> 24.2.Төрийн болон төрийн бус байгууллага, аж ахуйн нэгж, иргэн тухайн шатны Хуралд, сум, дүүрэг, баг, хорооны Хурал зохих дээд шатны Хуралд асуудал хэлэлцүүлэхээр санал дэвшүүлж болно.</a:t>
                      </a:r>
                    </a:p>
                    <a:p>
                      <a:pPr fontAlgn="t"/>
                      <a:r>
                        <a:rPr lang="mn-MN" sz="1800" b="0" i="0" kern="1200" dirty="0" smtClean="0">
                          <a:solidFill>
                            <a:schemeClr val="dk1"/>
                          </a:solidFill>
                          <a:latin typeface="+mn-lt"/>
                          <a:ea typeface="+mn-ea"/>
                          <a:cs typeface="+mn-cs"/>
                        </a:rPr>
                        <a:t>24.3.Энэ хуулийн 24.1, 24.2-т заасан саналд холбогдох тооцоо, судалгаа, лавлагаа, гарах шийдвэрийн төслийг хавсаргаж хуралдаан болохоос 1 хоногийн өмнө Хурлын төлөөлөгчдөд тараах бөгөөд энэхүү шаардлагыг хангаагүй асуудлыг хуралдаанаар хэлэлцэхгүй.</a:t>
                      </a:r>
                    </a:p>
                    <a:p>
                      <a:pPr fontAlgn="t"/>
                      <a:endParaRPr lang="mn-MN" sz="9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47.1.Иргэдийн Төлөөлөгчдийн Хурлын хороо, төлөөлөгч, тухайн нэгжийн Засаг дарга асуудал санаачлан Хуралд хэлэлцүүлэхээр оруулах эрхтэй.</a:t>
                      </a:r>
                    </a:p>
                    <a:p>
                      <a:pPr fontAlgn="t"/>
                      <a:r>
                        <a:rPr lang="mn-MN" sz="1800" b="0" i="0" kern="1200" dirty="0" smtClean="0">
                          <a:solidFill>
                            <a:schemeClr val="dk1"/>
                          </a:solidFill>
                          <a:latin typeface="+mn-lt"/>
                          <a:ea typeface="+mn-ea"/>
                          <a:cs typeface="+mn-cs"/>
                        </a:rPr>
                        <a:t>47.2.Энэ хуулийн 47.1-д заасан саналд холбогдох тооцоо, судалгаа, лавлагаа, гарах шийдвэрийн төслийг хавсаргаж хуралдаан болохоос ажлын хоёр өдрийн өмнө Хурлын төлөөлөгчдөд тараах бөгөөд энэ шаардлагыг хангаагүй асуудлыг хуралдаанаар хэлэлцэхгүй.</a:t>
                      </a:r>
                    </a:p>
                    <a:p>
                      <a:pPr fontAlgn="t"/>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b="1" dirty="0"/>
              <a:t>Хурлын шийдвэрийг хэрэгжүүлэх</a:t>
            </a:r>
            <a:endParaRPr lang="en-US" sz="2800" dirty="0"/>
          </a:p>
        </p:txBody>
      </p:sp>
      <p:graphicFrame>
        <p:nvGraphicFramePr>
          <p:cNvPr id="4" name="Content Placeholder 3"/>
          <p:cNvGraphicFramePr>
            <a:graphicFrameLocks/>
          </p:cNvGraphicFramePr>
          <p:nvPr/>
        </p:nvGraphicFramePr>
        <p:xfrm>
          <a:off x="304800" y="1524000"/>
          <a:ext cx="8610600" cy="4876800"/>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endParaRPr lang="mn-MN" sz="9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49.1.Бүх шатны Засаг дарга тухайн Хурлаас гарсан шийдвэрийг хэрэгжүүлэх үүрэгтэй.</a:t>
                      </a:r>
                    </a:p>
                    <a:p>
                      <a:pPr fontAlgn="t"/>
                      <a:r>
                        <a:rPr lang="mn-MN" sz="1800" b="0" i="0" kern="1200" dirty="0" smtClean="0">
                          <a:solidFill>
                            <a:schemeClr val="dk1"/>
                          </a:solidFill>
                          <a:latin typeface="+mn-lt"/>
                          <a:ea typeface="+mn-ea"/>
                          <a:cs typeface="+mn-cs"/>
                        </a:rPr>
                        <a:t>49.2.Хурлын шийдвэрийг хэрэгжүүлэхээс өмнө энэ хуулийн 50 дугаар зүйлд зааснаар тухайн шийдвэрт хориг тавих эсэх асуудлыг шийдвэрлэнэ.</a:t>
                      </a:r>
                    </a:p>
                    <a:p>
                      <a:pPr fontAlgn="t"/>
                      <a:r>
                        <a:rPr lang="mn-MN" sz="1800" b="0" i="0" kern="1200" dirty="0" smtClean="0">
                          <a:solidFill>
                            <a:schemeClr val="dk1"/>
                          </a:solidFill>
                          <a:latin typeface="+mn-lt"/>
                          <a:ea typeface="+mn-ea"/>
                          <a:cs typeface="+mn-cs"/>
                        </a:rPr>
                        <a:t>49.3.Хурлын шийдвэрийг хэрэгжүүлэх ажлыг тамгын газар, нутгийн захиргааны агентлагийг оролцуулан зохион байгуулна.</a:t>
                      </a:r>
                    </a:p>
                    <a:p>
                      <a:pPr fontAlgn="t"/>
                      <a:r>
                        <a:rPr lang="mn-MN" sz="1800" b="0" i="0" kern="1200" dirty="0" smtClean="0">
                          <a:solidFill>
                            <a:schemeClr val="dk1"/>
                          </a:solidFill>
                          <a:latin typeface="+mn-lt"/>
                          <a:ea typeface="+mn-ea"/>
                          <a:cs typeface="+mn-cs"/>
                        </a:rPr>
                        <a:t>49.4.Засаг дарга Хурлын шийдвэрийн хэрэгжилтийн талаар жил бүр тухайн Хуралд тайлагнана.</a:t>
                      </a:r>
                    </a:p>
                    <a:p>
                      <a:pPr fontAlgn="t"/>
                      <a:endParaRPr lang="en-US" sz="1200" dirty="0"/>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b="1" dirty="0"/>
              <a:t>Хурлын төсөв, тамга, тэмдэг</a:t>
            </a:r>
            <a:endParaRPr lang="en-US" sz="2800" dirty="0"/>
          </a:p>
        </p:txBody>
      </p:sp>
      <p:graphicFrame>
        <p:nvGraphicFramePr>
          <p:cNvPr id="4" name="Content Placeholder 3"/>
          <p:cNvGraphicFramePr>
            <a:graphicFrameLocks/>
          </p:cNvGraphicFramePr>
          <p:nvPr/>
        </p:nvGraphicFramePr>
        <p:xfrm>
          <a:off x="304800" y="1524000"/>
          <a:ext cx="8610600" cy="4876800"/>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1800" b="0" i="0" kern="1200" dirty="0" smtClean="0">
                          <a:solidFill>
                            <a:schemeClr val="dk1"/>
                          </a:solidFill>
                          <a:latin typeface="+mn-lt"/>
                          <a:ea typeface="+mn-ea"/>
                          <a:cs typeface="+mn-cs"/>
                        </a:rPr>
                        <a:t>16.1.Аймаг, нийслэл, сум, дүүргийн Хурал төсөвтэй байх бөгөөд түүнийг Хурлын Тэргүүлэгчдийн шийдвэрийг үндэслэн Хурлын нарийн бичгийн дарга захиран зарцуулна.</a:t>
                      </a:r>
                    </a:p>
                    <a:p>
                      <a:pPr fontAlgn="t"/>
                      <a:r>
                        <a:rPr lang="mn-MN" sz="1800" b="0" i="1" u="none" strike="noStrike" kern="1200" dirty="0" smtClean="0">
                          <a:solidFill>
                            <a:schemeClr val="dk1"/>
                          </a:solidFill>
                          <a:latin typeface="+mn-lt"/>
                          <a:ea typeface="+mn-ea"/>
                          <a:cs typeface="+mn-cs"/>
                          <a:hlinkClick r:id="rId2"/>
                        </a:rPr>
                        <a:t>/Энэ хэсэгт 2010 оны 10 дугаар сарын 29-ний өдрийн хуулиар өөрчлөлт оруулсан/</a:t>
                      </a:r>
                      <a:endParaRPr lang="mn-MN" sz="1800" b="0" i="0" kern="1200" dirty="0" smtClean="0">
                        <a:solidFill>
                          <a:schemeClr val="dk1"/>
                        </a:solidFill>
                        <a:latin typeface="+mn-lt"/>
                        <a:ea typeface="+mn-ea"/>
                        <a:cs typeface="+mn-cs"/>
                      </a:endParaRPr>
                    </a:p>
                    <a:p>
                      <a:pPr fontAlgn="t"/>
                      <a:r>
                        <a:rPr lang="mn-MN" sz="1800" b="0" i="0" kern="1200" dirty="0" smtClean="0">
                          <a:solidFill>
                            <a:schemeClr val="dk1"/>
                          </a:solidFill>
                          <a:latin typeface="+mn-lt"/>
                          <a:ea typeface="+mn-ea"/>
                          <a:cs typeface="+mn-cs"/>
                        </a:rPr>
                        <a:t>16.2.Аймаг, нийслэл, сум, дүүргийн Хурал тогтоосон журмаар үйлдсэн тамга, тэмдэг, албан бичгийн хэвлэмэл хуудас хэрэглэнэ.</a:t>
                      </a:r>
                    </a:p>
                    <a:p>
                      <a:pPr fontAlgn="t"/>
                      <a:endParaRPr lang="mn-MN" sz="9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55.1.Иргэдийн Төлөөлөгчдийн Хурал төсөвтэй байх бөгөөд төсвийг Хурлын нарийн бичгийн дарга захиран зарцуулна.</a:t>
                      </a:r>
                    </a:p>
                    <a:p>
                      <a:pPr fontAlgn="t"/>
                      <a:r>
                        <a:rPr lang="mn-MN" sz="1800" b="0" i="0" kern="1200" dirty="0" smtClean="0">
                          <a:solidFill>
                            <a:schemeClr val="dk1"/>
                          </a:solidFill>
                          <a:latin typeface="+mn-lt"/>
                          <a:ea typeface="+mn-ea"/>
                          <a:cs typeface="+mn-cs"/>
                        </a:rPr>
                        <a:t>55.2.Энэ хуулийн 55.1-д заасан төсөв нь Хурлын үйл ажиллагааны болон ажлын албаны төсвөөс бүрдэнэ.</a:t>
                      </a:r>
                    </a:p>
                    <a:p>
                      <a:pPr fontAlgn="t"/>
                      <a:r>
                        <a:rPr lang="mn-MN" sz="1800" b="0" i="0" kern="1200" dirty="0" smtClean="0">
                          <a:solidFill>
                            <a:schemeClr val="dk1"/>
                          </a:solidFill>
                          <a:latin typeface="+mn-lt"/>
                          <a:ea typeface="+mn-ea"/>
                          <a:cs typeface="+mn-cs"/>
                        </a:rPr>
                        <a:t>55.3.Иргэдийн Төлөөлөгчдийн Хурал тогтоосон журмаар үйлдсэн тамга, тэмдэг, албан бичгийн хэвлэмэл хуудас хэрэглэнэ.</a:t>
                      </a:r>
                    </a:p>
                    <a:p>
                      <a:pPr fontAlgn="t"/>
                      <a:endParaRPr lang="en-US" sz="1200"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mn-MN" sz="2800" dirty="0"/>
              <a:t>Сумын чиг үүрэгт дараах асуудал хамаарна:</a:t>
            </a:r>
            <a:endParaRPr lang="en-US" sz="2800" dirty="0"/>
          </a:p>
        </p:txBody>
      </p:sp>
      <p:sp>
        <p:nvSpPr>
          <p:cNvPr id="3" name="Content Placeholder 2"/>
          <p:cNvSpPr>
            <a:spLocks noGrp="1"/>
          </p:cNvSpPr>
          <p:nvPr>
            <p:ph idx="1"/>
          </p:nvPr>
        </p:nvSpPr>
        <p:spPr>
          <a:xfrm>
            <a:off x="457200" y="762000"/>
            <a:ext cx="8229600" cy="5364163"/>
          </a:xfrm>
        </p:spPr>
        <p:txBody>
          <a:bodyPr>
            <a:normAutofit fontScale="40000" lnSpcReduction="20000"/>
          </a:bodyPr>
          <a:lstStyle/>
          <a:p>
            <a:pPr fontAlgn="t"/>
            <a:r>
              <a:rPr lang="mn-MN" dirty="0"/>
              <a:t>22.1.1.сумын хөгжлийн үндсэн чиглэл, бодлого, төлөвлөлт;</a:t>
            </a:r>
          </a:p>
          <a:p>
            <a:pPr fontAlgn="t"/>
            <a:r>
              <a:rPr lang="mn-MN" dirty="0"/>
              <a:t>22.1.2.сумын өмчийн ашиглалт, эзэмшилт, захиран зарцуулалт, түүнд тавих хяналт;</a:t>
            </a:r>
          </a:p>
          <a:p>
            <a:pPr fontAlgn="t"/>
            <a:r>
              <a:rPr lang="mn-MN" dirty="0"/>
              <a:t>22.1.3.сумын төсөв, түүний төлөвлөлт, гүйцэтгэл, тайлан, хяналт;</a:t>
            </a:r>
          </a:p>
          <a:p>
            <a:pPr fontAlgn="t"/>
            <a:r>
              <a:rPr lang="mn-MN" dirty="0"/>
              <a:t>22.1.4.хууль тогтоомжид заасан хүрээнд албан татвар, төлбөр хураамжийн хувь хэмжээг тогтоох асуудал;</a:t>
            </a:r>
          </a:p>
          <a:p>
            <a:pPr fontAlgn="t"/>
            <a:r>
              <a:rPr lang="mn-MN" dirty="0"/>
              <a:t>22.1.5.сумын орон нутгийн хөгжлийн сангийн төлөвлөлт, хуваарилалт болон бусад сангийн бүрдүүлэлт, зарцуулалт, тайлан, хяналт;</a:t>
            </a:r>
          </a:p>
          <a:p>
            <a:pPr fontAlgn="t"/>
            <a:r>
              <a:rPr lang="mn-MN" dirty="0"/>
              <a:t>22.1.6.аймгийн хүний нөөцийн хөтөлбөрийн хэрэгжилт, ажиллах нөхцөл;</a:t>
            </a:r>
          </a:p>
          <a:p>
            <a:pPr fontAlgn="t"/>
            <a:r>
              <a:rPr lang="mn-MN" dirty="0"/>
              <a:t>22.1.7.аймгийн хүнс, хөдөө аж ахуй, үйлдвэрлэлийн хөтөлбөрийн хэрэгжилт;</a:t>
            </a:r>
          </a:p>
          <a:p>
            <a:pPr fontAlgn="t"/>
            <a:r>
              <a:rPr lang="mn-MN" dirty="0"/>
              <a:t>22.1.8.сумын хүн амын ундны болон ахуйн хэрэгцээний уст цэгийн төлөвлөлт, байршил, ашиглалт, хамгаалалт;</a:t>
            </a:r>
          </a:p>
          <a:p>
            <a:pPr fontAlgn="t"/>
            <a:r>
              <a:rPr lang="mn-MN" dirty="0"/>
              <a:t>22.1.9.худалдаа, үйлчилгээний зохион байгуулалт, хяналт;</a:t>
            </a:r>
          </a:p>
          <a:p>
            <a:pPr fontAlgn="t"/>
            <a:r>
              <a:rPr lang="mn-MN" dirty="0"/>
              <a:t>22.1.10.орон сууц, нийтийн аж ахуйн удирдлага;</a:t>
            </a:r>
          </a:p>
          <a:p>
            <a:pPr fontAlgn="t"/>
            <a:r>
              <a:rPr lang="mn-MN" dirty="0"/>
              <a:t>22.1.11.суурин газрын замын хөдөлгөөн, авто зогсоолын зохицуулалт;</a:t>
            </a:r>
          </a:p>
          <a:p>
            <a:pPr fontAlgn="t"/>
            <a:r>
              <a:rPr lang="mn-MN" dirty="0"/>
              <a:t>22.1.12.хөшөө дурсгалын байршил, хамгаалалт;</a:t>
            </a:r>
          </a:p>
          <a:p>
            <a:pPr fontAlgn="t"/>
            <a:r>
              <a:rPr lang="mn-MN" dirty="0"/>
              <a:t>22.1.13.нийтийн эзэмшлийн зам, талбай, олон нийтийн соёл амралтын хүрээлэн, ногоон байгууламжийн ашиглалт, хамгаалалт;</a:t>
            </a:r>
          </a:p>
          <a:p>
            <a:pPr fontAlgn="t"/>
            <a:r>
              <a:rPr lang="mn-MN" dirty="0"/>
              <a:t>22.1.14.аялал жуулчлалын үйл ажиллагааны зохицуулалт;</a:t>
            </a:r>
          </a:p>
          <a:p>
            <a:pPr fontAlgn="t"/>
            <a:r>
              <a:rPr lang="mn-MN" dirty="0"/>
              <a:t>22.1.15.хог хаягдлын цэгийн байршил, энгийн хог хаягдлын менежмент;</a:t>
            </a:r>
          </a:p>
          <a:p>
            <a:pPr fontAlgn="t"/>
            <a:r>
              <a:rPr lang="mn-MN" dirty="0"/>
              <a:t>22.1.16.оршуулгын газрын үйл ажиллагааны зохицуулалт;</a:t>
            </a:r>
          </a:p>
          <a:p>
            <a:pPr fontAlgn="t"/>
            <a:r>
              <a:rPr lang="mn-MN" dirty="0"/>
              <a:t>22.1.17.сумын сургууль, цэцэрлэг, эмнэлэг, соёлын төв, номын сан, биеийн тамир, спортын барилга байгууламж, хөдлөх хөрөнгийн ашиглалт, засвар, үйлчилгээ;</a:t>
            </a:r>
          </a:p>
          <a:p>
            <a:pPr fontAlgn="t"/>
            <a:r>
              <a:rPr lang="mn-MN" dirty="0"/>
              <a:t>22.1.18.гал түймэр, үерийн хамгаалалтын байгууламж, суваг шуудуу, арчлалт;</a:t>
            </a:r>
          </a:p>
          <a:p>
            <a:pPr fontAlgn="t"/>
            <a:r>
              <a:rPr lang="mn-MN" dirty="0"/>
              <a:t>22.1.19.орон нутгийн цэвэрлэх байгууламжийн арчлалт;</a:t>
            </a:r>
          </a:p>
          <a:p>
            <a:pPr fontAlgn="t"/>
            <a:r>
              <a:rPr lang="mn-MN" dirty="0"/>
              <a:t>22.1.20.орон нутгийн зам, гүүр, тэмдэг, тэмдэглэгээ, арчлалт, хамгаалалт;</a:t>
            </a:r>
          </a:p>
          <a:p>
            <a:pPr fontAlgn="t"/>
            <a:r>
              <a:rPr lang="mn-MN" dirty="0"/>
              <a:t>22.1.21.суурин газрын гэрэлтүүлэг, арчлалт.</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n-MN" dirty="0" smtClean="0"/>
              <a:t>Хуулийн зохицуулалт</a:t>
            </a:r>
            <a:endParaRPr lang="en-US" dirty="0"/>
          </a:p>
        </p:txBody>
      </p:sp>
      <p:graphicFrame>
        <p:nvGraphicFramePr>
          <p:cNvPr id="4" name="Content Placeholder 3"/>
          <p:cNvGraphicFramePr>
            <a:graphicFrameLocks noGrp="1"/>
          </p:cNvGraphicFramePr>
          <p:nvPr>
            <p:ph idx="1"/>
          </p:nvPr>
        </p:nvGraphicFramePr>
        <p:xfrm>
          <a:off x="381000" y="1219200"/>
          <a:ext cx="8229600" cy="43637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mn-MN" dirty="0" smtClean="0"/>
                        <a:t>Хуучин</a:t>
                      </a:r>
                      <a:endParaRPr lang="en-US" dirty="0"/>
                    </a:p>
                  </a:txBody>
                  <a:tcPr/>
                </a:tc>
                <a:tc>
                  <a:txBody>
                    <a:bodyPr/>
                    <a:lstStyle/>
                    <a:p>
                      <a:r>
                        <a:rPr lang="mn-MN" dirty="0" smtClean="0"/>
                        <a:t>Шинэчилсэн хууль</a:t>
                      </a:r>
                      <a:endParaRPr lang="en-US" dirty="0"/>
                    </a:p>
                  </a:txBody>
                  <a:tcPr/>
                </a:tc>
              </a:tr>
              <a:tr h="370840">
                <a:tc>
                  <a:txBody>
                    <a:bodyPr/>
                    <a:lstStyle/>
                    <a:p>
                      <a:r>
                        <a:rPr lang="mn-MN" sz="1800" b="0" i="0" kern="1200" dirty="0" smtClean="0">
                          <a:solidFill>
                            <a:schemeClr val="dk1"/>
                          </a:solidFill>
                          <a:latin typeface="+mn-lt"/>
                          <a:ea typeface="+mn-ea"/>
                          <a:cs typeface="+mn-cs"/>
                        </a:rPr>
                        <a:t>Монгол Улсын засаг захиргаа, нутаг дэвсгэрийн нэгжийг байгуулах, өөрчлөх, татан буулгах, түүний удирдлагын тогтолцоо, эрх хэмжээ, үйл ажиллагааны зарчим, зохион байгуулалттай холбогдсон харилцааг энэ хуулиар зохицуулна.</a:t>
                      </a:r>
                      <a:endParaRPr lang="en-US" dirty="0"/>
                    </a:p>
                  </a:txBody>
                  <a:tcPr/>
                </a:tc>
                <a:tc>
                  <a:txBody>
                    <a:bodyPr/>
                    <a:lstStyle/>
                    <a:p>
                      <a:pPr fontAlgn="t"/>
                      <a:r>
                        <a:rPr lang="mn-MN" sz="1400" b="0" i="0" kern="1200" dirty="0" smtClean="0">
                          <a:solidFill>
                            <a:schemeClr val="dk1"/>
                          </a:solidFill>
                          <a:latin typeface="+mn-lt"/>
                          <a:ea typeface="+mn-ea"/>
                          <a:cs typeface="+mn-cs"/>
                        </a:rPr>
                        <a:t>2.1.Энэ хуулиар Монгол Улсын засаг захиргаа, нутаг дэвсгэрийн нэгжийн чиг үүрэг, эдийн засгийн үндэс, нэгжийг өөрчлөх үндэслэл журмыг тодорхойлж, засаг захиргаа, нутаг дэвсгэрийн нэгж дэх өөрийн болон төрийн удирдлагын тогтолцоо, үйл ажиллагааны зарчим, нутгийн өөрийн удирдлагын байгууллагын эрх хэмжээ, зохион байгуулалт, бүх шатны Засаг даргын бүрэн эрх, нутгийн удирдлагаас бусад байгууллагатай харилцах харилцааг зохицуулна.</a:t>
                      </a:r>
                    </a:p>
                    <a:p>
                      <a:pPr fontAlgn="t"/>
                      <a:r>
                        <a:rPr lang="mn-MN" sz="1400" b="0" i="0" kern="1200" dirty="0" smtClean="0">
                          <a:solidFill>
                            <a:schemeClr val="dk1"/>
                          </a:solidFill>
                          <a:latin typeface="+mn-lt"/>
                          <a:ea typeface="+mn-ea"/>
                          <a:cs typeface="+mn-cs"/>
                        </a:rPr>
                        <a:t>2.2.Монгол Улсын нийслэл засаг захиргаа, нутаг дэвсгэрийн нэгж болохтой холбогдсон нийтлэг харилцааг энэ хуулиар зохицуулна.</a:t>
                      </a:r>
                    </a:p>
                    <a:p>
                      <a:pPr fontAlgn="t"/>
                      <a:r>
                        <a:rPr lang="mn-MN" sz="1400" b="0" i="0" kern="1200" dirty="0" smtClean="0">
                          <a:solidFill>
                            <a:schemeClr val="dk1"/>
                          </a:solidFill>
                          <a:latin typeface="+mn-lt"/>
                          <a:ea typeface="+mn-ea"/>
                          <a:cs typeface="+mn-cs"/>
                        </a:rPr>
                        <a:t>2.3.Хот, тосгоны өөрийн удирдлагад засаг захиргаа, нутаг дэвсгэрийн нэгж, түүний удирдлагын зарим чиг үүргийг шилжүүлж, хэрэгжүүлэхтэй холбогдсон харилцааг энэ хуулиар зохицуулна.</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mn-MN" sz="2800" b="1" dirty="0"/>
              <a:t>Хурлын шийдвэрт хориг тавих</a:t>
            </a:r>
            <a:endParaRPr lang="en-US" sz="2800" dirty="0"/>
          </a:p>
        </p:txBody>
      </p:sp>
      <p:graphicFrame>
        <p:nvGraphicFramePr>
          <p:cNvPr id="4" name="Content Placeholder 3"/>
          <p:cNvGraphicFramePr>
            <a:graphicFrameLocks/>
          </p:cNvGraphicFramePr>
          <p:nvPr/>
        </p:nvGraphicFramePr>
        <p:xfrm>
          <a:off x="228600" y="609600"/>
          <a:ext cx="8610600" cy="5822738"/>
        </p:xfrm>
        <a:graphic>
          <a:graphicData uri="http://schemas.openxmlformats.org/drawingml/2006/table">
            <a:tbl>
              <a:tblPr firstRow="1" bandRow="1">
                <a:tableStyleId>{5C22544A-7EE6-4342-B048-85BDC9FD1C3A}</a:tableStyleId>
              </a:tblPr>
              <a:tblGrid>
                <a:gridCol w="4114800"/>
                <a:gridCol w="4495800"/>
              </a:tblGrid>
              <a:tr h="290618">
                <a:tc>
                  <a:txBody>
                    <a:bodyPr/>
                    <a:lstStyle/>
                    <a:p>
                      <a:r>
                        <a:rPr lang="mn-MN" sz="900" dirty="0" smtClean="0"/>
                        <a:t>Хуучин</a:t>
                      </a:r>
                      <a:endParaRPr lang="en-US" sz="900" dirty="0"/>
                    </a:p>
                  </a:txBody>
                  <a:tcPr/>
                </a:tc>
                <a:tc>
                  <a:txBody>
                    <a:bodyPr/>
                    <a:lstStyle/>
                    <a:p>
                      <a:r>
                        <a:rPr lang="mn-MN" sz="1200" dirty="0" smtClean="0"/>
                        <a:t>Шинэчилсэн хууль</a:t>
                      </a:r>
                      <a:endParaRPr lang="en-US" sz="1200" dirty="0"/>
                    </a:p>
                  </a:txBody>
                  <a:tcPr/>
                </a:tc>
              </a:tr>
              <a:tr h="4586182">
                <a:tc>
                  <a:txBody>
                    <a:bodyPr/>
                    <a:lstStyle/>
                    <a:p>
                      <a:pPr fontAlgn="t"/>
                      <a:r>
                        <a:rPr lang="mn-MN" sz="1200" b="0" i="0" kern="1200" dirty="0" smtClean="0">
                          <a:solidFill>
                            <a:schemeClr val="dk1"/>
                          </a:solidFill>
                          <a:latin typeface="+mn-lt"/>
                          <a:ea typeface="+mn-ea"/>
                          <a:cs typeface="+mn-cs"/>
                        </a:rPr>
                        <a:t>27.1.Тухайн Хурал </a:t>
                      </a:r>
                      <a:r>
                        <a:rPr lang="mn-MN" sz="1200" b="0" i="0" u="none" strike="noStrike" kern="1200" dirty="0" smtClean="0">
                          <a:solidFill>
                            <a:schemeClr val="dk1"/>
                          </a:solidFill>
                          <a:latin typeface="+mn-lt"/>
                          <a:ea typeface="+mn-ea"/>
                          <a:cs typeface="+mn-cs"/>
                          <a:hlinkClick r:id="rId2"/>
                        </a:rPr>
                        <a:t>Үндсэн хууль</a:t>
                      </a:r>
                      <a:r>
                        <a:rPr lang="mn-MN" sz="1200" b="0" i="0" kern="1200" dirty="0" smtClean="0">
                          <a:solidFill>
                            <a:schemeClr val="dk1"/>
                          </a:solidFill>
                          <a:latin typeface="+mn-lt"/>
                          <a:ea typeface="+mn-ea"/>
                          <a:cs typeface="+mn-cs"/>
                        </a:rPr>
                        <a:t>, бусад хууль тогтоомж, Засгийн газар, тухайн асуудлыг харьяалах дээд шатны байгууллагаас гаргасан шийдвэрийг зөрчсөн, эсхүл өөрийнх нь бүрэн эрхэд үл хамаарах, түүнчлэн хэрэгжих санхүүгийн болон бусад эх үүсвэргүй шийдвэр гаргасан бол Засаг дарга холбогдох шийдвэрт бүхэлд нь буюу түүний зарим хэсэгт хориг тавих эрхтэй. </a:t>
                      </a:r>
                    </a:p>
                    <a:p>
                      <a:pPr fontAlgn="t"/>
                      <a:r>
                        <a:rPr lang="mn-MN" sz="1200" b="0" i="1" u="none" strike="noStrike" kern="1200" dirty="0" smtClean="0">
                          <a:solidFill>
                            <a:schemeClr val="dk1"/>
                          </a:solidFill>
                          <a:latin typeface="+mn-lt"/>
                          <a:ea typeface="+mn-ea"/>
                          <a:cs typeface="+mn-cs"/>
                          <a:hlinkClick r:id="rId3"/>
                        </a:rPr>
                        <a:t>/Энэ хэсэгт 2016 оны 2 дугаар сарын 04-ний өдрийн хуулиар өөрчлөлт оруулсан/</a:t>
                      </a:r>
                      <a:endParaRPr lang="mn-MN" sz="1200" b="0" i="0" kern="1200" dirty="0" smtClean="0">
                        <a:solidFill>
                          <a:schemeClr val="dk1"/>
                        </a:solidFill>
                        <a:latin typeface="+mn-lt"/>
                        <a:ea typeface="+mn-ea"/>
                        <a:cs typeface="+mn-cs"/>
                      </a:endParaRPr>
                    </a:p>
                    <a:p>
                      <a:pPr fontAlgn="t"/>
                      <a:r>
                        <a:rPr lang="mn-MN" sz="1200" b="0" i="0" kern="1200" dirty="0" smtClean="0">
                          <a:solidFill>
                            <a:schemeClr val="dk1"/>
                          </a:solidFill>
                          <a:latin typeface="+mn-lt"/>
                          <a:ea typeface="+mn-ea"/>
                          <a:cs typeface="+mn-cs"/>
                        </a:rPr>
                        <a:t>27.2.Хоригийг тухайн шийдвэр батлагдсан өдрөөс хойш ажлын 3 өдөрт багтаан бичгээр тавих бөгөөд хориг тавих болсон үндэслэлийг нь тодорхой заана.</a:t>
                      </a:r>
                    </a:p>
                    <a:p>
                      <a:pPr fontAlgn="t"/>
                      <a:r>
                        <a:rPr lang="mn-MN" sz="1200" b="0" i="0" kern="1200" dirty="0" smtClean="0">
                          <a:solidFill>
                            <a:schemeClr val="dk1"/>
                          </a:solidFill>
                          <a:latin typeface="+mn-lt"/>
                          <a:ea typeface="+mn-ea"/>
                          <a:cs typeface="+mn-cs"/>
                        </a:rPr>
                        <a:t>27.3.Хурал хоригийг хүлээж авснаас хойш 15 хоногийн дотор хуралдаанаар хэлэлцэх бөгөөд түүнийг нийт төлөөлөгчийн олонхи нь хүлээн зөвшөөрөөгүй бол тухайн шийдвэр, тэдгээрийн холбогдох хэсгийн заалт хүчин төгөлдөр мөрдөгдөнө.</a:t>
                      </a:r>
                    </a:p>
                    <a:p>
                      <a:pPr fontAlgn="t"/>
                      <a:r>
                        <a:rPr lang="mn-MN" sz="1200" b="0" i="0" kern="1200" dirty="0" smtClean="0">
                          <a:solidFill>
                            <a:schemeClr val="dk1"/>
                          </a:solidFill>
                          <a:latin typeface="+mn-lt"/>
                          <a:ea typeface="+mn-ea"/>
                          <a:cs typeface="+mn-cs"/>
                        </a:rPr>
                        <a:t>27.4.Хурлын шийдвэрт бүхэлд нь хориг тавьсан бол үйлчлэлийг бүрэн хэмжээгээр, хэсэгчлэн хориг тавьсан бол холбогдох зүйл, заалтын үйлчлэлийг уг шийдвэрийг Хурлын дарга хүлээн авснаас хойш хэлэлцэж шийдвэрлэх хүртэлх хугацаанд түдгэлзсэнд тооцно.</a:t>
                      </a:r>
                    </a:p>
                    <a:p>
                      <a:pPr fontAlgn="t"/>
                      <a:r>
                        <a:rPr lang="mn-MN" sz="1200" b="0" i="0" kern="1200" dirty="0" smtClean="0">
                          <a:solidFill>
                            <a:schemeClr val="dk1"/>
                          </a:solidFill>
                          <a:latin typeface="+mn-lt"/>
                          <a:ea typeface="+mn-ea"/>
                          <a:cs typeface="+mn-cs"/>
                        </a:rPr>
                        <a:t>27.5.Засаг даргыг чөлөөлөх, огцруулах асуудлаар гаргасан тухайн Хурлын шийдвэрт Засаг дарга хориг тавих эрхгүй. </a:t>
                      </a:r>
                    </a:p>
                    <a:p>
                      <a:pPr fontAlgn="t"/>
                      <a:r>
                        <a:rPr lang="mn-MN" sz="1200" b="0" i="0" kern="1200" dirty="0" smtClean="0">
                          <a:solidFill>
                            <a:schemeClr val="dk1"/>
                          </a:solidFill>
                          <a:latin typeface="+mn-lt"/>
                          <a:ea typeface="+mn-ea"/>
                          <a:cs typeface="+mn-cs"/>
                        </a:rPr>
                        <a:t>27.6.Тавьсан хоригийг нь Хурал өөрийн төлөөлөгчдийн олонхийн саналаар няцаасан нөхцөлд Засаг дарга уул шийдвэрийг биелүүлэх боломжгүй гэж үзвэл огцрох хүсэлтээ зохих Хурал, Ерөнхий сайд буюу харьяалах дээд шатны Засаг даргад гаргаж болно.</a:t>
                      </a:r>
                    </a:p>
                    <a:p>
                      <a:pPr fontAlgn="t"/>
                      <a:endParaRPr lang="mn-MN" sz="900" b="0" i="0" kern="1200" dirty="0">
                        <a:solidFill>
                          <a:schemeClr val="dk1"/>
                        </a:solidFill>
                        <a:latin typeface="+mn-lt"/>
                        <a:ea typeface="+mn-ea"/>
                        <a:cs typeface="+mn-cs"/>
                      </a:endParaRPr>
                    </a:p>
                  </a:txBody>
                  <a:tcPr/>
                </a:tc>
                <a:tc>
                  <a:txBody>
                    <a:bodyPr/>
                    <a:lstStyle/>
                    <a:p>
                      <a:pPr fontAlgn="t"/>
                      <a:r>
                        <a:rPr lang="mn-MN" sz="1200" b="0" i="0" kern="1200" dirty="0" smtClean="0">
                          <a:solidFill>
                            <a:schemeClr val="dk1"/>
                          </a:solidFill>
                          <a:latin typeface="+mn-lt"/>
                          <a:ea typeface="+mn-ea"/>
                          <a:cs typeface="+mn-cs"/>
                        </a:rPr>
                        <a:t>50.1.Тухайн Хурал өөрийнх нь чиг үүрэг, бүрэн эрхэд үл хамаарах, түүнчлэн санхүүгийн болон бусад эх үүсвэргүй шийдвэр гаргасан бол Засаг дарга өөрийн санаачилгаар, эсхүл дээд шатны Засаг дарга, Ерөнхий сайдын даалгаснаар холбогдох шийдвэрт бүхэлд нь буюу түүний зарим хэсэгт хориг тавих эрхтэй.</a:t>
                      </a:r>
                    </a:p>
                    <a:p>
                      <a:pPr fontAlgn="t"/>
                      <a:r>
                        <a:rPr lang="mn-MN" sz="1200" b="0" i="0" kern="1200" dirty="0" smtClean="0">
                          <a:solidFill>
                            <a:schemeClr val="dk1"/>
                          </a:solidFill>
                          <a:latin typeface="+mn-lt"/>
                          <a:ea typeface="+mn-ea"/>
                          <a:cs typeface="+mn-cs"/>
                        </a:rPr>
                        <a:t>50.2.Хоригийг тухайн шийдвэр батлагдсан өдрөөс хойш ажлын 10 өдөрт багтаан бичгээр тавих бөгөөд хориг тавих болсон үндэслэлийг тодорхой заана.</a:t>
                      </a:r>
                    </a:p>
                    <a:p>
                      <a:pPr fontAlgn="t"/>
                      <a:r>
                        <a:rPr lang="mn-MN" sz="1200" b="0" i="0" kern="1200" dirty="0" smtClean="0">
                          <a:solidFill>
                            <a:schemeClr val="dk1"/>
                          </a:solidFill>
                          <a:latin typeface="+mn-lt"/>
                          <a:ea typeface="+mn-ea"/>
                          <a:cs typeface="+mn-cs"/>
                        </a:rPr>
                        <a:t>50.3.Хурал хоригийг хүлээж авснаас хойш 15 хоногийн дотор хуралдаанаар хэлэлцэх бөгөөд түүнийг нийт төлөөлөгчийн олонх нь хүлээн зөвшөөрөөгүй бол тухайн шийдвэр, тэдгээрийн холбогдох хэсгийн заалтыг хүчин төгөлдөр хэвээр үлдээнэ.</a:t>
                      </a:r>
                    </a:p>
                    <a:p>
                      <a:pPr fontAlgn="t"/>
                      <a:r>
                        <a:rPr lang="mn-MN" sz="1200" b="0" i="0" kern="1200" dirty="0" smtClean="0">
                          <a:solidFill>
                            <a:schemeClr val="dk1"/>
                          </a:solidFill>
                          <a:latin typeface="+mn-lt"/>
                          <a:ea typeface="+mn-ea"/>
                          <a:cs typeface="+mn-cs"/>
                        </a:rPr>
                        <a:t>50.4.Хурлын шийдвэрт бүхэлд нь хориг тавьсан бол үйлчлэлийг бүрэн хэмжээгээр, хэсэгчлэн хориг тавьсан бол холбогдох зүйл, заалтын үйлчлэлийг уг шийдвэрийг Хурлын дарга хүлээн авснаас хойш хэлэлцэж шийдвэрлэх хүртэлх хугацаанд түдгэлзсэнд тооцно.</a:t>
                      </a:r>
                    </a:p>
                    <a:p>
                      <a:pPr fontAlgn="t"/>
                      <a:r>
                        <a:rPr lang="mn-MN" sz="1200" b="0" i="0" kern="1200" dirty="0" smtClean="0">
                          <a:solidFill>
                            <a:schemeClr val="dk1"/>
                          </a:solidFill>
                          <a:latin typeface="+mn-lt"/>
                          <a:ea typeface="+mn-ea"/>
                          <a:cs typeface="+mn-cs"/>
                        </a:rPr>
                        <a:t>50.5.Засаг даргыг огцруулах санал гаргасан тухайн Хурлын шийдвэрт Засаг дарга хориг тавих эрхгүй. </a:t>
                      </a:r>
                    </a:p>
                    <a:p>
                      <a:pPr fontAlgn="t"/>
                      <a:r>
                        <a:rPr lang="mn-MN" sz="1200" b="0" i="0" kern="1200" dirty="0" smtClean="0">
                          <a:solidFill>
                            <a:schemeClr val="dk1"/>
                          </a:solidFill>
                          <a:latin typeface="+mn-lt"/>
                          <a:ea typeface="+mn-ea"/>
                          <a:cs typeface="+mn-cs"/>
                        </a:rPr>
                        <a:t>50.6.Тавьсан хоригийг Хурал төлөөлөгчдийн, эсхүл иргэдийн Нийтийн Хуралд оролцогчдын олонхын саналаар няцаасан нөхцөлд Засаг дарга уул шийдвэрийг биелүүлэх боломжгүй гэж үзвэл огцрох хүсэлтээ зохих Хурал, Ерөнхий сайд буюу харьяалах дээд шатны Засаг даргад гаргаж болно.</a:t>
                      </a:r>
                    </a:p>
                    <a:p>
                      <a:pPr fontAlgn="t"/>
                      <a:endParaRPr lang="en-US" sz="12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n-MN" dirty="0" smtClean="0"/>
              <a:t>Хууль тогтоомж</a:t>
            </a:r>
            <a:endParaRPr lang="en-US" dirty="0"/>
          </a:p>
        </p:txBody>
      </p:sp>
      <p:graphicFrame>
        <p:nvGraphicFramePr>
          <p:cNvPr id="4" name="Content Placeholder 3"/>
          <p:cNvGraphicFramePr>
            <a:graphicFrameLocks noGrp="1"/>
          </p:cNvGraphicFramePr>
          <p:nvPr>
            <p:ph idx="1"/>
          </p:nvPr>
        </p:nvGraphicFramePr>
        <p:xfrm>
          <a:off x="381000" y="1219200"/>
          <a:ext cx="8229600" cy="37541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mn-MN" dirty="0" smtClean="0"/>
                        <a:t>Хуучин</a:t>
                      </a:r>
                      <a:endParaRPr lang="en-US" dirty="0"/>
                    </a:p>
                  </a:txBody>
                  <a:tcPr/>
                </a:tc>
                <a:tc>
                  <a:txBody>
                    <a:bodyPr/>
                    <a:lstStyle/>
                    <a:p>
                      <a:r>
                        <a:rPr lang="mn-MN" dirty="0" smtClean="0"/>
                        <a:t>Шинэчилсэн хууль</a:t>
                      </a:r>
                      <a:endParaRPr lang="en-US" dirty="0"/>
                    </a:p>
                  </a:txBody>
                  <a:tcPr/>
                </a:tc>
              </a:tr>
              <a:tr h="370840">
                <a:tc>
                  <a:txBody>
                    <a:bodyPr/>
                    <a:lstStyle/>
                    <a:p>
                      <a:r>
                        <a:rPr lang="mn-MN" sz="1800" b="0" i="0" kern="1200" dirty="0" smtClean="0">
                          <a:solidFill>
                            <a:schemeClr val="dk1"/>
                          </a:solidFill>
                          <a:latin typeface="+mn-lt"/>
                          <a:ea typeface="+mn-ea"/>
                          <a:cs typeface="+mn-cs"/>
                        </a:rPr>
                        <a:t>2.1.Засаг захиргаа, нутаг дэвсгэрийн нэгж, түүний удирдлагын тухай хууль тогтоомж нь </a:t>
                      </a:r>
                      <a:r>
                        <a:rPr lang="mn-MN" sz="1800" b="0" i="0" u="none" strike="noStrike" kern="1200" dirty="0" smtClean="0">
                          <a:solidFill>
                            <a:schemeClr val="dk1"/>
                          </a:solidFill>
                          <a:latin typeface="+mn-lt"/>
                          <a:ea typeface="+mn-ea"/>
                          <a:cs typeface="+mn-cs"/>
                          <a:hlinkClick r:id="rId2"/>
                        </a:rPr>
                        <a:t>Монгол Улсын Үндсэн хууль</a:t>
                      </a:r>
                      <a:r>
                        <a:rPr lang="mn-MN" sz="1800" b="0" i="0" kern="1200" dirty="0" smtClean="0">
                          <a:solidFill>
                            <a:schemeClr val="dk1"/>
                          </a:solidFill>
                          <a:latin typeface="+mn-lt"/>
                          <a:ea typeface="+mn-ea"/>
                          <a:cs typeface="+mn-cs"/>
                        </a:rPr>
                        <a:t>, Захиргааны ерөнхий хууль, энэ хууль болон тэдгээртэй нийцүүлэн гаргасан хууль тогтоомжийн бусад актаас бүрдэнэ.</a:t>
                      </a:r>
                      <a:endParaRPr lang="en-US" dirty="0"/>
                    </a:p>
                  </a:txBody>
                  <a:tcPr/>
                </a:tc>
                <a:tc>
                  <a:txBody>
                    <a:bodyPr/>
                    <a:lstStyle/>
                    <a:p>
                      <a:pPr fontAlgn="t"/>
                      <a:r>
                        <a:rPr lang="mn-MN" sz="1800" b="0" i="0" kern="1200" dirty="0" smtClean="0">
                          <a:solidFill>
                            <a:schemeClr val="dk1"/>
                          </a:solidFill>
                          <a:latin typeface="+mn-lt"/>
                          <a:ea typeface="+mn-ea"/>
                          <a:cs typeface="+mn-cs"/>
                        </a:rPr>
                        <a:t>3.1.Монгол Улсын засаг захиргаа, нутаг дэвсгэрийн нэгж, түүний удирдлагын хууль тогтоомж нь Монгол Улсын Үндсэн хууль, энэ хууль болон эдгээр хуультай нийцүүлэн гаргасан бусад хууль тогтоомжоос бүрдэнэ.</a:t>
                      </a:r>
                    </a:p>
                    <a:p>
                      <a:pPr fontAlgn="t"/>
                      <a:r>
                        <a:rPr lang="mn-MN" sz="1800" b="0" i="0" kern="1200" dirty="0" smtClean="0">
                          <a:solidFill>
                            <a:schemeClr val="dk1"/>
                          </a:solidFill>
                          <a:latin typeface="+mn-lt"/>
                          <a:ea typeface="+mn-ea"/>
                          <a:cs typeface="+mn-cs"/>
                        </a:rPr>
                        <a:t>3.2.Засаг захиргаа, нутаг дэвсгэрийн нэгжийн удирдлагын чиг үүрэг, бүрэн эрхийг бусад хуулиар тодорхойлохдоо энэ хуульд заасан зарчим, нийтлэг зохицуулалтыг баримтална.</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mn-MN" sz="2800" dirty="0" smtClean="0"/>
              <a:t>Засаг, захиргаа нутаг дэвсгэрийн нэгж</a:t>
            </a:r>
            <a:endParaRPr lang="en-US" sz="2800" dirty="0"/>
          </a:p>
        </p:txBody>
      </p:sp>
      <p:graphicFrame>
        <p:nvGraphicFramePr>
          <p:cNvPr id="4" name="Content Placeholder 3"/>
          <p:cNvGraphicFramePr>
            <a:graphicFrameLocks/>
          </p:cNvGraphicFramePr>
          <p:nvPr/>
        </p:nvGraphicFramePr>
        <p:xfrm>
          <a:off x="381000" y="1219200"/>
          <a:ext cx="8229600" cy="45770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mn-MN" dirty="0" smtClean="0"/>
                        <a:t>Хуучин</a:t>
                      </a:r>
                      <a:endParaRPr lang="en-US" dirty="0"/>
                    </a:p>
                  </a:txBody>
                  <a:tcPr/>
                </a:tc>
                <a:tc>
                  <a:txBody>
                    <a:bodyPr/>
                    <a:lstStyle/>
                    <a:p>
                      <a:r>
                        <a:rPr lang="mn-MN" dirty="0" smtClean="0"/>
                        <a:t>Шинэчилсэн хууль</a:t>
                      </a:r>
                      <a:endParaRPr lang="en-US" dirty="0"/>
                    </a:p>
                  </a:txBody>
                  <a:tcPr/>
                </a:tc>
              </a:tr>
              <a:tr h="370840">
                <a:tc>
                  <a:txBody>
                    <a:bodyPr/>
                    <a:lstStyle/>
                    <a:p>
                      <a:pPr fontAlgn="t"/>
                      <a:r>
                        <a:rPr lang="mn-MN" sz="1800" b="0" i="0" kern="1200" dirty="0" smtClean="0">
                          <a:solidFill>
                            <a:schemeClr val="dk1"/>
                          </a:solidFill>
                          <a:latin typeface="+mn-lt"/>
                          <a:ea typeface="+mn-ea"/>
                          <a:cs typeface="+mn-cs"/>
                        </a:rPr>
                        <a:t>3.1.Монгол Улсын нутаг дэвсгэр засаг захиргааны хувьд аймаг, нийслэлд, аймаг нь суманд, сум нь багт, нийслэл нь дүүрэгт, дүүрэг нь хороонд хуваагдана.</a:t>
                      </a:r>
                    </a:p>
                    <a:p>
                      <a:pPr fontAlgn="t"/>
                      <a:r>
                        <a:rPr lang="mn-MN" sz="1800" b="0" i="0" kern="1200" dirty="0" smtClean="0">
                          <a:solidFill>
                            <a:schemeClr val="dk1"/>
                          </a:solidFill>
                          <a:latin typeface="+mn-lt"/>
                          <a:ea typeface="+mn-ea"/>
                          <a:cs typeface="+mn-cs"/>
                        </a:rPr>
                        <a:t> 3.2.Аймаг, нийслэл, сум, дүүрэг нь хуулиар тусгайлан олгосон чиг үүрэг, өөрийн удирдлага бүхий засаг захиргаа, нутаг дэвсгэр, эдийн засаг, нийгмийн цогцолбор мөн.</a:t>
                      </a:r>
                    </a:p>
                    <a:p>
                      <a:pPr fontAlgn="t"/>
                      <a:r>
                        <a:rPr lang="mn-MN" sz="1800" b="0" i="0" kern="1200" dirty="0" smtClean="0">
                          <a:solidFill>
                            <a:schemeClr val="dk1"/>
                          </a:solidFill>
                          <a:latin typeface="+mn-lt"/>
                          <a:ea typeface="+mn-ea"/>
                          <a:cs typeface="+mn-cs"/>
                        </a:rPr>
                        <a:t> 3.3.Засаг захиргаа, нутаг дэвсгэрийн нэгж дэх хот, тосгоны эрх зүйн байдлыг тусгайлан зохицуулна.</a:t>
                      </a:r>
                    </a:p>
                    <a:p>
                      <a:pPr fontAlgn="t"/>
                      <a:r>
                        <a:rPr lang="mn-MN" sz="1800" b="0" i="0" kern="1200" dirty="0" smtClean="0">
                          <a:solidFill>
                            <a:schemeClr val="dk1"/>
                          </a:solidFill>
                          <a:latin typeface="+mn-lt"/>
                          <a:ea typeface="+mn-ea"/>
                          <a:cs typeface="+mn-cs"/>
                        </a:rPr>
                        <a:t> 3.4.Баг нь сумын, хороо нь дүүргийн засаг захиргааны нэгж мөн</a:t>
                      </a:r>
                      <a:endParaRPr lang="mn-MN" sz="1800" b="0" i="0" kern="1200" dirty="0">
                        <a:solidFill>
                          <a:schemeClr val="dk1"/>
                        </a:solidFill>
                        <a:latin typeface="+mn-lt"/>
                        <a:ea typeface="+mn-ea"/>
                        <a:cs typeface="+mn-cs"/>
                      </a:endParaRPr>
                    </a:p>
                  </a:txBody>
                  <a:tcPr/>
                </a:tc>
                <a:tc>
                  <a:txBody>
                    <a:bodyPr/>
                    <a:lstStyle/>
                    <a:p>
                      <a:pPr fontAlgn="t"/>
                      <a:r>
                        <a:rPr lang="mn-MN" sz="1800" b="0" i="0" kern="1200" dirty="0" smtClean="0">
                          <a:solidFill>
                            <a:schemeClr val="dk1"/>
                          </a:solidFill>
                          <a:latin typeface="+mn-lt"/>
                          <a:ea typeface="+mn-ea"/>
                          <a:cs typeface="+mn-cs"/>
                        </a:rPr>
                        <a:t>5.1.Аймаг, сум, баг, нийслэл, дүүрэг, хороо нь нийтийн эрх зүйн этгээд байна.</a:t>
                      </a:r>
                    </a:p>
                    <a:p>
                      <a:pPr fontAlgn="t"/>
                      <a:r>
                        <a:rPr lang="mn-MN" sz="1800" b="0" i="0" kern="1200" dirty="0" smtClean="0">
                          <a:solidFill>
                            <a:schemeClr val="dk1"/>
                          </a:solidFill>
                          <a:latin typeface="+mn-lt"/>
                          <a:ea typeface="+mn-ea"/>
                          <a:cs typeface="+mn-cs"/>
                        </a:rPr>
                        <a:t>5.2.Монгол Улсын Үндсэн хуулийн Тавин наймдугаар зүйлийн 1 дэх хэсэгт заасныг баримтлан аймаг, сум, нийслэл, дүүрэг эрх зүйн харилцаанд хуулийн этгээдийн нэгэн адил оролцоно.</a:t>
                      </a:r>
                    </a:p>
                    <a:p>
                      <a:pPr fontAlgn="t"/>
                      <a:r>
                        <a:rPr lang="mn-MN" sz="1800" b="0" i="0" kern="1200" dirty="0" smtClean="0">
                          <a:solidFill>
                            <a:schemeClr val="dk1"/>
                          </a:solidFill>
                          <a:latin typeface="+mn-lt"/>
                          <a:ea typeface="+mn-ea"/>
                          <a:cs typeface="+mn-cs"/>
                        </a:rPr>
                        <a:t> 5.3.Эрх зүйн харилцаанд аймаг, сум, нийслэл, дүүргийг иргэдийн Төлөөлөгчдийн Хурал, түүний эрх олгосноор Засаг дарга төлөөлнө.</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mn-MN" sz="2800" dirty="0" smtClean="0"/>
              <a:t>Удирдлагын зарчим</a:t>
            </a:r>
            <a:endParaRPr lang="en-US" sz="2800" dirty="0"/>
          </a:p>
        </p:txBody>
      </p:sp>
      <p:graphicFrame>
        <p:nvGraphicFramePr>
          <p:cNvPr id="4" name="Content Placeholder 3"/>
          <p:cNvGraphicFramePr>
            <a:graphicFrameLocks/>
          </p:cNvGraphicFramePr>
          <p:nvPr/>
        </p:nvGraphicFramePr>
        <p:xfrm>
          <a:off x="381000" y="838200"/>
          <a:ext cx="8610600" cy="5003800"/>
        </p:xfrm>
        <a:graphic>
          <a:graphicData uri="http://schemas.openxmlformats.org/drawingml/2006/table">
            <a:tbl>
              <a:tblPr firstRow="1" bandRow="1">
                <a:tableStyleId>{5C22544A-7EE6-4342-B048-85BDC9FD1C3A}</a:tableStyleId>
              </a:tblPr>
              <a:tblGrid>
                <a:gridCol w="3657600"/>
                <a:gridCol w="4953000"/>
              </a:tblGrid>
              <a:tr h="370840">
                <a:tc>
                  <a:txBody>
                    <a:bodyPr/>
                    <a:lstStyle/>
                    <a:p>
                      <a:r>
                        <a:rPr lang="mn-MN" dirty="0" smtClean="0"/>
                        <a:t>Хуучин</a:t>
                      </a:r>
                      <a:endParaRPr lang="en-US" dirty="0"/>
                    </a:p>
                  </a:txBody>
                  <a:tcPr/>
                </a:tc>
                <a:tc>
                  <a:txBody>
                    <a:bodyPr/>
                    <a:lstStyle/>
                    <a:p>
                      <a:r>
                        <a:rPr lang="mn-MN" dirty="0" smtClean="0"/>
                        <a:t>Шинэчилсэн хууль</a:t>
                      </a:r>
                      <a:endParaRPr lang="en-US" dirty="0"/>
                    </a:p>
                  </a:txBody>
                  <a:tcPr/>
                </a:tc>
              </a:tr>
              <a:tr h="370840">
                <a:tc>
                  <a:txBody>
                    <a:bodyPr/>
                    <a:lstStyle/>
                    <a:p>
                      <a:pPr fontAlgn="t"/>
                      <a:r>
                        <a:rPr lang="mn-MN" sz="1400" b="0" i="0" kern="1200" dirty="0" smtClean="0">
                          <a:solidFill>
                            <a:schemeClr val="dk1"/>
                          </a:solidFill>
                          <a:latin typeface="+mn-lt"/>
                          <a:ea typeface="+mn-ea"/>
                          <a:cs typeface="+mn-cs"/>
                        </a:rPr>
                        <a:t>8.1.Засаг захиргаа, нутаг дэвсгэрийн нэгжийн удирдлага нь нутгийн өөрөө удирдах ёсыг төрийн удирдлагатай хослуулах үндсэн дээр нутаг дэвсгэрийнхээ эдийн засаг, нийгмийн амьдралын асуудлыг бие даан зохион байгуулж үйл ажиллагаандаа ардчилсан ёс, шударга ёс, эрх чөлөө, тэгш байдал, үндэсний эв нэгдлийг хангах, хууль дээдлэх зарчим баримтална.</a:t>
                      </a:r>
                    </a:p>
                    <a:p>
                      <a:pPr fontAlgn="t"/>
                      <a:r>
                        <a:rPr lang="mn-MN" sz="1400" b="0" i="0" kern="1200" dirty="0" smtClean="0">
                          <a:solidFill>
                            <a:schemeClr val="dk1"/>
                          </a:solidFill>
                          <a:latin typeface="+mn-lt"/>
                          <a:ea typeface="+mn-ea"/>
                          <a:cs typeface="+mn-cs"/>
                        </a:rPr>
                        <a:t>8.2.Нутгийн өөрөө удирдах ёс нь чөлөөт сонгуулиар сонгогдсон төлөөлөгчтэй, түүнд тайлагнадаг гүйцэтгэх байгууллагатай, тухайн нутаг дэвсгэрийн эдийн засаг, нийгмийн асуудлыг иргэдийн ашиг сонирхолд нийцүүлэн хуулийн хүрээнд бие даан шийдвэрлэх эрх зүйн бодит чадвар мөн</a:t>
                      </a:r>
                      <a:r>
                        <a:rPr lang="mn-MN" sz="1800" b="0" i="0" kern="1200" dirty="0" smtClean="0">
                          <a:solidFill>
                            <a:schemeClr val="dk1"/>
                          </a:solidFill>
                          <a:latin typeface="+mn-lt"/>
                          <a:ea typeface="+mn-ea"/>
                          <a:cs typeface="+mn-cs"/>
                        </a:rPr>
                        <a:t>.</a:t>
                      </a:r>
                      <a:endParaRPr lang="mn-MN" sz="1800" b="0" i="0" kern="1200" dirty="0">
                        <a:solidFill>
                          <a:schemeClr val="dk1"/>
                        </a:solidFill>
                        <a:latin typeface="+mn-lt"/>
                        <a:ea typeface="+mn-ea"/>
                        <a:cs typeface="+mn-cs"/>
                      </a:endParaRPr>
                    </a:p>
                  </a:txBody>
                  <a:tcPr/>
                </a:tc>
                <a:tc>
                  <a:txBody>
                    <a:bodyPr/>
                    <a:lstStyle/>
                    <a:p>
                      <a:pPr fontAlgn="t"/>
                      <a:r>
                        <a:rPr lang="mn-MN" sz="1400" b="0" i="0" kern="1200" dirty="0" smtClean="0">
                          <a:solidFill>
                            <a:schemeClr val="dk1"/>
                          </a:solidFill>
                          <a:latin typeface="+mn-lt"/>
                          <a:ea typeface="+mn-ea"/>
                          <a:cs typeface="+mn-cs"/>
                        </a:rPr>
                        <a:t>12.1.Засаг захиргаа, нутаг дэвсгэрийн нэгжийн удирдлагыг хэрэгжүүлэхэд Монгол Улсын Үндсэн хуулийн Нэгдүгээр зүйлийн 2 дахь хэсэгт заасан төрийн үйл ажиллагааны үндсэн зарчмыг мөрдөхийн зэрэгцээ доор дурдсан зарчмыг баримтална:</a:t>
                      </a:r>
                    </a:p>
                    <a:p>
                      <a:pPr fontAlgn="t"/>
                      <a:r>
                        <a:rPr lang="mn-MN" sz="1400" b="0" i="0" kern="1200" dirty="0" smtClean="0">
                          <a:solidFill>
                            <a:schemeClr val="dk1"/>
                          </a:solidFill>
                          <a:latin typeface="+mn-lt"/>
                          <a:ea typeface="+mn-ea"/>
                          <a:cs typeface="+mn-cs"/>
                        </a:rPr>
                        <a:t>12.1.1.төрийн байгууламжийн нэгдмэл байдлыг хангах;</a:t>
                      </a:r>
                    </a:p>
                    <a:p>
                      <a:pPr fontAlgn="t"/>
                      <a:r>
                        <a:rPr lang="mn-MN" sz="1400" b="0" i="0" kern="1200" dirty="0" smtClean="0">
                          <a:solidFill>
                            <a:schemeClr val="dk1"/>
                          </a:solidFill>
                          <a:latin typeface="+mn-lt"/>
                          <a:ea typeface="+mn-ea"/>
                          <a:cs typeface="+mn-cs"/>
                        </a:rPr>
                        <a:t>12.1.2.улсын болон орон нутгийн ашиг сонирхлыг хослуулах;</a:t>
                      </a:r>
                    </a:p>
                    <a:p>
                      <a:pPr fontAlgn="t"/>
                      <a:r>
                        <a:rPr lang="mn-MN" sz="1400" b="0" i="0" kern="1200" dirty="0" smtClean="0">
                          <a:solidFill>
                            <a:schemeClr val="dk1"/>
                          </a:solidFill>
                          <a:latin typeface="+mn-lt"/>
                          <a:ea typeface="+mn-ea"/>
                          <a:cs typeface="+mn-cs"/>
                        </a:rPr>
                        <a:t>12.1.3.нутгийн өөрийн удирдлагыг төрийн удирдлагатай хослуулах зарчмыг хэрэгжүүлэхэд төрийн болон орон нутгийн чиг үүргийг зааглах;</a:t>
                      </a:r>
                    </a:p>
                    <a:p>
                      <a:pPr fontAlgn="t"/>
                      <a:r>
                        <a:rPr lang="mn-MN" sz="1400" b="0" i="0" kern="1200" dirty="0" smtClean="0">
                          <a:solidFill>
                            <a:schemeClr val="dk1"/>
                          </a:solidFill>
                          <a:latin typeface="+mn-lt"/>
                          <a:ea typeface="+mn-ea"/>
                          <a:cs typeface="+mn-cs"/>
                        </a:rPr>
                        <a:t>12.1.4.нутгийн өөрөө удирдах байгууллага нь нутаг дэвсгэрийн хэмжээний эдийн засаг, нийгмийн амьдралын асуудлыг бие дааж шийдвэрлэх, үүний төлөө хариуцлага хүлээх;</a:t>
                      </a:r>
                    </a:p>
                    <a:p>
                      <a:pPr fontAlgn="t"/>
                      <a:r>
                        <a:rPr lang="mn-MN" sz="1400" b="0" i="0" kern="1200" dirty="0" smtClean="0">
                          <a:solidFill>
                            <a:schemeClr val="dk1"/>
                          </a:solidFill>
                          <a:latin typeface="+mn-lt"/>
                          <a:ea typeface="+mn-ea"/>
                          <a:cs typeface="+mn-cs"/>
                        </a:rPr>
                        <a:t>12.1.5.нутгийн өөрийн удирдлагыг хэрэгжүүлэхэд хөндлөнгөөс оролцохгүй байх;</a:t>
                      </a:r>
                    </a:p>
                    <a:p>
                      <a:pPr fontAlgn="t"/>
                      <a:r>
                        <a:rPr lang="mn-MN" sz="1400" b="0" i="0" kern="1200" dirty="0" smtClean="0">
                          <a:solidFill>
                            <a:schemeClr val="dk1"/>
                          </a:solidFill>
                          <a:latin typeface="+mn-lt"/>
                          <a:ea typeface="+mn-ea"/>
                          <a:cs typeface="+mn-cs"/>
                        </a:rPr>
                        <a:t>12.1.6.нутгийн өөрийн удирдлага нь тухайн нэгжид оршин суугаа иргэдийн хүсэл зоригийг илэрхийлж, иргэдийн саналыг харгалзан үздэг байх;</a:t>
                      </a:r>
                    </a:p>
                    <a:p>
                      <a:pPr fontAlgn="t"/>
                      <a:r>
                        <a:rPr lang="mn-MN" sz="1400" b="0" i="0" kern="1200" dirty="0" smtClean="0">
                          <a:solidFill>
                            <a:schemeClr val="dk1"/>
                          </a:solidFill>
                          <a:latin typeface="+mn-lt"/>
                          <a:ea typeface="+mn-ea"/>
                          <a:cs typeface="+mn-cs"/>
                        </a:rPr>
                        <a:t>12.1.7.ил тод байх, иргэдийг мэдээллээр хангах;</a:t>
                      </a:r>
                    </a:p>
                    <a:p>
                      <a:pPr fontAlgn="t"/>
                      <a:r>
                        <a:rPr lang="mn-MN" sz="1400" b="0" i="0" kern="1200" dirty="0" smtClean="0">
                          <a:solidFill>
                            <a:schemeClr val="dk1"/>
                          </a:solidFill>
                          <a:latin typeface="+mn-lt"/>
                          <a:ea typeface="+mn-ea"/>
                          <a:cs typeface="+mn-cs"/>
                        </a:rPr>
                        <a:t>12.1.8.асуудлыг шийдвэрлэхдээ хамтын зарчмыг баримтлах.</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mn-MN" sz="1800" b="1" dirty="0"/>
              <a:t>Засаг захиргаа, нутаг дэвсгэрийн нэгжийг өөрчлөх</a:t>
            </a:r>
            <a:endParaRPr lang="en-US" sz="1800" dirty="0"/>
          </a:p>
        </p:txBody>
      </p:sp>
      <p:graphicFrame>
        <p:nvGraphicFramePr>
          <p:cNvPr id="4" name="Content Placeholder 3"/>
          <p:cNvGraphicFramePr>
            <a:graphicFrameLocks/>
          </p:cNvGraphicFramePr>
          <p:nvPr/>
        </p:nvGraphicFramePr>
        <p:xfrm>
          <a:off x="304800" y="533400"/>
          <a:ext cx="8610600" cy="6019800"/>
        </p:xfrm>
        <a:graphic>
          <a:graphicData uri="http://schemas.openxmlformats.org/drawingml/2006/table">
            <a:tbl>
              <a:tblPr firstRow="1" bandRow="1">
                <a:tableStyleId>{5C22544A-7EE6-4342-B048-85BDC9FD1C3A}</a:tableStyleId>
              </a:tblPr>
              <a:tblGrid>
                <a:gridCol w="4114800"/>
                <a:gridCol w="4495800"/>
              </a:tblGrid>
              <a:tr h="358731">
                <a:tc>
                  <a:txBody>
                    <a:bodyPr/>
                    <a:lstStyle/>
                    <a:p>
                      <a:r>
                        <a:rPr lang="mn-MN" sz="1400" dirty="0" smtClean="0"/>
                        <a:t>Хуучин</a:t>
                      </a:r>
                      <a:endParaRPr lang="en-US" sz="1400" dirty="0"/>
                    </a:p>
                  </a:txBody>
                  <a:tcPr/>
                </a:tc>
                <a:tc>
                  <a:txBody>
                    <a:bodyPr/>
                    <a:lstStyle/>
                    <a:p>
                      <a:r>
                        <a:rPr lang="mn-MN" sz="1400" dirty="0" smtClean="0"/>
                        <a:t>Шинэчилсэн хууль</a:t>
                      </a:r>
                      <a:endParaRPr lang="en-US" sz="1400" dirty="0"/>
                    </a:p>
                  </a:txBody>
                  <a:tcPr/>
                </a:tc>
              </a:tr>
              <a:tr h="5661069">
                <a:tc>
                  <a:txBody>
                    <a:bodyPr/>
                    <a:lstStyle/>
                    <a:p>
                      <a:pPr fontAlgn="t"/>
                      <a:r>
                        <a:rPr lang="mn-MN" sz="1400" b="0" i="0" kern="1200" dirty="0" smtClean="0">
                          <a:solidFill>
                            <a:schemeClr val="dk1"/>
                          </a:solidFill>
                          <a:latin typeface="+mn-lt"/>
                          <a:ea typeface="+mn-ea"/>
                          <a:cs typeface="+mn-cs"/>
                        </a:rPr>
                        <a:t>4.1.Аймаг, сум, дүүрэг байгуулах, өөрчлөх, татан буулгах асуудлыг тухайн нутаг дэвсгэрт оршин суугаа иргэд болон иргэдийн Төлөөлөгчдийн Хурлаас гаргасан саналыг үндэслэн хүн амын байршил, эдийн засгийн чадавхи, газар зүйн байршил, зам харилцааны нөхцөлийг харгалзан Засгийн газрын өргөн мэдүүлснээр Улсын Их Хурал шийдвэрлэнэ.</a:t>
                      </a:r>
                    </a:p>
                    <a:p>
                      <a:pPr fontAlgn="t"/>
                      <a:r>
                        <a:rPr lang="mn-MN" sz="1400" b="0" i="0" kern="1200" dirty="0" smtClean="0">
                          <a:solidFill>
                            <a:schemeClr val="dk1"/>
                          </a:solidFill>
                          <a:latin typeface="+mn-lt"/>
                          <a:ea typeface="+mn-ea"/>
                          <a:cs typeface="+mn-cs"/>
                        </a:rPr>
                        <a:t> 4.2.Баг, хороо байгуулах, өөрчлөх, татан буулгах асуудлыг энэ хуулийн 4.1-д заасан үндэслэлийг баримтлан тухайн аймаг, нийслэлийн иргэдийн Төлөөлөгчдийн Хурал шийдвэрлэнэ.</a:t>
                      </a:r>
                    </a:p>
                    <a:p>
                      <a:pPr fontAlgn="t"/>
                      <a:r>
                        <a:rPr lang="mn-MN" sz="1400" b="0" i="0" kern="1200" dirty="0" smtClean="0">
                          <a:solidFill>
                            <a:schemeClr val="dk1"/>
                          </a:solidFill>
                          <a:latin typeface="+mn-lt"/>
                          <a:ea typeface="+mn-ea"/>
                          <a:cs typeface="+mn-cs"/>
                        </a:rPr>
                        <a:t>4.3.Аймаг, нийслэл, сум, дүүргийн хилийн цэсийг батлах, өөрчлөх асуудлыг аймаг, нийслэлийн иргэдийн Төлөөлөгчдийн Хурлын саналыг үндэслэн Засгийн газрын өргөн мэдүүлснээр Улсын Их Хурал шийдвэрлэнэ.</a:t>
                      </a:r>
                    </a:p>
                    <a:p>
                      <a:pPr fontAlgn="t"/>
                      <a:r>
                        <a:rPr lang="mn-MN" sz="1400" b="0" i="0" kern="1200" dirty="0" smtClean="0">
                          <a:solidFill>
                            <a:schemeClr val="dk1"/>
                          </a:solidFill>
                          <a:latin typeface="+mn-lt"/>
                          <a:ea typeface="+mn-ea"/>
                          <a:cs typeface="+mn-cs"/>
                        </a:rPr>
                        <a:t>4.4.Хилийн цэсийн асуудлаар аймаг, нийслэл харилцан адилгүй саналтай байсан нь уг асуудлаар Улсын Их Хурал шийдвэр гаргахад саад болохгүй. </a:t>
                      </a:r>
                    </a:p>
                    <a:p>
                      <a:pPr fontAlgn="t"/>
                      <a:r>
                        <a:rPr lang="mn-MN" sz="1400" b="0" i="0" kern="1200" dirty="0" smtClean="0">
                          <a:solidFill>
                            <a:schemeClr val="dk1"/>
                          </a:solidFill>
                          <a:latin typeface="+mn-lt"/>
                          <a:ea typeface="+mn-ea"/>
                          <a:cs typeface="+mn-cs"/>
                        </a:rPr>
                        <a:t>4.5.Ээлжит сонгуулийн жил шинээр баг, хороо, сум, дүүрэг байгуулах, өөрчлөх, татан буулгахыг хориглоно.</a:t>
                      </a:r>
                    </a:p>
                    <a:p>
                      <a:pPr fontAlgn="t"/>
                      <a:endParaRPr lang="mn-MN" sz="1800" b="0" i="0" kern="1200" dirty="0">
                        <a:solidFill>
                          <a:schemeClr val="dk1"/>
                        </a:solidFill>
                        <a:latin typeface="+mn-lt"/>
                        <a:ea typeface="+mn-ea"/>
                        <a:cs typeface="+mn-cs"/>
                      </a:endParaRPr>
                    </a:p>
                  </a:txBody>
                  <a:tcPr/>
                </a:tc>
                <a:tc>
                  <a:txBody>
                    <a:bodyPr/>
                    <a:lstStyle/>
                    <a:p>
                      <a:pPr fontAlgn="t"/>
                      <a:r>
                        <a:rPr lang="mn-MN" sz="1200" b="0" i="1" kern="1200" dirty="0" smtClean="0">
                          <a:solidFill>
                            <a:schemeClr val="dk1"/>
                          </a:solidFill>
                          <a:latin typeface="+mn-lt"/>
                          <a:ea typeface="+mn-ea"/>
                          <a:cs typeface="+mn-cs"/>
                        </a:rPr>
                        <a:t>13.1.</a:t>
                      </a:r>
                      <a:r>
                        <a:rPr lang="mn-MN" sz="1200" b="0" i="0" kern="1200" dirty="0" smtClean="0">
                          <a:solidFill>
                            <a:schemeClr val="dk1"/>
                          </a:solidFill>
                          <a:latin typeface="+mn-lt"/>
                          <a:ea typeface="+mn-ea"/>
                          <a:cs typeface="+mn-cs"/>
                        </a:rPr>
                        <a:t>Аймаг, сум, дүүргийг өөрчлөх асуудлыг тухайн орон нутгийн эдийн засгийн бүтэц, чадавх, хүн амын болон газар зүйн байршил, тэдгээртэй холбогдох бусад нөхцөлийг харгалзан тухайн нутаг дэвсгэрт оршин суугаа иргэдийн саналыг үндэслэн Засгийн газрын өргөн мэдүүлснээр Улсын Их Хурал шийдвэрлэнэ.</a:t>
                      </a:r>
                    </a:p>
                    <a:p>
                      <a:pPr fontAlgn="t"/>
                      <a:r>
                        <a:rPr lang="mn-MN" sz="1200" b="0" i="0" kern="1200" dirty="0" smtClean="0">
                          <a:solidFill>
                            <a:schemeClr val="dk1"/>
                          </a:solidFill>
                          <a:latin typeface="+mn-lt"/>
                          <a:ea typeface="+mn-ea"/>
                          <a:cs typeface="+mn-cs"/>
                        </a:rPr>
                        <a:t>13.2.Аймаг, сум, дүүргийг өөрчлөх асуудлыг Засгийн газар санаачилна.</a:t>
                      </a:r>
                    </a:p>
                    <a:p>
                      <a:pPr fontAlgn="t"/>
                      <a:r>
                        <a:rPr lang="mn-MN" sz="1200" b="0" i="0" kern="1200" dirty="0" smtClean="0">
                          <a:solidFill>
                            <a:schemeClr val="dk1"/>
                          </a:solidFill>
                          <a:latin typeface="+mn-lt"/>
                          <a:ea typeface="+mn-ea"/>
                          <a:cs typeface="+mn-cs"/>
                        </a:rPr>
                        <a:t>13.3.Засаг захиргаа, нутаг дэвсгэрийн нэгжийг өөрчлөх асуудлыг шийдвэрлэхдээ тухайн нэгжийн иргэдийн саналыг авсан байна. Санал авах ажлыг харьяалах иргэдийн Төлөөлөгчдийн Хурал хариуцан зохион байгуулах бөгөөд санал авах журмыг Улсын Их Хурал тогтооно. Санал хураалтад сонгуулийн эрх бүхий иргэдийн олонх оролцсон бол уг санал авах ажлын дүнг хүчинтэйд тооцно.</a:t>
                      </a:r>
                    </a:p>
                    <a:p>
                      <a:pPr fontAlgn="t"/>
                      <a:r>
                        <a:rPr lang="mn-MN" sz="1200" b="0" i="0" kern="1200" dirty="0" smtClean="0">
                          <a:solidFill>
                            <a:schemeClr val="dk1"/>
                          </a:solidFill>
                          <a:latin typeface="+mn-lt"/>
                          <a:ea typeface="+mn-ea"/>
                          <a:cs typeface="+mn-cs"/>
                        </a:rPr>
                        <a:t>13.4.Багийг өөрчлөх асуудлыг тухайн нутаг дэвсгэрийн хүн амын байршил, өрхийн тоо, уламжлал, эрхлэх аж ахуй, зам харилцааны онцлогийг харгалзан аймгийн Засаг даргын өргөн мэдүүлснээр аймгийн иргэдийн Төлөөлөгчдийн Хурал шийдвэрлэнэ.</a:t>
                      </a:r>
                    </a:p>
                    <a:p>
                      <a:pPr fontAlgn="t"/>
                      <a:r>
                        <a:rPr lang="mn-MN" sz="1200" b="0" i="0" kern="1200" dirty="0" smtClean="0">
                          <a:solidFill>
                            <a:schemeClr val="dk1"/>
                          </a:solidFill>
                          <a:latin typeface="+mn-lt"/>
                          <a:ea typeface="+mn-ea"/>
                          <a:cs typeface="+mn-cs"/>
                        </a:rPr>
                        <a:t>13.5.Хороог өөрчлөх асуудлыг тухайн нутаг дэвсгэрийн хүн амын тоо, иргэдэд хуульд заасан үйлчилгээг хүргэх боломжийг харгалзан нийслэлийн Засаг даргын өргөн мэдүүлснээр нийслэлийн иргэдийн Төлөөлөгчдийн Хурал шийдвэрлэнэ.</a:t>
                      </a:r>
                    </a:p>
                    <a:p>
                      <a:pPr fontAlgn="t"/>
                      <a:r>
                        <a:rPr lang="mn-MN" sz="1200" b="0" i="0" kern="1200" dirty="0" smtClean="0">
                          <a:solidFill>
                            <a:schemeClr val="dk1"/>
                          </a:solidFill>
                          <a:latin typeface="+mn-lt"/>
                          <a:ea typeface="+mn-ea"/>
                          <a:cs typeface="+mn-cs"/>
                        </a:rPr>
                        <a:t>13.6.Баг, хороог өөрчлөхдөө тухайн баг, хорооны иргэдийн саналыг авах болон санал авах ажлыг сум, дүүргийн иргэдийн Төлөөлөгчдийн Хурал зохион байгуулна.</a:t>
                      </a:r>
                    </a:p>
                    <a:p>
                      <a:pPr fontAlgn="t"/>
                      <a:r>
                        <a:rPr lang="mn-MN" sz="1200" b="0" i="0" kern="1200" dirty="0" smtClean="0">
                          <a:solidFill>
                            <a:schemeClr val="dk1"/>
                          </a:solidFill>
                          <a:latin typeface="+mn-lt"/>
                          <a:ea typeface="+mn-ea"/>
                          <a:cs typeface="+mn-cs"/>
                        </a:rPr>
                        <a:t>13.7.Аймаг, сум, дүүргийг өөрчлөх асуудлыг санаачлахдаа иргэдэд өмнө нь үзүүлж байсан үйлчилгээг дордуулахгүй байх зарчмыг баримтална.</a:t>
                      </a:r>
                    </a:p>
                    <a:p>
                      <a:pPr fontAlgn="t"/>
                      <a:r>
                        <a:rPr lang="mn-MN" sz="1200" b="0" i="0" kern="1200" dirty="0" smtClean="0">
                          <a:solidFill>
                            <a:schemeClr val="dk1"/>
                          </a:solidFill>
                          <a:latin typeface="+mn-lt"/>
                          <a:ea typeface="+mn-ea"/>
                          <a:cs typeface="+mn-cs"/>
                        </a:rPr>
                        <a:t>13.8.Ээлжит сонгууль явуулахаас өмнөх нэг жилийн дотор засаг захиргаа, нутаг дэвсгэрийн нэгжийг өөрчлөх асуудлыг шийдвэрлэхгүй.</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mn-MN" dirty="0" smtClean="0"/>
              <a:t>Багийн Иргэдийн хурал</a:t>
            </a:r>
            <a:endParaRPr lang="mn-Mong-CN" dirty="0"/>
          </a:p>
        </p:txBody>
      </p:sp>
      <p:graphicFrame>
        <p:nvGraphicFramePr>
          <p:cNvPr id="4" name="Content Placeholder 3"/>
          <p:cNvGraphicFramePr>
            <a:graphicFrameLocks/>
          </p:cNvGraphicFramePr>
          <p:nvPr/>
        </p:nvGraphicFramePr>
        <p:xfrm>
          <a:off x="228600" y="533400"/>
          <a:ext cx="8915400" cy="6040120"/>
        </p:xfrm>
        <a:graphic>
          <a:graphicData uri="http://schemas.openxmlformats.org/drawingml/2006/table">
            <a:tbl>
              <a:tblPr firstRow="1" bandRow="1">
                <a:tableStyleId>{5C22544A-7EE6-4342-B048-85BDC9FD1C3A}</a:tableStyleId>
              </a:tblPr>
              <a:tblGrid>
                <a:gridCol w="4102662"/>
                <a:gridCol w="4812738"/>
              </a:tblGrid>
              <a:tr h="370840">
                <a:tc>
                  <a:txBody>
                    <a:bodyPr/>
                    <a:lstStyle/>
                    <a:p>
                      <a:r>
                        <a:rPr lang="mn-MN" dirty="0" smtClean="0"/>
                        <a:t>Хуучин</a:t>
                      </a:r>
                      <a:endParaRPr lang="en-US" dirty="0"/>
                    </a:p>
                  </a:txBody>
                  <a:tcPr/>
                </a:tc>
                <a:tc>
                  <a:txBody>
                    <a:bodyPr/>
                    <a:lstStyle/>
                    <a:p>
                      <a:r>
                        <a:rPr lang="mn-MN" dirty="0" smtClean="0"/>
                        <a:t>Шинэчилсэн хууль</a:t>
                      </a:r>
                      <a:endParaRPr lang="en-US" dirty="0"/>
                    </a:p>
                  </a:txBody>
                  <a:tcPr/>
                </a:tc>
              </a:tr>
              <a:tr h="370840">
                <a:tc>
                  <a:txBody>
                    <a:bodyPr/>
                    <a:lstStyle/>
                    <a:p>
                      <a:pPr fontAlgn="t"/>
                      <a:r>
                        <a:rPr lang="mn-MN" sz="1400" b="0" i="0" kern="1200" dirty="0" smtClean="0">
                          <a:solidFill>
                            <a:schemeClr val="dk1"/>
                          </a:solidFill>
                          <a:latin typeface="+mn-lt"/>
                          <a:ea typeface="+mn-ea"/>
                          <a:cs typeface="+mn-cs"/>
                        </a:rPr>
                        <a:t>15.4.Багийн Хурлаар энэ хуулийн 15.1.1, 15.1.2-т заасан асуудлыг хэлэлцэхээр бол тухайн багийн нийт өрхийн гуравны хоёроос </a:t>
                      </a:r>
                    </a:p>
                    <a:p>
                      <a:pPr fontAlgn="t"/>
                      <a:r>
                        <a:rPr lang="mn-MN" sz="1400" b="0" i="0" kern="1200" dirty="0" smtClean="0">
                          <a:solidFill>
                            <a:schemeClr val="dk1"/>
                          </a:solidFill>
                          <a:latin typeface="+mn-lt"/>
                          <a:ea typeface="+mn-ea"/>
                          <a:cs typeface="+mn-cs"/>
                        </a:rPr>
                        <a:t>доошгүйн төлөөлөл оролцсон тохиолдолд Хурлын шийдвэрийг хүчинтэйд тооцно.</a:t>
                      </a:r>
                    </a:p>
                    <a:p>
                      <a:pPr fontAlgn="t"/>
                      <a:r>
                        <a:rPr lang="mn-MN" sz="1400" b="0" i="0" kern="1200" dirty="0" smtClean="0">
                          <a:solidFill>
                            <a:schemeClr val="dk1"/>
                          </a:solidFill>
                          <a:latin typeface="+mn-lt"/>
                          <a:ea typeface="+mn-ea"/>
                          <a:cs typeface="+mn-cs"/>
                        </a:rPr>
                        <a:t>23.10.Баг, хорооны Хурлын хуралдаанд зөвхөн тухайн баг, хорооны сонгуулийн насны иргэн бүр оролцож болох бөгөөд хуралдаанд багт 4 өрх тутмаас, хороо, аймгийн төвийн сумын багт 20-30 өрх тутмаас тус бүр нэг хүн хүрэлцэн ирсэн тохиолдолд хүчинтэйд тооцно.</a:t>
                      </a:r>
                    </a:p>
                    <a:p>
                      <a:pPr fontAlgn="t"/>
                      <a:r>
                        <a:rPr lang="mn-MN" sz="1400" b="0" i="0" kern="1200" dirty="0" smtClean="0">
                          <a:solidFill>
                            <a:schemeClr val="dk1"/>
                          </a:solidFill>
                          <a:latin typeface="+mn-lt"/>
                          <a:ea typeface="+mn-ea"/>
                          <a:cs typeface="+mn-cs"/>
                        </a:rPr>
                        <a:t>23.11.Засаг даргад нэр дэвшүүлэх, түүнийг чөлөөлөх, огцруулах буюу огцрох тухай хүсэлтийг нь хэлэлцэх тохиолдолд аймгийн төвийнхөөс бусад сумын багийн Хуралд багийн нийт өрхийн 50-иас доошгүй хувийн төлөөлөл оролцсон бол хүчинтэйд тооцно.</a:t>
                      </a:r>
                    </a:p>
                    <a:p>
                      <a:pPr fontAlgn="t"/>
                      <a:r>
                        <a:rPr lang="mn-MN" sz="1400" b="0" i="0" kern="1200" dirty="0" smtClean="0">
                          <a:solidFill>
                            <a:schemeClr val="dk1"/>
                          </a:solidFill>
                          <a:latin typeface="+mn-lt"/>
                          <a:ea typeface="+mn-ea"/>
                          <a:cs typeface="+mn-cs"/>
                        </a:rPr>
                        <a:t>23.12.Баг, хорооны Хурлын хуралдааныг хэсэгчлэн зохион байгуулж болно.</a:t>
                      </a:r>
                    </a:p>
                    <a:p>
                      <a:pPr fontAlgn="t"/>
                      <a:r>
                        <a:rPr lang="mn-MN" sz="1400" b="0" i="0" kern="1200" dirty="0" smtClean="0">
                          <a:solidFill>
                            <a:schemeClr val="dk1"/>
                          </a:solidFill>
                          <a:latin typeface="+mn-lt"/>
                          <a:ea typeface="+mn-ea"/>
                          <a:cs typeface="+mn-cs"/>
                        </a:rPr>
                        <a:t>23.14.Хуралдааныхаа дэгийг тухайн Хурал өөрөө тогтоож тогтоолоор батална.</a:t>
                      </a:r>
                    </a:p>
                    <a:p>
                      <a:pPr fontAlgn="t"/>
                      <a:endParaRPr lang="mn-MN" sz="1800" b="0" i="0" kern="1200" dirty="0">
                        <a:solidFill>
                          <a:schemeClr val="dk1"/>
                        </a:solidFill>
                        <a:latin typeface="+mn-lt"/>
                        <a:ea typeface="+mn-ea"/>
                        <a:cs typeface="+mn-cs"/>
                      </a:endParaRPr>
                    </a:p>
                  </a:txBody>
                  <a:tcPr/>
                </a:tc>
                <a:tc>
                  <a:txBody>
                    <a:bodyPr/>
                    <a:lstStyle/>
                    <a:p>
                      <a:pPr fontAlgn="t"/>
                      <a:r>
                        <a:rPr lang="mn-MN" sz="1200" b="0" i="0" kern="1200" dirty="0" smtClean="0">
                          <a:solidFill>
                            <a:schemeClr val="dk1"/>
                          </a:solidFill>
                          <a:latin typeface="+mn-lt"/>
                          <a:ea typeface="+mn-ea"/>
                          <a:cs typeface="+mn-cs"/>
                        </a:rPr>
                        <a:t>32.1.Иргэдийн Нийтийн Хурал нь шууд ардчиллын зарчмын үндсэн дээр үйл ажиллагаагаа явуулдаг, хуулиар олгогдсон бүрэн эрхийг хамтын удирдлагын зарчмын үндсэн дээр хэрэгжүүлдэг, иргэдийн өөрийн удирдлагын байгууллага мөн.</a:t>
                      </a:r>
                    </a:p>
                    <a:p>
                      <a:pPr fontAlgn="t"/>
                      <a:r>
                        <a:rPr lang="mn-MN" sz="1200" b="0" i="0" kern="1200" dirty="0" smtClean="0">
                          <a:solidFill>
                            <a:schemeClr val="dk1"/>
                          </a:solidFill>
                          <a:latin typeface="+mn-lt"/>
                          <a:ea typeface="+mn-ea"/>
                          <a:cs typeface="+mn-cs"/>
                        </a:rPr>
                        <a:t>32.2.Иргэдийн Нийтийн Хурлын үйл ажиллагааны зохион байгуулалтын үндсэн хэлбэр нь хуралдаан байна.</a:t>
                      </a:r>
                    </a:p>
                    <a:p>
                      <a:pPr fontAlgn="t"/>
                      <a:r>
                        <a:rPr lang="mn-MN" sz="1200" b="0" i="0" kern="1200" dirty="0" smtClean="0">
                          <a:solidFill>
                            <a:schemeClr val="dk1"/>
                          </a:solidFill>
                          <a:latin typeface="+mn-lt"/>
                          <a:ea typeface="+mn-ea"/>
                          <a:cs typeface="+mn-cs"/>
                        </a:rPr>
                        <a:t>32.3.Иргэдийн Нийтийн Хурлын хуралдаанд тухайн баг, хорооны сонгуулийн эрх бүхий иргэн бүр оролцох эрхтэй.</a:t>
                      </a:r>
                    </a:p>
                    <a:p>
                      <a:pPr fontAlgn="t"/>
                      <a:r>
                        <a:rPr lang="mn-MN" sz="1200" b="0" i="0" kern="1200" dirty="0" smtClean="0">
                          <a:solidFill>
                            <a:schemeClr val="dk1"/>
                          </a:solidFill>
                          <a:latin typeface="+mn-lt"/>
                          <a:ea typeface="+mn-ea"/>
                          <a:cs typeface="+mn-cs"/>
                        </a:rPr>
                        <a:t>32.4.Иргэн баг, хорооны иргэдийн Нийтийн Хурлын хуралдаанд биеэр хүрэлцэн ирснээр баг,</a:t>
                      </a:r>
                      <a:r>
                        <a:rPr lang="mn-MN" sz="1800" b="0" i="0" kern="1200" dirty="0" smtClean="0">
                          <a:solidFill>
                            <a:schemeClr val="dk1"/>
                          </a:solidFill>
                          <a:latin typeface="+mn-lt"/>
                          <a:ea typeface="+mn-ea"/>
                          <a:cs typeface="+mn-cs"/>
                        </a:rPr>
                        <a:t> </a:t>
                      </a:r>
                      <a:r>
                        <a:rPr lang="mn-MN" sz="1200" b="0" i="0" kern="1200" dirty="0" smtClean="0">
                          <a:solidFill>
                            <a:schemeClr val="dk1"/>
                          </a:solidFill>
                          <a:latin typeface="+mn-lt"/>
                          <a:ea typeface="+mn-ea"/>
                          <a:cs typeface="+mn-cs"/>
                        </a:rPr>
                        <a:t>хорооны иргэдийн Нийтийн Хурлын оролцогч болно.</a:t>
                      </a:r>
                    </a:p>
                    <a:p>
                      <a:pPr fontAlgn="t"/>
                      <a:r>
                        <a:rPr lang="mn-MN" sz="1200" b="0" i="0" kern="1200" dirty="0" smtClean="0">
                          <a:solidFill>
                            <a:schemeClr val="dk1"/>
                          </a:solidFill>
                          <a:latin typeface="+mn-lt"/>
                          <a:ea typeface="+mn-ea"/>
                          <a:cs typeface="+mn-cs"/>
                        </a:rPr>
                        <a:t>32.5.Иргэдийн Нийтийн Хурлын оролцогч дараах эрх, үүрэгтэй байна:</a:t>
                      </a:r>
                    </a:p>
                    <a:p>
                      <a:pPr fontAlgn="t"/>
                      <a:r>
                        <a:rPr lang="mn-MN" sz="1200" b="0" i="0" kern="1200" dirty="0" smtClean="0">
                          <a:solidFill>
                            <a:schemeClr val="dk1"/>
                          </a:solidFill>
                          <a:latin typeface="+mn-lt"/>
                          <a:ea typeface="+mn-ea"/>
                          <a:cs typeface="+mn-cs"/>
                        </a:rPr>
                        <a:t>32.5.1.хэлэлцэх асуудал санаачлах;</a:t>
                      </a:r>
                    </a:p>
                    <a:p>
                      <a:pPr fontAlgn="t"/>
                      <a:r>
                        <a:rPr lang="mn-MN" sz="1200" b="0" i="0" kern="1200" dirty="0" smtClean="0">
                          <a:solidFill>
                            <a:schemeClr val="dk1"/>
                          </a:solidFill>
                          <a:latin typeface="+mn-lt"/>
                          <a:ea typeface="+mn-ea"/>
                          <a:cs typeface="+mn-cs"/>
                        </a:rPr>
                        <a:t>32.5.2.асуудал шийдвэрлэхэд таслах эрхтэй оролцох;</a:t>
                      </a:r>
                    </a:p>
                    <a:p>
                      <a:pPr fontAlgn="t"/>
                      <a:r>
                        <a:rPr lang="mn-MN" sz="1200" b="0" i="0" kern="1200" dirty="0" smtClean="0">
                          <a:solidFill>
                            <a:schemeClr val="dk1"/>
                          </a:solidFill>
                          <a:latin typeface="+mn-lt"/>
                          <a:ea typeface="+mn-ea"/>
                          <a:cs typeface="+mn-cs"/>
                        </a:rPr>
                        <a:t>32.5.3.Хурлын шийдвэрийг тайлбарлан таниулах;</a:t>
                      </a:r>
                    </a:p>
                    <a:p>
                      <a:pPr fontAlgn="t"/>
                      <a:r>
                        <a:rPr lang="mn-MN" sz="1200" b="0" i="0" kern="1200" dirty="0" smtClean="0">
                          <a:solidFill>
                            <a:schemeClr val="dk1"/>
                          </a:solidFill>
                          <a:latin typeface="+mn-lt"/>
                          <a:ea typeface="+mn-ea"/>
                          <a:cs typeface="+mn-cs"/>
                        </a:rPr>
                        <a:t>32.5.4.Хурлын хуралдааны даргыг сонгох, түүнд сонгогдох;</a:t>
                      </a:r>
                    </a:p>
                    <a:p>
                      <a:pPr fontAlgn="t"/>
                      <a:r>
                        <a:rPr lang="mn-MN" sz="1200" b="0" i="0" kern="1200" dirty="0" smtClean="0">
                          <a:solidFill>
                            <a:schemeClr val="dk1"/>
                          </a:solidFill>
                          <a:latin typeface="+mn-lt"/>
                          <a:ea typeface="+mn-ea"/>
                          <a:cs typeface="+mn-cs"/>
                        </a:rPr>
                        <a:t>32.5.5.хуралдааны дэгийг сахих.</a:t>
                      </a:r>
                    </a:p>
                    <a:p>
                      <a:pPr fontAlgn="t"/>
                      <a:r>
                        <a:rPr lang="mn-MN" sz="1200" b="0" i="0" kern="1200" dirty="0" smtClean="0">
                          <a:solidFill>
                            <a:schemeClr val="dk1"/>
                          </a:solidFill>
                          <a:latin typeface="+mn-lt"/>
                          <a:ea typeface="+mn-ea"/>
                          <a:cs typeface="+mn-cs"/>
                        </a:rPr>
                        <a:t>32.6.Тухайн нутаг дэвсгэрийн иргэдийн болон хорооны хэсэг тус бүрийн төлөөллийг хангах зарчмаар багийн иргэдийн Нийтийн Хурлын хуралдаанд гурван өрх тутмаас, 400-аас дээш өрхтэй багт таван өрх тутмаас, хорооны иргэдийн Нийтийн Хурлын хуралдаанд хорооны хэсэг тус бүрийн 20 өрх тутмаас тус бүр нэгээс доошгүй хүн хүрэлцэн ирсэн тохиолдолд хуралдааныг хүчинтэйд тооцно. Иргэдийн Нийтийн Хурлын хуралдааны товыг хуралдаан болохоос ажлын таваас доошгүй өдрийн өмнө тухайн баг, хорооны оршин суугчдад мэдээлэх бөгөөд хуралдах байршил, цагийг тусгасан байна.</a:t>
                      </a:r>
                    </a:p>
                    <a:p>
                      <a:pPr fontAlgn="t"/>
                      <a:r>
                        <a:rPr lang="mn-MN" sz="1200" b="0" i="0" kern="1200" dirty="0" smtClean="0">
                          <a:solidFill>
                            <a:schemeClr val="dk1"/>
                          </a:solidFill>
                          <a:latin typeface="+mn-lt"/>
                          <a:ea typeface="+mn-ea"/>
                          <a:cs typeface="+mn-cs"/>
                        </a:rPr>
                        <a:t>32.7.Сум, дүүргийн иргэдийн Төлөөлөгчдийн Хурлын ээлжит сонгуулийн дараах баг, хорооны иргэдийн Нийтийн Хурлын хуралдааныг сум, дүүргийн Засаг дарга шинээр томилогдсоны дараа зохион байгуулна.</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81000" y="86360"/>
          <a:ext cx="8610600" cy="6497320"/>
        </p:xfrm>
        <a:graphic>
          <a:graphicData uri="http://schemas.openxmlformats.org/drawingml/2006/table">
            <a:tbl>
              <a:tblPr firstRow="1" bandRow="1">
                <a:tableStyleId>{5C22544A-7EE6-4342-B048-85BDC9FD1C3A}</a:tableStyleId>
              </a:tblPr>
              <a:tblGrid>
                <a:gridCol w="3962400"/>
                <a:gridCol w="4648200"/>
              </a:tblGrid>
              <a:tr h="370840">
                <a:tc>
                  <a:txBody>
                    <a:bodyPr/>
                    <a:lstStyle/>
                    <a:p>
                      <a:r>
                        <a:rPr lang="mn-MN" dirty="0" smtClean="0"/>
                        <a:t>Хуучин</a:t>
                      </a:r>
                      <a:endParaRPr lang="en-US" dirty="0"/>
                    </a:p>
                  </a:txBody>
                  <a:tcPr/>
                </a:tc>
                <a:tc>
                  <a:txBody>
                    <a:bodyPr/>
                    <a:lstStyle/>
                    <a:p>
                      <a:r>
                        <a:rPr lang="mn-MN" dirty="0" smtClean="0"/>
                        <a:t>Шинэчилсэн хууль</a:t>
                      </a:r>
                      <a:endParaRPr lang="en-US" dirty="0"/>
                    </a:p>
                  </a:txBody>
                  <a:tcPr/>
                </a:tc>
              </a:tr>
              <a:tr h="370840">
                <a:tc>
                  <a:txBody>
                    <a:bodyPr/>
                    <a:lstStyle/>
                    <a:p>
                      <a:pPr fontAlgn="t"/>
                      <a:r>
                        <a:rPr lang="mn-MN" sz="1200" b="0" i="0" kern="1200" dirty="0" smtClean="0">
                          <a:solidFill>
                            <a:schemeClr val="dk1"/>
                          </a:solidFill>
                          <a:latin typeface="+mn-lt"/>
                          <a:ea typeface="+mn-ea"/>
                          <a:cs typeface="+mn-cs"/>
                        </a:rPr>
                        <a:t>17.1.1.Хурлын хуралдааны дарга, Хурлын Тэргүүлэгчдийг сонгох, чөлөөлөх;</a:t>
                      </a:r>
                    </a:p>
                    <a:p>
                      <a:pPr fontAlgn="t"/>
                      <a:r>
                        <a:rPr lang="mn-MN" sz="1200" b="0" i="0" kern="1200" dirty="0" smtClean="0">
                          <a:solidFill>
                            <a:schemeClr val="dk1"/>
                          </a:solidFill>
                          <a:latin typeface="+mn-lt"/>
                          <a:ea typeface="+mn-ea"/>
                          <a:cs typeface="+mn-cs"/>
                        </a:rPr>
                        <a:t>17.1.2.баг, хорооны Засаг даргыг томилуулахаар нэр дэвшүүлэх, чөлөөлөх, огцруулах санал болон Засаг даргын огцрох тухай хүсэлтийг хүлээж авах эсэхтэй холбогдсон саналыг хэлэлцэн сум, дүүргийн Засаг даргад уламжлах;</a:t>
                      </a:r>
                    </a:p>
                    <a:p>
                      <a:pPr fontAlgn="t"/>
                      <a:r>
                        <a:rPr lang="mn-MN" sz="1200" b="0" i="0" kern="1200" dirty="0" smtClean="0">
                          <a:solidFill>
                            <a:schemeClr val="dk1"/>
                          </a:solidFill>
                          <a:latin typeface="+mn-lt"/>
                          <a:ea typeface="+mn-ea"/>
                          <a:cs typeface="+mn-cs"/>
                        </a:rPr>
                        <a:t>17.1.3.Хурлын дотоод зохион байгуулалтын асуудлыг хэлэлцэн шийдвэрлэх;</a:t>
                      </a:r>
                    </a:p>
                    <a:p>
                      <a:pPr fontAlgn="t"/>
                      <a:r>
                        <a:rPr lang="mn-MN" sz="1200" b="0" i="0" kern="1200" dirty="0" smtClean="0">
                          <a:solidFill>
                            <a:schemeClr val="dk1"/>
                          </a:solidFill>
                          <a:latin typeface="+mn-lt"/>
                          <a:ea typeface="+mn-ea"/>
                          <a:cs typeface="+mn-cs"/>
                        </a:rPr>
                        <a:t>17.1.4.баг, хорооны Засаг даргын тайланг хэлэлцэж ажилд нь үнэлэлт дүгнэлт өгөх;</a:t>
                      </a:r>
                    </a:p>
                    <a:p>
                      <a:pPr fontAlgn="t"/>
                      <a:r>
                        <a:rPr lang="mn-MN" sz="1200" b="0" i="0" kern="1200" dirty="0" smtClean="0">
                          <a:solidFill>
                            <a:schemeClr val="dk1"/>
                          </a:solidFill>
                          <a:latin typeface="+mn-lt"/>
                          <a:ea typeface="+mn-ea"/>
                          <a:cs typeface="+mn-cs"/>
                        </a:rPr>
                        <a:t>17.1.5.баг, хорооны иргэдийг шагнаж урамшуулах, дэмжлэг, тусламж үзүүлэх саналыг сум, дүүргийн Хурал, Засаг даргад уламжлах;</a:t>
                      </a:r>
                    </a:p>
                    <a:p>
                      <a:pPr fontAlgn="t"/>
                      <a:r>
                        <a:rPr lang="mn-MN" sz="1200" b="0" i="0" kern="1200" dirty="0" smtClean="0">
                          <a:solidFill>
                            <a:schemeClr val="dk1"/>
                          </a:solidFill>
                          <a:latin typeface="+mn-lt"/>
                          <a:ea typeface="+mn-ea"/>
                          <a:cs typeface="+mn-cs"/>
                        </a:rPr>
                        <a:t>17.1.6.өрхийг албан татвар, бусад ногдол үүргээс түр чөлөөлөх буюу хөнгөлөлт үзүүлэх тухай саналыг сум, дүүргийн Хурал, Засаг даргад оруулах;</a:t>
                      </a:r>
                    </a:p>
                    <a:p>
                      <a:pPr fontAlgn="t"/>
                      <a:r>
                        <a:rPr lang="mn-MN" sz="1200" b="0" i="0" kern="1200" dirty="0" smtClean="0">
                          <a:solidFill>
                            <a:schemeClr val="dk1"/>
                          </a:solidFill>
                          <a:latin typeface="+mn-lt"/>
                          <a:ea typeface="+mn-ea"/>
                          <a:cs typeface="+mn-cs"/>
                        </a:rPr>
                        <a:t>17.1.7.харьяалах баг, хорооны иргэний үндсэн ба журамт үүргийн биелэлтийг хангуулах;</a:t>
                      </a:r>
                    </a:p>
                    <a:p>
                      <a:pPr fontAlgn="t"/>
                      <a:r>
                        <a:rPr lang="mn-MN" sz="1200" b="0" i="0" kern="1200" dirty="0" smtClean="0">
                          <a:solidFill>
                            <a:schemeClr val="dk1"/>
                          </a:solidFill>
                          <a:latin typeface="+mn-lt"/>
                          <a:ea typeface="+mn-ea"/>
                          <a:cs typeface="+mn-cs"/>
                        </a:rPr>
                        <a:t>17.1.8.иргэдийн нөхөрлөл, аж ахуйн нэгж, байгууллагаас тухайн нутаг дэвсгэрийн байгалийн тодорхой төрлийн баялгийг хамгаалах, зүй зохистой ашиглах, эзэмших тухай хүсэлтийг хэлэлцэж саналаа сум, дүүргийн Хуралд уламжлах;</a:t>
                      </a:r>
                    </a:p>
                    <a:p>
                      <a:pPr fontAlgn="t"/>
                      <a:r>
                        <a:rPr lang="mn-MN" sz="1200" b="0" i="0" kern="1200" dirty="0" smtClean="0">
                          <a:solidFill>
                            <a:schemeClr val="dk1"/>
                          </a:solidFill>
                          <a:latin typeface="+mn-lt"/>
                          <a:ea typeface="+mn-ea"/>
                          <a:cs typeface="+mn-cs"/>
                        </a:rPr>
                        <a:t> 17.1.9.хуулиар тусгайлан эрх олгогдсон тохиолдолд захиргааны хэм хэмжээний актыг хууль тогтоомжид нийцүүлэн баталж, Захиргааны ерөнхий хуульд заасан журмын дагуу улсын бүртгэлд бүртгүүлж, мөрдүүлэх;</a:t>
                      </a:r>
                    </a:p>
                    <a:p>
                      <a:pPr fontAlgn="t"/>
                      <a:r>
                        <a:rPr lang="mn-MN" sz="1200" b="0" i="0" kern="1200" dirty="0" smtClean="0">
                          <a:solidFill>
                            <a:schemeClr val="dk1"/>
                          </a:solidFill>
                          <a:latin typeface="+mn-lt"/>
                          <a:ea typeface="+mn-ea"/>
                          <a:cs typeface="+mn-cs"/>
                        </a:rPr>
                        <a:t> 17.1.10.хууль тогтоомжид заасан бусад бүрэн эрх. </a:t>
                      </a:r>
                    </a:p>
                    <a:p>
                      <a:pPr fontAlgn="t"/>
                      <a:r>
                        <a:rPr lang="mn-MN" sz="1200" b="0" i="0" kern="1200" dirty="0" smtClean="0">
                          <a:solidFill>
                            <a:schemeClr val="dk1"/>
                          </a:solidFill>
                          <a:latin typeface="+mn-lt"/>
                          <a:ea typeface="+mn-ea"/>
                          <a:cs typeface="+mn-cs"/>
                        </a:rPr>
                        <a:t>17.2.Баг, хорооны Хурлын энэ хуулийн 17.1.1-17.1.3, 17.1.8-д зааснаас бусад бүрэн эрхийг уг Хурлын хуралдааны чөлөө цагт тухайн Хурлын Тэргүүлэгчид хэрэгжүүлнэ.</a:t>
                      </a:r>
                      <a:endParaRPr lang="mn-MN" sz="1800" b="0" i="0" kern="1200" dirty="0">
                        <a:solidFill>
                          <a:schemeClr val="dk1"/>
                        </a:solidFill>
                        <a:latin typeface="+mn-lt"/>
                        <a:ea typeface="+mn-ea"/>
                        <a:cs typeface="+mn-cs"/>
                      </a:endParaRPr>
                    </a:p>
                  </a:txBody>
                  <a:tcPr/>
                </a:tc>
                <a:tc>
                  <a:txBody>
                    <a:bodyPr/>
                    <a:lstStyle/>
                    <a:p>
                      <a:pPr fontAlgn="t"/>
                      <a:r>
                        <a:rPr lang="mn-MN" sz="1200" b="0" i="0" kern="1200" dirty="0" smtClean="0">
                          <a:solidFill>
                            <a:schemeClr val="dk1"/>
                          </a:solidFill>
                          <a:latin typeface="+mn-lt"/>
                          <a:ea typeface="+mn-ea"/>
                          <a:cs typeface="+mn-cs"/>
                        </a:rPr>
                        <a:t>32.8.Баг, хорооны иргэдийн Нийтийн Хурал дараах нийтлэг бүрэн эрхтэй:</a:t>
                      </a:r>
                    </a:p>
                    <a:p>
                      <a:pPr fontAlgn="t"/>
                      <a:r>
                        <a:rPr lang="mn-MN" sz="1200" b="0" i="0" kern="1200" dirty="0" smtClean="0">
                          <a:solidFill>
                            <a:schemeClr val="dk1"/>
                          </a:solidFill>
                          <a:latin typeface="+mn-lt"/>
                          <a:ea typeface="+mn-ea"/>
                          <a:cs typeface="+mn-cs"/>
                        </a:rPr>
                        <a:t>32.8.1.баг, хорооны чиг үүрэгт хамаарах асуудлыг хэлэлцэн шийдвэрлэх;</a:t>
                      </a:r>
                    </a:p>
                    <a:p>
                      <a:pPr fontAlgn="t"/>
                      <a:r>
                        <a:rPr lang="mn-MN" sz="1200" b="0" i="0" kern="1200" dirty="0" smtClean="0">
                          <a:solidFill>
                            <a:schemeClr val="dk1"/>
                          </a:solidFill>
                          <a:latin typeface="+mn-lt"/>
                          <a:ea typeface="+mn-ea"/>
                          <a:cs typeface="+mn-cs"/>
                        </a:rPr>
                        <a:t>32.8.2.Хурлын хуралдааны дэг, зохион байгуулалтын бусад асуудлыг хэлэлцэн шийдвэрлэх;</a:t>
                      </a:r>
                    </a:p>
                    <a:p>
                      <a:pPr fontAlgn="t"/>
                      <a:r>
                        <a:rPr lang="mn-MN" sz="1200" b="0" i="0" kern="1200" dirty="0" smtClean="0">
                          <a:solidFill>
                            <a:schemeClr val="dk1"/>
                          </a:solidFill>
                          <a:latin typeface="+mn-lt"/>
                          <a:ea typeface="+mn-ea"/>
                          <a:cs typeface="+mn-cs"/>
                        </a:rPr>
                        <a:t>32.8.3.Хурлын хуралдааны даргыг сонгох;</a:t>
                      </a:r>
                    </a:p>
                    <a:p>
                      <a:pPr fontAlgn="t"/>
                      <a:r>
                        <a:rPr lang="mn-MN" sz="1200" b="0" i="0" kern="1200" dirty="0" smtClean="0">
                          <a:solidFill>
                            <a:schemeClr val="dk1"/>
                          </a:solidFill>
                          <a:latin typeface="+mn-lt"/>
                          <a:ea typeface="+mn-ea"/>
                          <a:cs typeface="+mn-cs"/>
                        </a:rPr>
                        <a:t>32.8.4.баг, хорооны Засаг даргад нэр</a:t>
                      </a:r>
                      <a:r>
                        <a:rPr lang="mn-MN" sz="1800" b="0" i="0" kern="1200" dirty="0" smtClean="0">
                          <a:solidFill>
                            <a:schemeClr val="dk1"/>
                          </a:solidFill>
                          <a:latin typeface="+mn-lt"/>
                          <a:ea typeface="+mn-ea"/>
                          <a:cs typeface="+mn-cs"/>
                        </a:rPr>
                        <a:t> </a:t>
                      </a:r>
                      <a:r>
                        <a:rPr lang="mn-MN" sz="1200" b="0" i="0" kern="1200" dirty="0" smtClean="0">
                          <a:solidFill>
                            <a:schemeClr val="dk1"/>
                          </a:solidFill>
                          <a:latin typeface="+mn-lt"/>
                          <a:ea typeface="+mn-ea"/>
                          <a:cs typeface="+mn-cs"/>
                        </a:rPr>
                        <a:t>дэвшүүлэх;</a:t>
                      </a:r>
                    </a:p>
                    <a:p>
                      <a:pPr fontAlgn="t"/>
                      <a:r>
                        <a:rPr lang="mn-MN" sz="1200" b="0" i="0" kern="1200" dirty="0" smtClean="0">
                          <a:solidFill>
                            <a:schemeClr val="dk1"/>
                          </a:solidFill>
                          <a:latin typeface="+mn-lt"/>
                          <a:ea typeface="+mn-ea"/>
                          <a:cs typeface="+mn-cs"/>
                        </a:rPr>
                        <a:t>32.8.5.тухайн Хурлын шийдвэрийн хэрэгжилтийн талаар Засаг даргын тайланг хэлэлцэж, ажилд нь үнэлэлт, дүгнэлт өгөх;</a:t>
                      </a:r>
                    </a:p>
                    <a:p>
                      <a:pPr fontAlgn="t"/>
                      <a:r>
                        <a:rPr lang="mn-MN" sz="1200" b="0" i="0" kern="1200" dirty="0" smtClean="0">
                          <a:solidFill>
                            <a:schemeClr val="dk1"/>
                          </a:solidFill>
                          <a:latin typeface="+mn-lt"/>
                          <a:ea typeface="+mn-ea"/>
                          <a:cs typeface="+mn-cs"/>
                        </a:rPr>
                        <a:t>32.8.6.Засаг даргыг хууль тогтоомжид заасан үндэслэлээр огцруулах санал гаргах;</a:t>
                      </a:r>
                    </a:p>
                    <a:p>
                      <a:pPr fontAlgn="t"/>
                      <a:r>
                        <a:rPr lang="mn-MN" sz="1200" b="0" i="0" kern="1200" dirty="0" smtClean="0">
                          <a:solidFill>
                            <a:schemeClr val="dk1"/>
                          </a:solidFill>
                          <a:latin typeface="+mn-lt"/>
                          <a:ea typeface="+mn-ea"/>
                          <a:cs typeface="+mn-cs"/>
                        </a:rPr>
                        <a:t>32.8.7.хуулиар тусгайлан эрх олгогдсон тохиолдолд захиргааны хэм хэмжээний актыг хууль тогтоомжид нийцүүлэн баталж, Захиргааны ерөнхий хуульд заасан журмын дагуу улсын бүртгэлд бүртгүүлэн мөрдүүлэх;</a:t>
                      </a:r>
                    </a:p>
                    <a:p>
                      <a:pPr fontAlgn="t"/>
                      <a:r>
                        <a:rPr lang="mn-MN" sz="1200" b="0" i="0" kern="1200" dirty="0" smtClean="0">
                          <a:solidFill>
                            <a:schemeClr val="dk1"/>
                          </a:solidFill>
                          <a:latin typeface="+mn-lt"/>
                          <a:ea typeface="+mn-ea"/>
                          <a:cs typeface="+mn-cs"/>
                        </a:rPr>
                        <a:t>32.8.8.хуульд заасан бусад бүрэн эрх.</a:t>
                      </a:r>
                    </a:p>
                    <a:p>
                      <a:pPr fontAlgn="t"/>
                      <a:r>
                        <a:rPr lang="mn-MN" sz="1200" b="0" i="0" kern="1200" dirty="0" smtClean="0">
                          <a:solidFill>
                            <a:schemeClr val="dk1"/>
                          </a:solidFill>
                          <a:latin typeface="+mn-lt"/>
                          <a:ea typeface="+mn-ea"/>
                          <a:cs typeface="+mn-cs"/>
                        </a:rPr>
                        <a:t>32.9.Баг, хорооны иргэдийн Нийтийн Хурлын Зөвлөл нь иргэдийн төлөөллөөс гадна баг, хорооны Засаг дарга болон Хуралдааны дарга, хорооны хэсгийн ахлагч нараас бүрдэх бөгөөд гагцхүү иргэдийн Нийтийн Хурлын шийдвэрийг хэрэгжүүлэх ажлыг зохион байгуулах, дараагийн хуралдаанд бэлтгэх, хуралдааныг товлон зарлах үүрэгтэй. Зөвлөлийн хурлыг Хуралдааны дарга тэргүүлнэ.</a:t>
                      </a:r>
                    </a:p>
                    <a:p>
                      <a:pPr fontAlgn="t"/>
                      <a:r>
                        <a:rPr lang="mn-MN" sz="1200" b="0" i="0" kern="1200" dirty="0" smtClean="0">
                          <a:solidFill>
                            <a:schemeClr val="dk1"/>
                          </a:solidFill>
                          <a:latin typeface="+mn-lt"/>
                          <a:ea typeface="+mn-ea"/>
                          <a:cs typeface="+mn-cs"/>
                        </a:rPr>
                        <a:t>32.10.Баг, хорооны иргэдийн Нийтийн Хурлын хуралдааныг тухайн хуралдаанаас сонгосон дарга удирдаж явуулна.</a:t>
                      </a:r>
                    </a:p>
                    <a:p>
                      <a:pPr fontAlgn="t"/>
                      <a:r>
                        <a:rPr lang="mn-MN" sz="1200" b="0" i="0" kern="1200" dirty="0" smtClean="0">
                          <a:solidFill>
                            <a:schemeClr val="dk1"/>
                          </a:solidFill>
                          <a:latin typeface="+mn-lt"/>
                          <a:ea typeface="+mn-ea"/>
                          <a:cs typeface="+mn-cs"/>
                        </a:rPr>
                        <a:t>32.11.Иргэдийн Нийтийн Хурлын хуралдааны даргад ажилласан хугацааны урамшууллыг сум, дүүргийн иргэдийн Төлөөлөгчдийн Хурлын төсвөөс олгож болно.</a:t>
                      </a:r>
                    </a:p>
                    <a:p>
                      <a:pPr fontAlgn="t"/>
                      <a:r>
                        <a:rPr lang="mn-MN" sz="1200" b="0" i="0" kern="1200" dirty="0" smtClean="0">
                          <a:solidFill>
                            <a:schemeClr val="dk1"/>
                          </a:solidFill>
                          <a:latin typeface="+mn-lt"/>
                          <a:ea typeface="+mn-ea"/>
                          <a:cs typeface="+mn-cs"/>
                        </a:rPr>
                        <a:t>32.12.Баг, хорооны иргэдийн Нийтийн Хурлын хуралдааны даргыг улируулан сонгож болно.</a:t>
                      </a:r>
                      <a:endParaRPr lang="en-US" sz="1200"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3911</Words>
  <Application>Microsoft Office PowerPoint</Application>
  <PresentationFormat>On-screen Show (4:3)</PresentationFormat>
  <Paragraphs>422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МОНГОЛ УЛСЫН ЗАСАГ ЗАХИРГАА, НУТАГ ДЭВСГЭРИЙН НЭГЖ, ТҮҮНИЙ УДИРДЛАГЫН ТУХАЙ ХУУЛЬ</vt:lpstr>
      <vt:lpstr>Хуулийн зорилт</vt:lpstr>
      <vt:lpstr>Хуулийн зохицуулалт</vt:lpstr>
      <vt:lpstr>Хууль тогтоомж</vt:lpstr>
      <vt:lpstr>Засаг, захиргаа нутаг дэвсгэрийн нэгж</vt:lpstr>
      <vt:lpstr>Удирдлагын зарчим</vt:lpstr>
      <vt:lpstr>Засаг захиргаа, нутаг дэвсгэрийн нэгжийг өөрчлөх</vt:lpstr>
      <vt:lpstr>Багийн Иргэдийн хурал</vt:lpstr>
      <vt:lpstr>Slide 9</vt:lpstr>
      <vt:lpstr>Багийн чиг үүрэг</vt:lpstr>
      <vt:lpstr>Сумын Иргэдийн Төлөөлөгчдийн Хурал</vt:lpstr>
      <vt:lpstr>Нутгийн өөрөө удирдах байгууллага</vt:lpstr>
      <vt:lpstr>Аймаг, сум, нийслэл, дүүргийн иргэдийн Төлөөлөгчдийн Хурал</vt:lpstr>
      <vt:lpstr>Иргэдийн Төлөөлөгчдийн Хурлын төлөөлөгчийн эрх, үүрэг</vt:lpstr>
      <vt:lpstr>Иргэдийн Төлөөлөгчдийн Хурлын төлөөлөгчийн үйл ажиллагаанд хориглох зүйл</vt:lpstr>
      <vt:lpstr>Иргэдийн Төлөөлөгчдийн Хурлын Төлөөлөгчийн үйл ажиллагааны баталгаа</vt:lpstr>
      <vt:lpstr>Иргэдийн Төлөөлөгчдийн Хурлын төлөөлөгчийн бүрэн эрх дуусгавар болох</vt:lpstr>
      <vt:lpstr>Иргэдийн Төлөөлөгчдийн Хурлын төлөөлөгчийг сонгогчдын саналаар эгүүлэн татах</vt:lpstr>
      <vt:lpstr>Иргэдийн Төлөөлөгчдийн Хурлын төлөөлөгчид хүлээлгэх хариуцлага</vt:lpstr>
      <vt:lpstr>Иргэдийн Төлөөлөгчдийн Хурлын даргын бүрэн эрх</vt:lpstr>
      <vt:lpstr>Баг, хорооны ИНХ</vt:lpstr>
      <vt:lpstr>Иргэдийн Төлөөлөгчдийн Хурлын ажлын алба</vt:lpstr>
      <vt:lpstr>Хурлын хороо</vt:lpstr>
      <vt:lpstr>Иргэдийн Төлөөлөгчдийн Хурлын хуралдаан</vt:lpstr>
      <vt:lpstr>Хурлын шийдвэр</vt:lpstr>
      <vt:lpstr>Хуралд асуудал оруулах эрх</vt:lpstr>
      <vt:lpstr>Хурлын шийдвэрийг хэрэгжүүлэх</vt:lpstr>
      <vt:lpstr>Хурлын төсөв, тамга, тэмдэг</vt:lpstr>
      <vt:lpstr>Сумын чиг үүрэгт дараах асуудал хамаарна:</vt:lpstr>
      <vt:lpstr>Хурлын шийдвэрт хориг тавих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МОНГОЛ УЛСЫН ЗАСАГ ЗАХИРГАА, НУТАГ ДЭВСГЭРИЙН НЭГЖ, ТҮҮНИЙ УДИРДЛАГЫН ТУХАЙ ХУУЛЬ</dc:title>
  <dc:creator>Oyunbold</dc:creator>
  <cp:lastModifiedBy>Narangerel</cp:lastModifiedBy>
  <cp:revision>16</cp:revision>
  <dcterms:created xsi:type="dcterms:W3CDTF">2021-03-09T07:27:48Z</dcterms:created>
  <dcterms:modified xsi:type="dcterms:W3CDTF">2021-03-16T08:08:32Z</dcterms:modified>
</cp:coreProperties>
</file>