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6" r:id="rId1"/>
  </p:sldMasterIdLst>
  <p:notesMasterIdLst>
    <p:notesMasterId r:id="rId16"/>
  </p:notesMasterIdLst>
  <p:handoutMasterIdLst>
    <p:handoutMasterId r:id="rId17"/>
  </p:handoutMasterIdLst>
  <p:sldIdLst>
    <p:sldId id="271" r:id="rId2"/>
    <p:sldId id="277" r:id="rId3"/>
    <p:sldId id="341" r:id="rId4"/>
    <p:sldId id="348" r:id="rId5"/>
    <p:sldId id="343" r:id="rId6"/>
    <p:sldId id="356" r:id="rId7"/>
    <p:sldId id="344" r:id="rId8"/>
    <p:sldId id="354" r:id="rId9"/>
    <p:sldId id="345" r:id="rId10"/>
    <p:sldId id="355" r:id="rId11"/>
    <p:sldId id="353" r:id="rId12"/>
    <p:sldId id="357" r:id="rId13"/>
    <p:sldId id="351" r:id="rId14"/>
    <p:sldId id="349" r:id="rId15"/>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706" autoAdjust="0"/>
  </p:normalViewPr>
  <p:slideViewPr>
    <p:cSldViewPr>
      <p:cViewPr>
        <p:scale>
          <a:sx n="82" d="100"/>
          <a:sy n="82" d="100"/>
        </p:scale>
        <p:origin x="-1050" y="4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393" cy="46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8872" y="0"/>
            <a:ext cx="3014393" cy="467363"/>
          </a:xfrm>
          <a:prstGeom prst="rect">
            <a:avLst/>
          </a:prstGeom>
        </p:spPr>
        <p:txBody>
          <a:bodyPr vert="horz" lIns="91440" tIns="45720" rIns="91440" bIns="45720" rtlCol="0"/>
          <a:lstStyle>
            <a:lvl1pPr algn="r">
              <a:defRPr sz="1200"/>
            </a:lvl1pPr>
          </a:lstStyle>
          <a:p>
            <a:fld id="{D5AD0C8F-8F19-4DC8-914D-B4678B1F9840}" type="datetimeFigureOut">
              <a:rPr lang="en-US" smtClean="0"/>
              <a:t>1/26/2022</a:t>
            </a:fld>
            <a:endParaRPr lang="en-US"/>
          </a:p>
        </p:txBody>
      </p:sp>
      <p:sp>
        <p:nvSpPr>
          <p:cNvPr id="4" name="Footer Placeholder 3"/>
          <p:cNvSpPr>
            <a:spLocks noGrp="1"/>
          </p:cNvSpPr>
          <p:nvPr>
            <p:ph type="ftr" sz="quarter" idx="2"/>
          </p:nvPr>
        </p:nvSpPr>
        <p:spPr>
          <a:xfrm>
            <a:off x="1" y="8841738"/>
            <a:ext cx="3014393" cy="4673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8872" y="8841738"/>
            <a:ext cx="3014393" cy="467363"/>
          </a:xfrm>
          <a:prstGeom prst="rect">
            <a:avLst/>
          </a:prstGeom>
        </p:spPr>
        <p:txBody>
          <a:bodyPr vert="horz" lIns="91440" tIns="45720" rIns="91440" bIns="45720" rtlCol="0" anchor="b"/>
          <a:lstStyle>
            <a:lvl1pPr algn="r">
              <a:defRPr sz="1200"/>
            </a:lvl1pPr>
          </a:lstStyle>
          <a:p>
            <a:fld id="{AD022B92-1279-4DA9-9988-91C5F82C3867}" type="slidenum">
              <a:rPr lang="en-US" smtClean="0"/>
              <a:t>‹#›</a:t>
            </a:fld>
            <a:endParaRPr lang="en-US"/>
          </a:p>
        </p:txBody>
      </p:sp>
    </p:spTree>
    <p:extLst>
      <p:ext uri="{BB962C8B-B14F-4D97-AF65-F5344CB8AC3E}">
        <p14:creationId xmlns:p14="http://schemas.microsoft.com/office/powerpoint/2010/main" val="2186012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3177" tIns="46589" rIns="93177" bIns="46589" rtlCol="0"/>
          <a:lstStyle>
            <a:lvl1pPr algn="r">
              <a:defRPr sz="1200"/>
            </a:lvl1pPr>
          </a:lstStyle>
          <a:p>
            <a:fld id="{15427DC5-5B52-41E0-9936-ABACFE1423E2}" type="datetimeFigureOut">
              <a:rPr lang="en-US" smtClean="0"/>
              <a:t>1/26/2022</a:t>
            </a:fld>
            <a:endParaRPr lang="en-US"/>
          </a:p>
        </p:txBody>
      </p:sp>
      <p:sp>
        <p:nvSpPr>
          <p:cNvPr id="4" name="Slide Image Placeholder 3"/>
          <p:cNvSpPr>
            <a:spLocks noGrp="1" noRot="1" noChangeAspect="1"/>
          </p:cNvSpPr>
          <p:nvPr>
            <p:ph type="sldImg" idx="2"/>
          </p:nvPr>
        </p:nvSpPr>
        <p:spPr>
          <a:xfrm>
            <a:off x="1149350" y="698500"/>
            <a:ext cx="4656138" cy="3490913"/>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95485" y="4421823"/>
            <a:ext cx="5563870" cy="4189095"/>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5455"/>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5455"/>
          </a:xfrm>
          <a:prstGeom prst="rect">
            <a:avLst/>
          </a:prstGeom>
        </p:spPr>
        <p:txBody>
          <a:bodyPr vert="horz" lIns="93177" tIns="46589" rIns="93177" bIns="46589" rtlCol="0" anchor="b"/>
          <a:lstStyle>
            <a:lvl1pPr algn="r">
              <a:defRPr sz="1200"/>
            </a:lvl1pPr>
          </a:lstStyle>
          <a:p>
            <a:fld id="{8C7A50AA-768A-44FC-B37B-0DF6341DD37E}" type="slidenum">
              <a:rPr lang="en-US" smtClean="0"/>
              <a:t>‹#›</a:t>
            </a:fld>
            <a:endParaRPr lang="en-US"/>
          </a:p>
        </p:txBody>
      </p:sp>
    </p:spTree>
    <p:extLst>
      <p:ext uri="{BB962C8B-B14F-4D97-AF65-F5344CB8AC3E}">
        <p14:creationId xmlns:p14="http://schemas.microsoft.com/office/powerpoint/2010/main" val="1763135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20A22D-2B7F-4E9E-8143-29A8A8983AA9}"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7E8E62-EEEA-4D70-A0C7-DFEC792CF8EA}"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02ECD-2411-427E-ACB1-9948C92C66BA}" type="slidenum">
              <a:rPr lang="en-US" smtClean="0"/>
              <a:t>‹#›</a:t>
            </a:fld>
            <a:endParaRPr lang="en-US"/>
          </a:p>
        </p:txBody>
      </p:sp>
    </p:spTree>
    <p:extLst>
      <p:ext uri="{BB962C8B-B14F-4D97-AF65-F5344CB8AC3E}">
        <p14:creationId xmlns:p14="http://schemas.microsoft.com/office/powerpoint/2010/main" val="2228095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7E8E62-EEEA-4D70-A0C7-DFEC792CF8EA}"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02ECD-2411-427E-ACB1-9948C92C66BA}" type="slidenum">
              <a:rPr lang="en-US" smtClean="0"/>
              <a:t>‹#›</a:t>
            </a:fld>
            <a:endParaRPr lang="en-US"/>
          </a:p>
        </p:txBody>
      </p:sp>
    </p:spTree>
    <p:extLst>
      <p:ext uri="{BB962C8B-B14F-4D97-AF65-F5344CB8AC3E}">
        <p14:creationId xmlns:p14="http://schemas.microsoft.com/office/powerpoint/2010/main" val="416953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7E8E62-EEEA-4D70-A0C7-DFEC792CF8EA}"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02ECD-2411-427E-ACB1-9948C92C66BA}" type="slidenum">
              <a:rPr lang="en-US" smtClean="0"/>
              <a:t>‹#›</a:t>
            </a:fld>
            <a:endParaRPr lang="en-US"/>
          </a:p>
        </p:txBody>
      </p:sp>
    </p:spTree>
    <p:extLst>
      <p:ext uri="{BB962C8B-B14F-4D97-AF65-F5344CB8AC3E}">
        <p14:creationId xmlns:p14="http://schemas.microsoft.com/office/powerpoint/2010/main" val="3718690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7E8E62-EEEA-4D70-A0C7-DFEC792CF8EA}"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02ECD-2411-427E-ACB1-9948C92C66BA}" type="slidenum">
              <a:rPr lang="en-US" smtClean="0"/>
              <a:t>‹#›</a:t>
            </a:fld>
            <a:endParaRPr lang="en-US"/>
          </a:p>
        </p:txBody>
      </p:sp>
    </p:spTree>
    <p:extLst>
      <p:ext uri="{BB962C8B-B14F-4D97-AF65-F5344CB8AC3E}">
        <p14:creationId xmlns:p14="http://schemas.microsoft.com/office/powerpoint/2010/main" val="295920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7E8E62-EEEA-4D70-A0C7-DFEC792CF8EA}"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02ECD-2411-427E-ACB1-9948C92C66BA}" type="slidenum">
              <a:rPr lang="en-US" smtClean="0"/>
              <a:t>‹#›</a:t>
            </a:fld>
            <a:endParaRPr lang="en-US"/>
          </a:p>
        </p:txBody>
      </p:sp>
    </p:spTree>
    <p:extLst>
      <p:ext uri="{BB962C8B-B14F-4D97-AF65-F5344CB8AC3E}">
        <p14:creationId xmlns:p14="http://schemas.microsoft.com/office/powerpoint/2010/main" val="89987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7E8E62-EEEA-4D70-A0C7-DFEC792CF8EA}"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02ECD-2411-427E-ACB1-9948C92C66BA}" type="slidenum">
              <a:rPr lang="en-US" smtClean="0"/>
              <a:t>‹#›</a:t>
            </a:fld>
            <a:endParaRPr lang="en-US"/>
          </a:p>
        </p:txBody>
      </p:sp>
    </p:spTree>
    <p:extLst>
      <p:ext uri="{BB962C8B-B14F-4D97-AF65-F5344CB8AC3E}">
        <p14:creationId xmlns:p14="http://schemas.microsoft.com/office/powerpoint/2010/main" val="275623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7E8E62-EEEA-4D70-A0C7-DFEC792CF8EA}"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102ECD-2411-427E-ACB1-9948C92C66BA}" type="slidenum">
              <a:rPr lang="en-US" smtClean="0"/>
              <a:t>‹#›</a:t>
            </a:fld>
            <a:endParaRPr lang="en-US"/>
          </a:p>
        </p:txBody>
      </p:sp>
    </p:spTree>
    <p:extLst>
      <p:ext uri="{BB962C8B-B14F-4D97-AF65-F5344CB8AC3E}">
        <p14:creationId xmlns:p14="http://schemas.microsoft.com/office/powerpoint/2010/main" val="23492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7E8E62-EEEA-4D70-A0C7-DFEC792CF8EA}"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02ECD-2411-427E-ACB1-9948C92C66BA}" type="slidenum">
              <a:rPr lang="en-US" smtClean="0"/>
              <a:t>‹#›</a:t>
            </a:fld>
            <a:endParaRPr lang="en-US"/>
          </a:p>
        </p:txBody>
      </p:sp>
    </p:spTree>
    <p:extLst>
      <p:ext uri="{BB962C8B-B14F-4D97-AF65-F5344CB8AC3E}">
        <p14:creationId xmlns:p14="http://schemas.microsoft.com/office/powerpoint/2010/main" val="195964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E8E62-EEEA-4D70-A0C7-DFEC792CF8EA}"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102ECD-2411-427E-ACB1-9948C92C66BA}" type="slidenum">
              <a:rPr lang="en-US" smtClean="0"/>
              <a:t>‹#›</a:t>
            </a:fld>
            <a:endParaRPr lang="en-US"/>
          </a:p>
        </p:txBody>
      </p:sp>
    </p:spTree>
    <p:extLst>
      <p:ext uri="{BB962C8B-B14F-4D97-AF65-F5344CB8AC3E}">
        <p14:creationId xmlns:p14="http://schemas.microsoft.com/office/powerpoint/2010/main" val="321334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F7E8E62-EEEA-4D70-A0C7-DFEC792CF8EA}"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02ECD-2411-427E-ACB1-9948C92C66BA}" type="slidenum">
              <a:rPr lang="en-US" smtClean="0"/>
              <a:t>‹#›</a:t>
            </a:fld>
            <a:endParaRPr lang="en-US"/>
          </a:p>
        </p:txBody>
      </p:sp>
    </p:spTree>
    <p:extLst>
      <p:ext uri="{BB962C8B-B14F-4D97-AF65-F5344CB8AC3E}">
        <p14:creationId xmlns:p14="http://schemas.microsoft.com/office/powerpoint/2010/main" val="8544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F7E8E62-EEEA-4D70-A0C7-DFEC792CF8EA}"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02ECD-2411-427E-ACB1-9948C92C66BA}" type="slidenum">
              <a:rPr lang="en-US" smtClean="0"/>
              <a:t>‹#›</a:t>
            </a:fld>
            <a:endParaRPr lang="en-US"/>
          </a:p>
        </p:txBody>
      </p:sp>
    </p:spTree>
    <p:extLst>
      <p:ext uri="{BB962C8B-B14F-4D97-AF65-F5344CB8AC3E}">
        <p14:creationId xmlns:p14="http://schemas.microsoft.com/office/powerpoint/2010/main" val="17932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F7E8E62-EEEA-4D70-A0C7-DFEC792CF8EA}" type="datetimeFigureOut">
              <a:rPr lang="en-US" smtClean="0"/>
              <a:t>1/26/2022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102ECD-2411-427E-ACB1-9948C92C66BA}" type="slidenum">
              <a:rPr lang="en-US" smtClean="0"/>
              <a:t>‹#›</a:t>
            </a:fld>
            <a:endParaRPr lang="en-US"/>
          </a:p>
        </p:txBody>
      </p:sp>
    </p:spTree>
    <p:extLst>
      <p:ext uri="{BB962C8B-B14F-4D97-AF65-F5344CB8AC3E}">
        <p14:creationId xmlns:p14="http://schemas.microsoft.com/office/powerpoint/2010/main" val="4004741818"/>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Users/khangai/Desktop/111/01.Huuli%20togtoomj,%20busad%20shiidver/Mongol%20Ulsiin%20Khuuli/Nemelt/2021/21-ne-103.doc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590800"/>
            <a:ext cx="8915400" cy="4115224"/>
          </a:xfrm>
          <a:prstGeom prst="rect">
            <a:avLst/>
          </a:prstGeom>
          <a:ln>
            <a:noFill/>
          </a:ln>
          <a:effectLst>
            <a:softEdge rad="112500"/>
          </a:effectLst>
        </p:spPr>
      </p:pic>
      <p:sp>
        <p:nvSpPr>
          <p:cNvPr id="3" name="Subtitle 2"/>
          <p:cNvSpPr>
            <a:spLocks noGrp="1"/>
          </p:cNvSpPr>
          <p:nvPr>
            <p:ph type="subTitle" idx="1"/>
          </p:nvPr>
        </p:nvSpPr>
        <p:spPr>
          <a:xfrm>
            <a:off x="381000" y="914400"/>
            <a:ext cx="8534400" cy="2133600"/>
          </a:xfrm>
        </p:spPr>
        <p:txBody>
          <a:bodyPr>
            <a:noAutofit/>
          </a:bodyPr>
          <a:lstStyle/>
          <a:p>
            <a:pPr>
              <a:lnSpc>
                <a:spcPct val="100000"/>
              </a:lnSpc>
            </a:pPr>
            <a:r>
              <a:rPr lang="mn-MN" sz="3200" b="1" dirty="0" smtClean="0">
                <a:latin typeface="Arial" pitchFamily="34" charset="0"/>
                <a:cs typeface="Arial" pitchFamily="34" charset="0"/>
              </a:rPr>
              <a:t>Хэрлэн сумын газрын төлбөрийн</a:t>
            </a:r>
            <a:endParaRPr lang="en-US" sz="3200" b="1" dirty="0" smtClean="0">
              <a:latin typeface="Arial" pitchFamily="34" charset="0"/>
              <a:cs typeface="Arial" pitchFamily="34" charset="0"/>
            </a:endParaRPr>
          </a:p>
          <a:p>
            <a:pPr>
              <a:lnSpc>
                <a:spcPct val="100000"/>
              </a:lnSpc>
            </a:pPr>
            <a:r>
              <a:rPr lang="mn-MN" sz="3200" b="1" dirty="0" smtClean="0">
                <a:latin typeface="Arial" pitchFamily="34" charset="0"/>
                <a:cs typeface="Arial" pitchFamily="34" charset="0"/>
              </a:rPr>
              <a:t> хувь, хэмжээ, итгэлцүүрийг шинэчлэн тогтоох саналын хэлэлцүүлэг </a:t>
            </a:r>
            <a:endParaRPr lang="en-US" sz="3200" b="1" dirty="0">
              <a:latin typeface="Arial" pitchFamily="34" charset="0"/>
              <a:cs typeface="Arial" pitchFamily="34" charset="0"/>
            </a:endParaRPr>
          </a:p>
        </p:txBody>
      </p:sp>
      <p:sp>
        <p:nvSpPr>
          <p:cNvPr id="5" name="Subtitle 2"/>
          <p:cNvSpPr txBox="1">
            <a:spLocks/>
          </p:cNvSpPr>
          <p:nvPr/>
        </p:nvSpPr>
        <p:spPr bwMode="gray">
          <a:xfrm>
            <a:off x="4648200" y="6172200"/>
            <a:ext cx="3429000" cy="3810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40000"/>
              </a:spcAft>
              <a:buClrTx/>
              <a:buSzTx/>
              <a:buFont typeface="Wingdings" pitchFamily="2" charset="2"/>
              <a:buNone/>
              <a:tabLst/>
              <a:defRPr/>
            </a:pPr>
            <a:r>
              <a:rPr lang="mn-MN" sz="2000" b="1" i="1" kern="0" dirty="0" smtClean="0">
                <a:solidFill>
                  <a:srgbClr val="0000FF"/>
                </a:solidFill>
                <a:latin typeface="Times New Roman" pitchFamily="18" charset="0"/>
                <a:cs typeface="Times New Roman" pitchFamily="18" charset="0"/>
              </a:rPr>
              <a:t>         </a:t>
            </a:r>
            <a:r>
              <a:rPr lang="mn-MN" sz="1900" b="1" kern="0" dirty="0" smtClean="0">
                <a:latin typeface="Arial" pitchFamily="34" charset="0"/>
                <a:cs typeface="Arial" pitchFamily="34" charset="0"/>
              </a:rPr>
              <a:t>2022-01-25</a:t>
            </a:r>
            <a:endParaRPr lang="en-US" sz="1900" b="1" kern="0" dirty="0" smtClean="0">
              <a:latin typeface="Arial" pitchFamily="34" charset="0"/>
              <a:cs typeface="Arial"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7120"/>
            <a:ext cx="762000" cy="762000"/>
          </a:xfrm>
          <a:prstGeom prst="rect">
            <a:avLst/>
          </a:prstGeom>
        </p:spPr>
      </p:pic>
      <p:sp>
        <p:nvSpPr>
          <p:cNvPr id="11" name="Minus 10"/>
          <p:cNvSpPr/>
          <p:nvPr/>
        </p:nvSpPr>
        <p:spPr>
          <a:xfrm flipV="1">
            <a:off x="-1600200" y="609599"/>
            <a:ext cx="12344400" cy="463620"/>
          </a:xfrm>
          <a:prstGeom prst="mathMinus">
            <a:avLst>
              <a:gd name="adj1" fmla="val 8362"/>
            </a:avLst>
          </a:prstGeom>
          <a:solidFill>
            <a:schemeClr val="tx1"/>
          </a:solidFill>
          <a:ln w="571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00B050"/>
              </a:solidFill>
            </a:endParaRPr>
          </a:p>
        </p:txBody>
      </p:sp>
      <p:sp>
        <p:nvSpPr>
          <p:cNvPr id="9" name="Title 1"/>
          <p:cNvSpPr txBox="1">
            <a:spLocks/>
          </p:cNvSpPr>
          <p:nvPr/>
        </p:nvSpPr>
        <p:spPr bwMode="gray">
          <a:xfrm>
            <a:off x="1008956" y="85244"/>
            <a:ext cx="7296844" cy="61159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lgn="ctr" fontAlgn="base">
              <a:lnSpc>
                <a:spcPct val="110000"/>
              </a:lnSpc>
              <a:spcBef>
                <a:spcPct val="0"/>
              </a:spcBef>
              <a:spcAft>
                <a:spcPct val="0"/>
              </a:spcAft>
              <a:defRPr/>
            </a:pPr>
            <a:r>
              <a:rPr lang="mn-MN" sz="2200" b="1" kern="0" noProof="0" dirty="0" smtClean="0">
                <a:latin typeface="Times New Roman" panose="02020603050405020304" pitchFamily="18" charset="0"/>
                <a:ea typeface="+mj-ea"/>
                <a:cs typeface="Times New Roman" panose="02020603050405020304" pitchFamily="18" charset="0"/>
              </a:rPr>
              <a:t>Хэрлэн сумын Засаг даргын Тамгын газар</a:t>
            </a:r>
            <a:endParaRPr kumimoji="0" lang="en-US" sz="2200" b="1" i="0" u="none" strike="noStrike" kern="0" cap="none" spc="0" normalizeH="0" baseline="0" noProof="0" dirty="0">
              <a:ln>
                <a:noFill/>
              </a:ln>
              <a:effectLst/>
              <a:uLnTx/>
              <a:uFillTx/>
              <a:latin typeface="Times New Roman" panose="02020603050405020304" pitchFamily="18" charset="0"/>
              <a:ea typeface="+mj-ea"/>
              <a:cs typeface="Times New Roman" panose="02020603050405020304" pitchFamily="18"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800" y="5080"/>
            <a:ext cx="762000" cy="756920"/>
          </a:xfrm>
          <a:prstGeom prst="rect">
            <a:avLst/>
          </a:prstGeom>
        </p:spPr>
      </p:pic>
    </p:spTree>
    <p:extLst>
      <p:ext uri="{BB962C8B-B14F-4D97-AF65-F5344CB8AC3E}">
        <p14:creationId xmlns:p14="http://schemas.microsoft.com/office/powerpoint/2010/main" val="2381546141"/>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inus 8"/>
          <p:cNvSpPr/>
          <p:nvPr/>
        </p:nvSpPr>
        <p:spPr>
          <a:xfrm flipV="1">
            <a:off x="-1600200" y="609599"/>
            <a:ext cx="12344400" cy="463620"/>
          </a:xfrm>
          <a:prstGeom prst="mathMinus">
            <a:avLst>
              <a:gd name="adj1" fmla="val 8362"/>
            </a:avLst>
          </a:prstGeom>
          <a:solidFill>
            <a:srgbClr val="00B050"/>
          </a:solidFill>
          <a:ln w="571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00B050"/>
              </a:solidFill>
            </a:endParaRPr>
          </a:p>
        </p:txBody>
      </p:sp>
      <p:sp>
        <p:nvSpPr>
          <p:cNvPr id="6" name="Rectangle 5"/>
          <p:cNvSpPr/>
          <p:nvPr/>
        </p:nvSpPr>
        <p:spPr>
          <a:xfrm>
            <a:off x="228600" y="1295400"/>
            <a:ext cx="8610600" cy="646331"/>
          </a:xfrm>
          <a:prstGeom prst="rect">
            <a:avLst/>
          </a:prstGeom>
        </p:spPr>
        <p:txBody>
          <a:bodyPr wrap="square">
            <a:spAutoFit/>
          </a:bodyPr>
          <a:lstStyle/>
          <a:p>
            <a:endParaRPr lang="mn-MN" sz="1600" dirty="0">
              <a:latin typeface="Arial" pitchFamily="34" charset="0"/>
              <a:cs typeface="Arial" pitchFamily="34" charset="0"/>
            </a:endParaRPr>
          </a:p>
          <a:p>
            <a:endParaRPr lang="mn-MN" sz="2000" b="1" dirty="0">
              <a:ln w="10541" cmpd="sng">
                <a:solidFill>
                  <a:schemeClr val="accent1">
                    <a:shade val="88000"/>
                    <a:satMod val="110000"/>
                  </a:schemeClr>
                </a:solidFill>
                <a:prstDash val="solid"/>
              </a:ln>
              <a:latin typeface="Times New Roman" panose="02020603050405020304" pitchFamily="18" charset="0"/>
              <a:cs typeface="Times New Roman" panose="02020603050405020304" pitchFamily="18" charset="0"/>
            </a:endParaRPr>
          </a:p>
        </p:txBody>
      </p:sp>
      <p:sp>
        <p:nvSpPr>
          <p:cNvPr id="10" name="Title 1"/>
          <p:cNvSpPr txBox="1">
            <a:spLocks/>
          </p:cNvSpPr>
          <p:nvPr/>
        </p:nvSpPr>
        <p:spPr bwMode="gray">
          <a:xfrm>
            <a:off x="914400" y="25078"/>
            <a:ext cx="7296844" cy="6858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algn="ctr">
              <a:lnSpc>
                <a:spcPct val="115000"/>
              </a:lnSpc>
              <a:spcAft>
                <a:spcPts val="0"/>
              </a:spcAft>
            </a:pPr>
            <a:r>
              <a:rPr lang="mn-MN" sz="2000" b="1" dirty="0">
                <a:solidFill>
                  <a:srgbClr val="222222"/>
                </a:solidFill>
                <a:latin typeface="Arial" pitchFamily="34" charset="0"/>
                <a:ea typeface="Calibri"/>
                <a:cs typeface="Arial" pitchFamily="34" charset="0"/>
              </a:rPr>
              <a:t>ХАА-гаас бусад үйлдвэрлэл</a:t>
            </a:r>
            <a:endParaRPr lang="en-US" sz="2000" dirty="0">
              <a:latin typeface="Arial" pitchFamily="34" charset="0"/>
              <a:ea typeface="Calibri"/>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 cy="7429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0"/>
            <a:ext cx="762000" cy="756920"/>
          </a:xfrm>
          <a:prstGeom prst="rect">
            <a:avLst/>
          </a:prstGeom>
        </p:spPr>
      </p:pic>
      <p:sp>
        <p:nvSpPr>
          <p:cNvPr id="4" name="Rectangle 1"/>
          <p:cNvSpPr>
            <a:spLocks noChangeArrowheads="1"/>
          </p:cNvSpPr>
          <p:nvPr/>
        </p:nvSpPr>
        <p:spPr bwMode="auto">
          <a:xfrm>
            <a:off x="1065213" y="1825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0304" t="56118" r="17413" b="5486"/>
          <a:stretch/>
        </p:blipFill>
        <p:spPr>
          <a:xfrm rot="5400000">
            <a:off x="1981201" y="-228598"/>
            <a:ext cx="5410199" cy="7848602"/>
          </a:xfrm>
          <a:prstGeom prst="rect">
            <a:avLst/>
          </a:prstGeom>
        </p:spPr>
      </p:pic>
    </p:spTree>
    <p:extLst>
      <p:ext uri="{BB962C8B-B14F-4D97-AF65-F5344CB8AC3E}">
        <p14:creationId xmlns:p14="http://schemas.microsoft.com/office/powerpoint/2010/main" val="1219373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inus 8"/>
          <p:cNvSpPr/>
          <p:nvPr/>
        </p:nvSpPr>
        <p:spPr>
          <a:xfrm flipV="1">
            <a:off x="-1600200" y="609599"/>
            <a:ext cx="12344400" cy="463620"/>
          </a:xfrm>
          <a:prstGeom prst="mathMinus">
            <a:avLst>
              <a:gd name="adj1" fmla="val 8362"/>
            </a:avLst>
          </a:prstGeom>
          <a:solidFill>
            <a:srgbClr val="00B050"/>
          </a:solidFill>
          <a:ln w="571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00B050"/>
              </a:solidFill>
            </a:endParaRPr>
          </a:p>
        </p:txBody>
      </p:sp>
      <p:sp>
        <p:nvSpPr>
          <p:cNvPr id="6" name="Rectangle 5"/>
          <p:cNvSpPr/>
          <p:nvPr/>
        </p:nvSpPr>
        <p:spPr>
          <a:xfrm>
            <a:off x="228600" y="1295400"/>
            <a:ext cx="8610600" cy="646331"/>
          </a:xfrm>
          <a:prstGeom prst="rect">
            <a:avLst/>
          </a:prstGeom>
        </p:spPr>
        <p:txBody>
          <a:bodyPr wrap="square">
            <a:spAutoFit/>
          </a:bodyPr>
          <a:lstStyle/>
          <a:p>
            <a:endParaRPr lang="mn-MN" sz="1600" dirty="0">
              <a:latin typeface="Arial" pitchFamily="34" charset="0"/>
              <a:cs typeface="Arial" pitchFamily="34" charset="0"/>
            </a:endParaRPr>
          </a:p>
          <a:p>
            <a:endParaRPr lang="mn-MN" sz="2000" b="1" dirty="0">
              <a:ln w="10541" cmpd="sng">
                <a:solidFill>
                  <a:schemeClr val="accent1">
                    <a:shade val="88000"/>
                    <a:satMod val="110000"/>
                  </a:schemeClr>
                </a:solidFill>
                <a:prstDash val="solid"/>
              </a:ln>
              <a:latin typeface="Times New Roman" panose="02020603050405020304" pitchFamily="18" charset="0"/>
              <a:cs typeface="Times New Roman" panose="02020603050405020304" pitchFamily="18" charset="0"/>
            </a:endParaRPr>
          </a:p>
        </p:txBody>
      </p:sp>
      <p:sp>
        <p:nvSpPr>
          <p:cNvPr id="10" name="Title 1"/>
          <p:cNvSpPr txBox="1">
            <a:spLocks/>
          </p:cNvSpPr>
          <p:nvPr/>
        </p:nvSpPr>
        <p:spPr bwMode="gray">
          <a:xfrm>
            <a:off x="914400" y="25078"/>
            <a:ext cx="7296844" cy="6858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algn="ctr">
              <a:lnSpc>
                <a:spcPct val="115000"/>
              </a:lnSpc>
              <a:spcAft>
                <a:spcPts val="0"/>
              </a:spcAft>
            </a:pPr>
            <a:r>
              <a:rPr lang="mn-MN" sz="2000" b="1" dirty="0">
                <a:solidFill>
                  <a:srgbClr val="222222"/>
                </a:solidFill>
                <a:latin typeface="Arial" pitchFamily="34" charset="0"/>
                <a:ea typeface="Calibri"/>
                <a:cs typeface="Arial" pitchFamily="34" charset="0"/>
              </a:rPr>
              <a:t>ХАА-гаас бусад үйлдвэрлэл</a:t>
            </a:r>
            <a:endParaRPr lang="en-US" sz="2000" dirty="0">
              <a:latin typeface="Arial" pitchFamily="34" charset="0"/>
              <a:ea typeface="Calibri"/>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 cy="7429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0"/>
            <a:ext cx="762000" cy="756920"/>
          </a:xfrm>
          <a:prstGeom prst="rect">
            <a:avLst/>
          </a:prstGeom>
        </p:spPr>
      </p:pic>
      <p:sp>
        <p:nvSpPr>
          <p:cNvPr id="4" name="Rectangle 1"/>
          <p:cNvSpPr>
            <a:spLocks noChangeArrowheads="1"/>
          </p:cNvSpPr>
          <p:nvPr/>
        </p:nvSpPr>
        <p:spPr bwMode="auto">
          <a:xfrm>
            <a:off x="1065213" y="1825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08999509"/>
              </p:ext>
            </p:extLst>
          </p:nvPr>
        </p:nvGraphicFramePr>
        <p:xfrm>
          <a:off x="228600" y="859155"/>
          <a:ext cx="8763001" cy="5951809"/>
        </p:xfrm>
        <a:graphic>
          <a:graphicData uri="http://schemas.openxmlformats.org/drawingml/2006/table">
            <a:tbl>
              <a:tblPr firstRow="1" firstCol="1" bandRow="1"/>
              <a:tblGrid>
                <a:gridCol w="946974"/>
                <a:gridCol w="881827"/>
                <a:gridCol w="990600"/>
                <a:gridCol w="762000"/>
                <a:gridCol w="1066800"/>
                <a:gridCol w="685799"/>
                <a:gridCol w="914401"/>
                <a:gridCol w="838200"/>
                <a:gridCol w="1066800"/>
                <a:gridCol w="609600"/>
              </a:tblGrid>
              <a:tr h="182509">
                <a:tc gridSpan="2">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1 </a:t>
                      </a:r>
                      <a:r>
                        <a:rPr lang="mn-MN" sz="1050" b="1" dirty="0">
                          <a:solidFill>
                            <a:srgbClr val="222222"/>
                          </a:solidFill>
                          <a:effectLst/>
                          <a:latin typeface="Arial" pitchFamily="34" charset="0"/>
                          <a:ea typeface="Calibri"/>
                          <a:cs typeface="Arial" pitchFamily="34" charset="0"/>
                        </a:rPr>
                        <a:t>дүгээр бүс-200сая</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15000"/>
                        </a:lnSpc>
                        <a:spcAft>
                          <a:spcPts val="0"/>
                        </a:spcAft>
                      </a:pPr>
                      <a:r>
                        <a:rPr lang="mn-MN" sz="1050" b="1">
                          <a:solidFill>
                            <a:srgbClr val="222222"/>
                          </a:solidFill>
                          <a:effectLst/>
                          <a:latin typeface="Arial" pitchFamily="34" charset="0"/>
                          <a:ea typeface="Calibri"/>
                          <a:cs typeface="Arial" pitchFamily="34" charset="0"/>
                        </a:rPr>
                        <a:t>2 дугаар бүс-180сая</a:t>
                      </a:r>
                      <a:endParaRPr lang="en-US" sz="105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15000"/>
                        </a:lnSpc>
                        <a:spcAft>
                          <a:spcPts val="0"/>
                        </a:spcAft>
                      </a:pPr>
                      <a:r>
                        <a:rPr lang="mn-MN" sz="1050" b="1">
                          <a:effectLst/>
                          <a:latin typeface="Arial" pitchFamily="34" charset="0"/>
                          <a:ea typeface="Calibri"/>
                          <a:cs typeface="Arial" pitchFamily="34" charset="0"/>
                        </a:rPr>
                        <a:t>3 дугаар бүс-130сая</a:t>
                      </a:r>
                      <a:endParaRPr lang="en-US" sz="105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15000"/>
                        </a:lnSpc>
                        <a:spcAft>
                          <a:spcPts val="0"/>
                        </a:spcAft>
                      </a:pPr>
                      <a:r>
                        <a:rPr lang="mn-MN" sz="1050" b="1">
                          <a:solidFill>
                            <a:srgbClr val="222222"/>
                          </a:solidFill>
                          <a:effectLst/>
                          <a:latin typeface="Arial" pitchFamily="34" charset="0"/>
                          <a:ea typeface="Calibri"/>
                          <a:cs typeface="Arial" pitchFamily="34" charset="0"/>
                        </a:rPr>
                        <a:t>4 дүгээр  бүс-700сая</a:t>
                      </a:r>
                      <a:endParaRPr lang="en-US" sz="105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15000"/>
                        </a:lnSpc>
                        <a:spcAft>
                          <a:spcPts val="0"/>
                        </a:spcAft>
                      </a:pPr>
                      <a:r>
                        <a:rPr lang="mn-MN" sz="1050" b="1">
                          <a:solidFill>
                            <a:srgbClr val="222222"/>
                          </a:solidFill>
                          <a:effectLst/>
                          <a:latin typeface="Arial" pitchFamily="34" charset="0"/>
                          <a:ea typeface="Calibri"/>
                          <a:cs typeface="Arial" pitchFamily="34" charset="0"/>
                        </a:rPr>
                        <a:t>5 дугаар бүс-50сая</a:t>
                      </a:r>
                      <a:endParaRPr lang="en-US" sz="105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81428">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0.1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2</a:t>
                      </a:r>
                      <a:r>
                        <a:rPr lang="mn-MN" sz="1050" dirty="0">
                          <a:solidFill>
                            <a:srgbClr val="222222"/>
                          </a:solidFill>
                          <a:effectLst/>
                          <a:latin typeface="Arial" pitchFamily="34" charset="0"/>
                          <a:ea typeface="Calibri"/>
                          <a:cs typeface="Arial" pitchFamily="34" charset="0"/>
                        </a:rPr>
                        <a:t>00</a:t>
                      </a:r>
                      <a:r>
                        <a:rPr lang="en-US" sz="1050" dirty="0">
                          <a:solidFill>
                            <a:srgbClr val="222222"/>
                          </a:solidFill>
                          <a:effectLst/>
                          <a:latin typeface="Arial" pitchFamily="34" charset="0"/>
                          <a:ea typeface="Calibri"/>
                          <a:cs typeface="Arial" pitchFamily="34" charset="0"/>
                        </a:rPr>
                        <a:t>.</a:t>
                      </a:r>
                      <a:r>
                        <a:rPr lang="mn-MN" sz="1050" dirty="0">
                          <a:solidFill>
                            <a:srgbClr val="222222"/>
                          </a:solidFill>
                          <a:effectLst/>
                          <a:latin typeface="Arial" pitchFamily="34" charset="0"/>
                          <a:ea typeface="Calibri"/>
                          <a:cs typeface="Arial" pitchFamily="34" charset="0"/>
                        </a:rPr>
                        <a:t>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pitchFamily="34" charset="0"/>
                          <a:ea typeface="Calibri"/>
                          <a:cs typeface="Arial" pitchFamily="34" charset="0"/>
                        </a:rPr>
                        <a:t>200000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0.1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16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effectLst/>
                          <a:latin typeface="Arial" pitchFamily="34" charset="0"/>
                          <a:ea typeface="Calibri"/>
                          <a:cs typeface="Arial" pitchFamily="34" charset="0"/>
                        </a:rPr>
                        <a:t>160000</a:t>
                      </a: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0.1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130.0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130000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0.1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70.0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70000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0.1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50.0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50000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428">
                <a:tc>
                  <a:txBody>
                    <a:bodyPr/>
                    <a:lstStyle/>
                    <a:p>
                      <a:pPr algn="ctr">
                        <a:lnSpc>
                          <a:spcPct val="115000"/>
                        </a:lnSpc>
                        <a:spcAft>
                          <a:spcPts val="0"/>
                        </a:spcAft>
                      </a:pPr>
                      <a:r>
                        <a:rPr lang="en-US" sz="1050">
                          <a:solidFill>
                            <a:srgbClr val="222222"/>
                          </a:solidFill>
                          <a:effectLst/>
                          <a:latin typeface="Arial" pitchFamily="34" charset="0"/>
                          <a:ea typeface="Calibri"/>
                          <a:cs typeface="Arial" pitchFamily="34" charset="0"/>
                        </a:rPr>
                        <a:t>0.2 хувь буюу 400.0 төгрөг</a:t>
                      </a:r>
                      <a:endParaRPr lang="en-US" sz="105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pitchFamily="34" charset="0"/>
                          <a:ea typeface="Calibri"/>
                          <a:cs typeface="Arial" pitchFamily="34" charset="0"/>
                        </a:rPr>
                        <a:t>400000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0.2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32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effectLst/>
                          <a:latin typeface="Arial" pitchFamily="34" charset="0"/>
                          <a:ea typeface="Calibri"/>
                          <a:cs typeface="Arial" pitchFamily="34" charset="0"/>
                        </a:rPr>
                        <a:t>320000</a:t>
                      </a: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0.2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260.0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260000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0.2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140.0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140000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0.2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10.00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100000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428">
                <a:tc>
                  <a:txBody>
                    <a:bodyPr/>
                    <a:lstStyle/>
                    <a:p>
                      <a:pPr algn="ctr">
                        <a:lnSpc>
                          <a:spcPct val="115000"/>
                        </a:lnSpc>
                        <a:spcAft>
                          <a:spcPts val="0"/>
                        </a:spcAft>
                      </a:pPr>
                      <a:r>
                        <a:rPr lang="en-US" sz="1050">
                          <a:solidFill>
                            <a:srgbClr val="222222"/>
                          </a:solidFill>
                          <a:effectLst/>
                          <a:latin typeface="Arial" pitchFamily="34" charset="0"/>
                          <a:ea typeface="Calibri"/>
                          <a:cs typeface="Arial" pitchFamily="34" charset="0"/>
                        </a:rPr>
                        <a:t>0.3 хувь буюу 600.0 төгрөг</a:t>
                      </a:r>
                      <a:endParaRPr lang="en-US" sz="105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pitchFamily="34" charset="0"/>
                          <a:ea typeface="Calibri"/>
                          <a:cs typeface="Arial" pitchFamily="34" charset="0"/>
                        </a:rPr>
                        <a:t>600000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0.3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48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effectLst/>
                          <a:latin typeface="Arial" pitchFamily="34" charset="0"/>
                          <a:ea typeface="Calibri"/>
                          <a:cs typeface="Arial" pitchFamily="34" charset="0"/>
                        </a:rPr>
                        <a:t>480000</a:t>
                      </a: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0.3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390.0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390000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0.3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210.0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210000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0.3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150.0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150000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428">
                <a:tc>
                  <a:txBody>
                    <a:bodyPr/>
                    <a:lstStyle/>
                    <a:p>
                      <a:pPr algn="ctr">
                        <a:lnSpc>
                          <a:spcPct val="115000"/>
                        </a:lnSpc>
                        <a:spcAft>
                          <a:spcPts val="0"/>
                        </a:spcAft>
                      </a:pPr>
                      <a:r>
                        <a:rPr lang="en-US" sz="1050">
                          <a:solidFill>
                            <a:srgbClr val="222222"/>
                          </a:solidFill>
                          <a:effectLst/>
                          <a:latin typeface="Arial" pitchFamily="34" charset="0"/>
                          <a:ea typeface="Calibri"/>
                          <a:cs typeface="Arial" pitchFamily="34" charset="0"/>
                        </a:rPr>
                        <a:t>0.4 хувь буюу 80 0.0 төгрө</a:t>
                      </a:r>
                      <a:endParaRPr lang="en-US" sz="105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pitchFamily="34" charset="0"/>
                          <a:ea typeface="Calibri"/>
                          <a:cs typeface="Arial" pitchFamily="34" charset="0"/>
                        </a:rPr>
                        <a:t>800000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solidFill>
                            <a:srgbClr val="222222"/>
                          </a:solidFill>
                          <a:effectLst/>
                          <a:latin typeface="Arial" pitchFamily="34" charset="0"/>
                          <a:ea typeface="Calibri"/>
                          <a:cs typeface="Arial" pitchFamily="34" charset="0"/>
                        </a:rPr>
                        <a:t>0.4 хувь буюу 64 төгрөг</a:t>
                      </a:r>
                      <a:endParaRPr lang="en-US" sz="105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effectLst/>
                          <a:latin typeface="Arial" pitchFamily="34" charset="0"/>
                          <a:ea typeface="Calibri"/>
                          <a:cs typeface="Arial" pitchFamily="34" charset="0"/>
                        </a:rPr>
                        <a:t>640000</a:t>
                      </a: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0.4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520.0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520000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0.4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280.0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280000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0.4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200.0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200000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428">
                <a:tc>
                  <a:txBody>
                    <a:bodyPr/>
                    <a:lstStyle/>
                    <a:p>
                      <a:pPr algn="ctr">
                        <a:lnSpc>
                          <a:spcPct val="115000"/>
                        </a:lnSpc>
                        <a:spcAft>
                          <a:spcPts val="0"/>
                        </a:spcAft>
                      </a:pPr>
                      <a:r>
                        <a:rPr lang="en-US" sz="1050">
                          <a:solidFill>
                            <a:srgbClr val="222222"/>
                          </a:solidFill>
                          <a:effectLst/>
                          <a:latin typeface="Arial" pitchFamily="34" charset="0"/>
                          <a:ea typeface="Calibri"/>
                          <a:cs typeface="Arial" pitchFamily="34" charset="0"/>
                        </a:rPr>
                        <a:t>0.5 хувь буюу 900.0 төгрөг</a:t>
                      </a:r>
                      <a:endParaRPr lang="en-US" sz="105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pitchFamily="34" charset="0"/>
                          <a:ea typeface="Calibri"/>
                          <a:cs typeface="Arial" pitchFamily="34" charset="0"/>
                        </a:rPr>
                        <a:t>900000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solidFill>
                            <a:srgbClr val="222222"/>
                          </a:solidFill>
                          <a:effectLst/>
                          <a:latin typeface="Arial" pitchFamily="34" charset="0"/>
                          <a:ea typeface="Calibri"/>
                          <a:cs typeface="Arial" pitchFamily="34" charset="0"/>
                        </a:rPr>
                        <a:t>0.5 хувь буюу 80 төгрөг</a:t>
                      </a:r>
                      <a:endParaRPr lang="en-US" sz="105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effectLst/>
                          <a:latin typeface="Arial" pitchFamily="34" charset="0"/>
                          <a:ea typeface="Calibri"/>
                          <a:cs typeface="Arial" pitchFamily="34" charset="0"/>
                        </a:rPr>
                        <a:t>800000</a:t>
                      </a: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0.5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650.0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650000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0.5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350.0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350000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0.5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250.0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250000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428">
                <a:tc>
                  <a:txBody>
                    <a:bodyPr/>
                    <a:lstStyle/>
                    <a:p>
                      <a:pPr algn="ctr">
                        <a:lnSpc>
                          <a:spcPct val="115000"/>
                        </a:lnSpc>
                        <a:spcAft>
                          <a:spcPts val="0"/>
                        </a:spcAft>
                      </a:pPr>
                      <a:r>
                        <a:rPr lang="en-US" sz="1050">
                          <a:solidFill>
                            <a:srgbClr val="222222"/>
                          </a:solidFill>
                          <a:effectLst/>
                          <a:latin typeface="Arial" pitchFamily="34" charset="0"/>
                          <a:ea typeface="Calibri"/>
                          <a:cs typeface="Arial" pitchFamily="34" charset="0"/>
                        </a:rPr>
                        <a:t>0.6 хувь буюу 1200.0 төгрөг</a:t>
                      </a:r>
                      <a:endParaRPr lang="en-US" sz="105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pitchFamily="34" charset="0"/>
                          <a:ea typeface="Calibri"/>
                          <a:cs typeface="Arial" pitchFamily="34" charset="0"/>
                        </a:rPr>
                        <a:t>1200000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solidFill>
                            <a:srgbClr val="222222"/>
                          </a:solidFill>
                          <a:effectLst/>
                          <a:latin typeface="Arial" pitchFamily="34" charset="0"/>
                          <a:ea typeface="Calibri"/>
                          <a:cs typeface="Arial" pitchFamily="34" charset="0"/>
                        </a:rPr>
                        <a:t>0.6 хувь буюу 96 төгрөг</a:t>
                      </a:r>
                      <a:endParaRPr lang="en-US" sz="105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effectLst/>
                          <a:latin typeface="Arial" pitchFamily="34" charset="0"/>
                          <a:ea typeface="Calibri"/>
                          <a:cs typeface="Arial" pitchFamily="34" charset="0"/>
                        </a:rPr>
                        <a:t>960000</a:t>
                      </a: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0.6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780.0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780000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0.6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420.0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420000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0.6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300.0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300000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428">
                <a:tc>
                  <a:txBody>
                    <a:bodyPr/>
                    <a:lstStyle/>
                    <a:p>
                      <a:pPr algn="ctr">
                        <a:lnSpc>
                          <a:spcPct val="115000"/>
                        </a:lnSpc>
                        <a:spcAft>
                          <a:spcPts val="0"/>
                        </a:spcAft>
                      </a:pPr>
                      <a:r>
                        <a:rPr lang="en-US" sz="1050">
                          <a:solidFill>
                            <a:srgbClr val="222222"/>
                          </a:solidFill>
                          <a:effectLst/>
                          <a:latin typeface="Arial" pitchFamily="34" charset="0"/>
                          <a:ea typeface="Calibri"/>
                          <a:cs typeface="Arial" pitchFamily="34" charset="0"/>
                        </a:rPr>
                        <a:t>0.7 хувь буюу 1400.0 төгрөг</a:t>
                      </a:r>
                      <a:endParaRPr lang="en-US" sz="105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pitchFamily="34" charset="0"/>
                          <a:ea typeface="Calibri"/>
                          <a:cs typeface="Arial" pitchFamily="34" charset="0"/>
                        </a:rPr>
                        <a:t>1400000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solidFill>
                            <a:srgbClr val="222222"/>
                          </a:solidFill>
                          <a:effectLst/>
                          <a:latin typeface="Arial" pitchFamily="34" charset="0"/>
                          <a:ea typeface="Calibri"/>
                          <a:cs typeface="Arial" pitchFamily="34" charset="0"/>
                        </a:rPr>
                        <a:t>0.7 хувь буюу 112 төгрөг</a:t>
                      </a:r>
                      <a:endParaRPr lang="en-US" sz="105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effectLst/>
                          <a:latin typeface="Arial" pitchFamily="34" charset="0"/>
                          <a:ea typeface="Calibri"/>
                          <a:cs typeface="Arial" pitchFamily="34" charset="0"/>
                        </a:rPr>
                        <a:t>1120000</a:t>
                      </a: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0.7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910.0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910000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0.7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490.0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490000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0.7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350.0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350000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428">
                <a:tc>
                  <a:txBody>
                    <a:bodyPr/>
                    <a:lstStyle/>
                    <a:p>
                      <a:pPr algn="ctr">
                        <a:lnSpc>
                          <a:spcPct val="115000"/>
                        </a:lnSpc>
                        <a:spcAft>
                          <a:spcPts val="0"/>
                        </a:spcAft>
                      </a:pPr>
                      <a:r>
                        <a:rPr lang="en-US" sz="1050">
                          <a:solidFill>
                            <a:srgbClr val="222222"/>
                          </a:solidFill>
                          <a:effectLst/>
                          <a:latin typeface="Arial" pitchFamily="34" charset="0"/>
                          <a:ea typeface="Calibri"/>
                          <a:cs typeface="Arial" pitchFamily="34" charset="0"/>
                        </a:rPr>
                        <a:t>0.8 хувь буюу 160 0.0төгрөг</a:t>
                      </a:r>
                      <a:endParaRPr lang="en-US" sz="105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pitchFamily="34" charset="0"/>
                          <a:ea typeface="Calibri"/>
                          <a:cs typeface="Arial" pitchFamily="34" charset="0"/>
                        </a:rPr>
                        <a:t>1600000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solidFill>
                            <a:srgbClr val="222222"/>
                          </a:solidFill>
                          <a:effectLst/>
                          <a:latin typeface="Arial" pitchFamily="34" charset="0"/>
                          <a:ea typeface="Calibri"/>
                          <a:cs typeface="Arial" pitchFamily="34" charset="0"/>
                        </a:rPr>
                        <a:t>0.8 хувь буюу 128 төгрөг</a:t>
                      </a:r>
                      <a:endParaRPr lang="en-US" sz="105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effectLst/>
                          <a:latin typeface="Arial" pitchFamily="34" charset="0"/>
                          <a:ea typeface="Calibri"/>
                          <a:cs typeface="Arial" pitchFamily="34" charset="0"/>
                        </a:rPr>
                        <a:t>1280000</a:t>
                      </a: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0.8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1040.0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1040000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0.8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560.0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560000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 0.8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400.0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400000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428">
                <a:tc>
                  <a:txBody>
                    <a:bodyPr/>
                    <a:lstStyle/>
                    <a:p>
                      <a:pPr algn="ctr">
                        <a:lnSpc>
                          <a:spcPct val="115000"/>
                        </a:lnSpc>
                        <a:spcAft>
                          <a:spcPts val="0"/>
                        </a:spcAft>
                      </a:pPr>
                      <a:r>
                        <a:rPr lang="en-US" sz="1050">
                          <a:solidFill>
                            <a:srgbClr val="222222"/>
                          </a:solidFill>
                          <a:effectLst/>
                          <a:latin typeface="Arial" pitchFamily="34" charset="0"/>
                          <a:ea typeface="Calibri"/>
                          <a:cs typeface="Arial" pitchFamily="34" charset="0"/>
                        </a:rPr>
                        <a:t>0.9 хувь буюу 1800.0 төгрөг</a:t>
                      </a:r>
                      <a:endParaRPr lang="en-US" sz="105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smtClean="0">
                          <a:solidFill>
                            <a:srgbClr val="222222"/>
                          </a:solidFill>
                          <a:effectLst/>
                          <a:latin typeface="Arial" pitchFamily="34" charset="0"/>
                          <a:ea typeface="Calibri"/>
                          <a:cs typeface="Arial" pitchFamily="34" charset="0"/>
                        </a:rPr>
                        <a:t>1800000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solidFill>
                            <a:srgbClr val="222222"/>
                          </a:solidFill>
                          <a:effectLst/>
                          <a:latin typeface="Arial" pitchFamily="34" charset="0"/>
                          <a:ea typeface="Calibri"/>
                          <a:cs typeface="Arial" pitchFamily="34" charset="0"/>
                        </a:rPr>
                        <a:t>0.9 хувь буюу 144 төгрөг</a:t>
                      </a:r>
                      <a:endParaRPr lang="en-US" sz="105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effectLst/>
                          <a:latin typeface="Arial" pitchFamily="34" charset="0"/>
                          <a:ea typeface="Calibri"/>
                          <a:cs typeface="Arial" pitchFamily="34" charset="0"/>
                        </a:rPr>
                        <a:t>1440000</a:t>
                      </a: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0.9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1170.0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1170000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0.9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630.0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630000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0.9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450.0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450000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117">
                <a:tc>
                  <a:txBody>
                    <a:bodyPr/>
                    <a:lstStyle/>
                    <a:p>
                      <a:pPr marL="0" lvl="0" indent="0" algn="l">
                        <a:lnSpc>
                          <a:spcPts val="1560"/>
                        </a:lnSpc>
                        <a:spcAft>
                          <a:spcPts val="0"/>
                        </a:spcAft>
                        <a:buSzPts val="1000"/>
                        <a:buFont typeface="Symbol"/>
                        <a:buNone/>
                        <a:tabLst>
                          <a:tab pos="457200" algn="l"/>
                        </a:tabLst>
                      </a:pPr>
                      <a:r>
                        <a:rPr lang="en-US" sz="1050" dirty="0">
                          <a:solidFill>
                            <a:srgbClr val="222222"/>
                          </a:solidFill>
                          <a:effectLst/>
                          <a:latin typeface="Arial" pitchFamily="34" charset="0"/>
                          <a:ea typeface="Calibri"/>
                          <a:cs typeface="Arial" pitchFamily="34" charset="0"/>
                        </a:rPr>
                        <a:t>1.0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mn-MN" sz="1050" dirty="0">
                          <a:solidFill>
                            <a:srgbClr val="222222"/>
                          </a:solidFill>
                          <a:effectLst/>
                          <a:latin typeface="Arial" pitchFamily="34" charset="0"/>
                          <a:ea typeface="Calibri"/>
                          <a:cs typeface="Arial" pitchFamily="34" charset="0"/>
                        </a:rPr>
                        <a:t>200</a:t>
                      </a:r>
                      <a:r>
                        <a:rPr lang="en-US" sz="1050" dirty="0">
                          <a:solidFill>
                            <a:srgbClr val="222222"/>
                          </a:solidFill>
                          <a:effectLst/>
                          <a:latin typeface="Arial" pitchFamily="34" charset="0"/>
                          <a:ea typeface="Calibri"/>
                          <a:cs typeface="Arial" pitchFamily="34" charset="0"/>
                        </a:rPr>
                        <a:t>0.0төгрөг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smtClean="0">
                          <a:solidFill>
                            <a:srgbClr val="222222"/>
                          </a:solidFill>
                          <a:effectLst/>
                          <a:latin typeface="Arial" pitchFamily="34" charset="0"/>
                          <a:ea typeface="Calibri"/>
                          <a:cs typeface="Arial" pitchFamily="34" charset="0"/>
                        </a:rPr>
                        <a:t>2000000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solidFill>
                            <a:srgbClr val="222222"/>
                          </a:solidFill>
                          <a:effectLst/>
                          <a:latin typeface="Arial" pitchFamily="34" charset="0"/>
                          <a:ea typeface="Calibri"/>
                          <a:cs typeface="Arial" pitchFamily="34" charset="0"/>
                        </a:rPr>
                        <a:t>1.0 хувь буюу 160 төгрөг</a:t>
                      </a:r>
                      <a:endParaRPr lang="en-US" sz="105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effectLst/>
                          <a:latin typeface="Arial" pitchFamily="34" charset="0"/>
                          <a:ea typeface="Calibri"/>
                          <a:cs typeface="Arial" pitchFamily="34" charset="0"/>
                        </a:rPr>
                        <a:t>1600000</a:t>
                      </a: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1.0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1300.0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1300000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1.0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700.00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700000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pitchFamily="34" charset="0"/>
                          <a:ea typeface="Calibri"/>
                          <a:cs typeface="Arial" pitchFamily="34" charset="0"/>
                        </a:rPr>
                        <a:t>1,0 </a:t>
                      </a:r>
                      <a:r>
                        <a:rPr lang="en-US" sz="1050" dirty="0" err="1">
                          <a:solidFill>
                            <a:srgbClr val="222222"/>
                          </a:solidFill>
                          <a:effectLst/>
                          <a:latin typeface="Arial" pitchFamily="34" charset="0"/>
                          <a:ea typeface="Calibri"/>
                          <a:cs typeface="Arial" pitchFamily="34" charset="0"/>
                        </a:rPr>
                        <a:t>хувь</a:t>
                      </a:r>
                      <a:r>
                        <a:rPr lang="en-US" sz="1050" dirty="0">
                          <a:solidFill>
                            <a:srgbClr val="222222"/>
                          </a:solidFill>
                          <a:effectLst/>
                          <a:latin typeface="Arial" pitchFamily="34" charset="0"/>
                          <a:ea typeface="Calibri"/>
                          <a:cs typeface="Arial" pitchFamily="34" charset="0"/>
                        </a:rPr>
                        <a:t> </a:t>
                      </a:r>
                      <a:r>
                        <a:rPr lang="en-US" sz="1050" dirty="0" err="1">
                          <a:solidFill>
                            <a:srgbClr val="222222"/>
                          </a:solidFill>
                          <a:effectLst/>
                          <a:latin typeface="Arial" pitchFamily="34" charset="0"/>
                          <a:ea typeface="Calibri"/>
                          <a:cs typeface="Arial" pitchFamily="34" charset="0"/>
                        </a:rPr>
                        <a:t>буюу</a:t>
                      </a:r>
                      <a:r>
                        <a:rPr lang="en-US" sz="1050" dirty="0">
                          <a:solidFill>
                            <a:srgbClr val="222222"/>
                          </a:solidFill>
                          <a:effectLst/>
                          <a:latin typeface="Arial" pitchFamily="34" charset="0"/>
                          <a:ea typeface="Calibri"/>
                          <a:cs typeface="Arial" pitchFamily="34" charset="0"/>
                        </a:rPr>
                        <a:t> </a:t>
                      </a:r>
                      <a:r>
                        <a:rPr lang="en-US" sz="1050" dirty="0" smtClean="0">
                          <a:solidFill>
                            <a:srgbClr val="222222"/>
                          </a:solidFill>
                          <a:effectLst/>
                          <a:latin typeface="Arial" pitchFamily="34" charset="0"/>
                          <a:ea typeface="Calibri"/>
                          <a:cs typeface="Arial" pitchFamily="34" charset="0"/>
                        </a:rPr>
                        <a:t>500.0 </a:t>
                      </a:r>
                      <a:r>
                        <a:rPr lang="en-US" sz="1050" dirty="0" err="1">
                          <a:solidFill>
                            <a:srgbClr val="222222"/>
                          </a:solidFill>
                          <a:effectLst/>
                          <a:latin typeface="Arial" pitchFamily="34" charset="0"/>
                          <a:ea typeface="Calibri"/>
                          <a:cs typeface="Arial" pitchFamily="34" charset="0"/>
                        </a:rPr>
                        <a:t>төгрөг</a:t>
                      </a:r>
                      <a:endParaRPr lang="en-US" sz="1050"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solidFill>
                            <a:srgbClr val="222222"/>
                          </a:solidFill>
                          <a:effectLst/>
                          <a:latin typeface="Arial" pitchFamily="34" charset="0"/>
                          <a:ea typeface="Calibri"/>
                          <a:cs typeface="Arial" pitchFamily="34" charset="0"/>
                        </a:rPr>
                        <a:t>500000</a:t>
                      </a:r>
                      <a:endParaRPr lang="en-US" sz="1050" b="1" dirty="0">
                        <a:effectLst/>
                        <a:latin typeface="Arial" pitchFamily="34" charset="0"/>
                        <a:ea typeface="Calibri"/>
                        <a:cs typeface="Arial" pitchFamily="34" charset="0"/>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41145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inus 8"/>
          <p:cNvSpPr/>
          <p:nvPr/>
        </p:nvSpPr>
        <p:spPr>
          <a:xfrm flipV="1">
            <a:off x="-1600200" y="609599"/>
            <a:ext cx="12344400" cy="463620"/>
          </a:xfrm>
          <a:prstGeom prst="mathMinus">
            <a:avLst>
              <a:gd name="adj1" fmla="val 8362"/>
            </a:avLst>
          </a:prstGeom>
          <a:solidFill>
            <a:srgbClr val="00B050"/>
          </a:solidFill>
          <a:ln w="571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00B050"/>
              </a:solidFill>
            </a:endParaRPr>
          </a:p>
        </p:txBody>
      </p:sp>
      <p:sp>
        <p:nvSpPr>
          <p:cNvPr id="6" name="Rectangle 5"/>
          <p:cNvSpPr/>
          <p:nvPr/>
        </p:nvSpPr>
        <p:spPr>
          <a:xfrm>
            <a:off x="228600" y="1295400"/>
            <a:ext cx="8610600" cy="646331"/>
          </a:xfrm>
          <a:prstGeom prst="rect">
            <a:avLst/>
          </a:prstGeom>
        </p:spPr>
        <p:txBody>
          <a:bodyPr wrap="square">
            <a:spAutoFit/>
          </a:bodyPr>
          <a:lstStyle/>
          <a:p>
            <a:endParaRPr lang="mn-MN" sz="1600" dirty="0">
              <a:latin typeface="Arial" pitchFamily="34" charset="0"/>
              <a:cs typeface="Arial" pitchFamily="34" charset="0"/>
            </a:endParaRPr>
          </a:p>
          <a:p>
            <a:endParaRPr lang="mn-MN" sz="2000" b="1" dirty="0">
              <a:ln w="10541" cmpd="sng">
                <a:solidFill>
                  <a:schemeClr val="accent1">
                    <a:shade val="88000"/>
                    <a:satMod val="110000"/>
                  </a:schemeClr>
                </a:solidFill>
                <a:prstDash val="solid"/>
              </a:ln>
              <a:latin typeface="Times New Roman" panose="02020603050405020304" pitchFamily="18" charset="0"/>
              <a:cs typeface="Times New Roman" panose="02020603050405020304" pitchFamily="18" charset="0"/>
            </a:endParaRPr>
          </a:p>
        </p:txBody>
      </p:sp>
      <p:sp>
        <p:nvSpPr>
          <p:cNvPr id="10" name="Title 1"/>
          <p:cNvSpPr txBox="1">
            <a:spLocks/>
          </p:cNvSpPr>
          <p:nvPr/>
        </p:nvSpPr>
        <p:spPr bwMode="gray">
          <a:xfrm>
            <a:off x="76200" y="838200"/>
            <a:ext cx="8839200" cy="57912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algn="ctr">
              <a:lnSpc>
                <a:spcPct val="115000"/>
              </a:lnSpc>
              <a:spcAft>
                <a:spcPts val="0"/>
              </a:spcAft>
            </a:pPr>
            <a:r>
              <a:rPr lang="mn-MN" sz="2000" b="1" dirty="0">
                <a:latin typeface="Arial" pitchFamily="34" charset="0"/>
                <a:cs typeface="Arial" pitchFamily="34" charset="0"/>
              </a:rPr>
              <a:t>7 дугаар зүйл. Газрын төлбөрийн хувь, </a:t>
            </a:r>
            <a:r>
              <a:rPr lang="mn-MN" sz="2000" b="1" dirty="0" smtClean="0">
                <a:latin typeface="Arial" pitchFamily="34" charset="0"/>
                <a:cs typeface="Arial" pitchFamily="34" charset="0"/>
              </a:rPr>
              <a:t>хэмжээ</a:t>
            </a:r>
            <a:endParaRPr lang="en-US" sz="2000" b="1" dirty="0" smtClean="0">
              <a:latin typeface="Arial" pitchFamily="34" charset="0"/>
              <a:cs typeface="Arial" pitchFamily="34" charset="0"/>
            </a:endParaRPr>
          </a:p>
          <a:p>
            <a:pPr algn="ctr">
              <a:lnSpc>
                <a:spcPct val="115000"/>
              </a:lnSpc>
              <a:spcAft>
                <a:spcPts val="0"/>
              </a:spcAft>
            </a:pPr>
            <a:r>
              <a:rPr lang="mn-MN" sz="2000" dirty="0">
                <a:latin typeface="Arial" pitchFamily="34" charset="0"/>
                <a:cs typeface="Arial" pitchFamily="34" charset="0"/>
              </a:rPr>
              <a:t>3/ эзэмшиж, ашиглаж байгаа хот, тосгон, бусад суурины нэг га газрын төлбөрийн хязгаар О,1-1,О хувь</a:t>
            </a:r>
            <a:r>
              <a:rPr lang="mn-MN" sz="2000" dirty="0" smtClean="0">
                <a:latin typeface="Arial" pitchFamily="34" charset="0"/>
                <a:cs typeface="Arial" pitchFamily="34" charset="0"/>
              </a:rPr>
              <a:t>;</a:t>
            </a:r>
            <a:endParaRPr lang="en-US" sz="2000" dirty="0" smtClean="0">
              <a:latin typeface="Arial" pitchFamily="34" charset="0"/>
              <a:cs typeface="Arial" pitchFamily="34" charset="0"/>
            </a:endParaRPr>
          </a:p>
          <a:p>
            <a:r>
              <a:rPr lang="mn-MN" sz="2000" dirty="0">
                <a:latin typeface="Arial" pitchFamily="34" charset="0"/>
                <a:cs typeface="Arial" pitchFamily="34" charset="0"/>
              </a:rPr>
              <a:t>4.Уурхайн эдэлбэрийн ашиглалт явуулж байгаа хэсэгт зохих хууль тогтоомж, гэрээний дагуу үйл ажиллагаа явуулж байгаа иргэн, аж ахуйн нэгж, байгууллагын газрын төлбөрийг ойр орших улс, аймгийн зэрэглэлтэй хотын бүсэд хамааруулан хоёр дахин өсгөж тооцно.</a:t>
            </a:r>
          </a:p>
          <a:p>
            <a:r>
              <a:rPr lang="mn-MN" sz="2000" i="1" u="sng" dirty="0">
                <a:latin typeface="Arial" pitchFamily="34" charset="0"/>
                <a:cs typeface="Arial" pitchFamily="34" charset="0"/>
              </a:rPr>
              <a:t>/Энэ хэсгийг 2019 оны 05 дугаар сарын 02-ны өдрийн хуулиар өөрчлөн найруулсан./</a:t>
            </a:r>
          </a:p>
          <a:p>
            <a:r>
              <a:rPr lang="mn-MN" sz="2000" dirty="0">
                <a:latin typeface="Arial" pitchFamily="34" charset="0"/>
                <a:cs typeface="Arial" pitchFamily="34" charset="0"/>
              </a:rPr>
              <a:t>5.Ойн сан бүхий газар болон усны сан бүхий газрын хамгаалалтын бүсэд зохих хууль тогтоомж, гэрээний дагуу үйл ажиллагаа явуулж байгаа иргэн, аж ахуйн нэгж, байгууллагын газрын төлбөрийг ойр орших улс, аймгийн зэрэглэлтэй хотын бүсэд хамааруулан хоёр дахин өсгөж тооцно.</a:t>
            </a:r>
          </a:p>
          <a:p>
            <a:r>
              <a:rPr lang="mn-MN" sz="2000" i="1" u="sng" dirty="0">
                <a:latin typeface="Arial" pitchFamily="34" charset="0"/>
                <a:cs typeface="Arial" pitchFamily="34" charset="0"/>
              </a:rPr>
              <a:t>/Энэ хэсгийг 2019 оны 05 дугаар сарын 02-ны өдрийн хуулиар өөрчлөн найруулсан./</a:t>
            </a:r>
          </a:p>
          <a:p>
            <a:pPr algn="ctr">
              <a:lnSpc>
                <a:spcPct val="115000"/>
              </a:lnSpc>
              <a:spcAft>
                <a:spcPts val="0"/>
              </a:spcAft>
            </a:pPr>
            <a:endParaRPr lang="en-US" sz="2000" dirty="0">
              <a:latin typeface="Arial" pitchFamily="34" charset="0"/>
              <a:ea typeface="Calibri"/>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 cy="7429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0"/>
            <a:ext cx="762000" cy="756920"/>
          </a:xfrm>
          <a:prstGeom prst="rect">
            <a:avLst/>
          </a:prstGeom>
        </p:spPr>
      </p:pic>
      <p:sp>
        <p:nvSpPr>
          <p:cNvPr id="4" name="Rectangle 1"/>
          <p:cNvSpPr>
            <a:spLocks noChangeArrowheads="1"/>
          </p:cNvSpPr>
          <p:nvPr/>
        </p:nvSpPr>
        <p:spPr bwMode="auto">
          <a:xfrm>
            <a:off x="1065213" y="1825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0945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inus 8"/>
          <p:cNvSpPr/>
          <p:nvPr/>
        </p:nvSpPr>
        <p:spPr>
          <a:xfrm flipV="1">
            <a:off x="-1600200" y="609599"/>
            <a:ext cx="12344400" cy="463620"/>
          </a:xfrm>
          <a:prstGeom prst="mathMinus">
            <a:avLst>
              <a:gd name="adj1" fmla="val 8362"/>
            </a:avLst>
          </a:prstGeom>
          <a:solidFill>
            <a:srgbClr val="00B050"/>
          </a:solidFill>
          <a:ln w="571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00B050"/>
              </a:solidFill>
            </a:endParaRPr>
          </a:p>
        </p:txBody>
      </p:sp>
      <p:sp>
        <p:nvSpPr>
          <p:cNvPr id="6" name="Rectangle 5"/>
          <p:cNvSpPr/>
          <p:nvPr/>
        </p:nvSpPr>
        <p:spPr>
          <a:xfrm>
            <a:off x="228600" y="1295400"/>
            <a:ext cx="8610600" cy="646331"/>
          </a:xfrm>
          <a:prstGeom prst="rect">
            <a:avLst/>
          </a:prstGeom>
        </p:spPr>
        <p:txBody>
          <a:bodyPr wrap="square">
            <a:spAutoFit/>
          </a:bodyPr>
          <a:lstStyle/>
          <a:p>
            <a:endParaRPr lang="mn-MN" sz="1600" dirty="0">
              <a:latin typeface="Arial" pitchFamily="34" charset="0"/>
              <a:cs typeface="Arial" pitchFamily="34" charset="0"/>
            </a:endParaRPr>
          </a:p>
          <a:p>
            <a:endParaRPr lang="mn-MN" sz="2000" b="1" dirty="0">
              <a:ln w="10541" cmpd="sng">
                <a:solidFill>
                  <a:schemeClr val="accent1">
                    <a:shade val="88000"/>
                    <a:satMod val="110000"/>
                  </a:schemeClr>
                </a:solidFill>
                <a:prstDash val="solid"/>
              </a:ln>
              <a:latin typeface="Times New Roman" panose="02020603050405020304" pitchFamily="18" charset="0"/>
              <a:cs typeface="Times New Roman" panose="02020603050405020304" pitchFamily="18" charset="0"/>
            </a:endParaRPr>
          </a:p>
        </p:txBody>
      </p:sp>
      <p:sp>
        <p:nvSpPr>
          <p:cNvPr id="10" name="Title 1"/>
          <p:cNvSpPr txBox="1">
            <a:spLocks/>
          </p:cNvSpPr>
          <p:nvPr/>
        </p:nvSpPr>
        <p:spPr bwMode="gray">
          <a:xfrm>
            <a:off x="923578" y="0"/>
            <a:ext cx="7296844" cy="6858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algn="ctr">
              <a:lnSpc>
                <a:spcPct val="115000"/>
              </a:lnSpc>
              <a:spcAft>
                <a:spcPts val="0"/>
              </a:spcAft>
            </a:pPr>
            <a:r>
              <a:rPr lang="mn-MN" sz="2000" b="1" dirty="0" smtClean="0"/>
              <a:t>ЗАМ</a:t>
            </a:r>
            <a:r>
              <a:rPr lang="mn-MN" sz="2000" b="1" dirty="0"/>
              <a:t>, ШУГАМ С</a:t>
            </a:r>
            <a:r>
              <a:rPr lang="en-US" sz="2000" b="1" dirty="0"/>
              <a:t>Y</a:t>
            </a:r>
            <a:r>
              <a:rPr lang="mn-MN" sz="2000" b="1" dirty="0"/>
              <a:t>ЛЖЭЭНИЙ ГАЗРЫН ТӨЛБӨР</a:t>
            </a:r>
            <a:endParaRPr lang="en-US" sz="2000" dirty="0">
              <a:latin typeface="Arial" pitchFamily="34" charset="0"/>
              <a:ea typeface="Calibri"/>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 cy="7429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0"/>
            <a:ext cx="762000" cy="756920"/>
          </a:xfrm>
          <a:prstGeom prst="rect">
            <a:avLst/>
          </a:prstGeom>
        </p:spPr>
      </p:pic>
      <p:sp>
        <p:nvSpPr>
          <p:cNvPr id="4" name="Rectangle 1"/>
          <p:cNvSpPr>
            <a:spLocks noChangeArrowheads="1"/>
          </p:cNvSpPr>
          <p:nvPr/>
        </p:nvSpPr>
        <p:spPr bwMode="auto">
          <a:xfrm>
            <a:off x="1065213" y="1825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83339792"/>
              </p:ext>
            </p:extLst>
          </p:nvPr>
        </p:nvGraphicFramePr>
        <p:xfrm>
          <a:off x="381000" y="990603"/>
          <a:ext cx="8458199" cy="5720414"/>
        </p:xfrm>
        <a:graphic>
          <a:graphicData uri="http://schemas.openxmlformats.org/drawingml/2006/table">
            <a:tbl>
              <a:tblPr>
                <a:tableStyleId>{3C2FFA5D-87B4-456A-9821-1D502468CF0F}</a:tableStyleId>
              </a:tblPr>
              <a:tblGrid>
                <a:gridCol w="1516091"/>
                <a:gridCol w="3665509"/>
                <a:gridCol w="1447800"/>
                <a:gridCol w="1828799"/>
              </a:tblGrid>
              <a:tr h="533215">
                <a:tc rowSpan="2" gridSpan="2">
                  <a:txBody>
                    <a:bodyPr/>
                    <a:lstStyle/>
                    <a:p>
                      <a:pPr algn="ctr"/>
                      <a:r>
                        <a:rPr lang="mn-MN" sz="1600" dirty="0">
                          <a:effectLst/>
                          <a:latin typeface="Arial" pitchFamily="34" charset="0"/>
                          <a:cs typeface="Arial" pitchFamily="34" charset="0"/>
                        </a:rPr>
                        <a:t>Ангилал</a:t>
                      </a:r>
                      <a:endParaRPr lang="mn-MN" sz="1600" dirty="0">
                        <a:solidFill>
                          <a:srgbClr val="333333"/>
                        </a:solidFill>
                        <a:effectLst/>
                        <a:latin typeface="Arial" pitchFamily="34" charset="0"/>
                        <a:cs typeface="Arial" pitchFamily="34" charset="0"/>
                      </a:endParaRPr>
                    </a:p>
                  </a:txBody>
                  <a:tcPr marL="41808" marR="41808" marT="41808" marB="41808" anchor="ctr"/>
                </a:tc>
                <a:tc rowSpan="2" hMerge="1">
                  <a:txBody>
                    <a:bodyPr/>
                    <a:lstStyle/>
                    <a:p>
                      <a:endParaRPr lang="en-US"/>
                    </a:p>
                  </a:txBody>
                  <a:tcPr/>
                </a:tc>
                <a:tc gridSpan="2">
                  <a:txBody>
                    <a:bodyPr/>
                    <a:lstStyle/>
                    <a:p>
                      <a:pPr algn="ctr"/>
                      <a:r>
                        <a:rPr lang="mn-MN" sz="1600">
                          <a:effectLst/>
                          <a:latin typeface="Arial" pitchFamily="34" charset="0"/>
                          <a:cs typeface="Arial" pitchFamily="34" charset="0"/>
                        </a:rPr>
                        <a:t>Газрын төлбөр</a:t>
                      </a:r>
                    </a:p>
                    <a:p>
                      <a:pPr algn="ctr"/>
                      <a:r>
                        <a:rPr lang="mn-MN" sz="1600">
                          <a:effectLst/>
                          <a:latin typeface="Arial" pitchFamily="34" charset="0"/>
                          <a:cs typeface="Arial" pitchFamily="34" charset="0"/>
                        </a:rPr>
                        <a:t> </a:t>
                      </a:r>
                      <a:endParaRPr lang="mn-MN" sz="1600">
                        <a:solidFill>
                          <a:srgbClr val="333333"/>
                        </a:solidFill>
                        <a:effectLst/>
                        <a:latin typeface="Arial" pitchFamily="34" charset="0"/>
                        <a:cs typeface="Arial" pitchFamily="34" charset="0"/>
                      </a:endParaRPr>
                    </a:p>
                  </a:txBody>
                  <a:tcPr marL="41808" marR="41808" marT="41808" marB="41808" anchor="ctr"/>
                </a:tc>
                <a:tc hMerge="1">
                  <a:txBody>
                    <a:bodyPr/>
                    <a:lstStyle/>
                    <a:p>
                      <a:endParaRPr lang="en-US"/>
                    </a:p>
                  </a:txBody>
                  <a:tcPr/>
                </a:tc>
              </a:tr>
              <a:tr h="533215">
                <a:tc gridSpan="2" vMerge="1">
                  <a:txBody>
                    <a:bodyPr/>
                    <a:lstStyle/>
                    <a:p>
                      <a:endParaRPr lang="en-US"/>
                    </a:p>
                  </a:txBody>
                  <a:tcPr/>
                </a:tc>
                <a:tc hMerge="1" vMerge="1">
                  <a:txBody>
                    <a:bodyPr/>
                    <a:lstStyle/>
                    <a:p>
                      <a:endParaRPr lang="en-US"/>
                    </a:p>
                  </a:txBody>
                  <a:tcPr/>
                </a:tc>
                <a:tc>
                  <a:txBody>
                    <a:bodyPr/>
                    <a:lstStyle/>
                    <a:p>
                      <a:pPr algn="ctr"/>
                      <a:r>
                        <a:rPr lang="mn-MN" sz="1600" dirty="0">
                          <a:effectLst/>
                          <a:latin typeface="Arial" pitchFamily="34" charset="0"/>
                          <a:cs typeface="Arial" pitchFamily="34" charset="0"/>
                        </a:rPr>
                        <a:t>Хэмжих нэгж</a:t>
                      </a:r>
                      <a:endParaRPr lang="mn-MN" sz="1600" dirty="0">
                        <a:solidFill>
                          <a:srgbClr val="333333"/>
                        </a:solidFill>
                        <a:effectLst/>
                        <a:latin typeface="Arial" pitchFamily="34" charset="0"/>
                        <a:cs typeface="Arial" pitchFamily="34" charset="0"/>
                      </a:endParaRPr>
                    </a:p>
                  </a:txBody>
                  <a:tcPr marL="41808" marR="41808" marT="41808" marB="41808" anchor="ctr"/>
                </a:tc>
                <a:tc>
                  <a:txBody>
                    <a:bodyPr/>
                    <a:lstStyle/>
                    <a:p>
                      <a:pPr algn="ctr"/>
                      <a:r>
                        <a:rPr lang="mn-MN" sz="1600" dirty="0">
                          <a:effectLst/>
                          <a:latin typeface="Arial" pitchFamily="34" charset="0"/>
                          <a:cs typeface="Arial" pitchFamily="34" charset="0"/>
                        </a:rPr>
                        <a:t>Төлбөр</a:t>
                      </a:r>
                    </a:p>
                    <a:p>
                      <a:pPr algn="ctr"/>
                      <a:r>
                        <a:rPr lang="mn-MN" sz="1600" dirty="0">
                          <a:effectLst/>
                          <a:latin typeface="Arial" pitchFamily="34" charset="0"/>
                          <a:cs typeface="Arial" pitchFamily="34" charset="0"/>
                        </a:rPr>
                        <a:t>(төгрөгөөр)</a:t>
                      </a:r>
                      <a:endParaRPr lang="mn-MN" sz="1600" dirty="0">
                        <a:solidFill>
                          <a:srgbClr val="333333"/>
                        </a:solidFill>
                        <a:effectLst/>
                        <a:latin typeface="Arial" pitchFamily="34" charset="0"/>
                        <a:cs typeface="Arial" pitchFamily="34" charset="0"/>
                      </a:endParaRPr>
                    </a:p>
                  </a:txBody>
                  <a:tcPr marL="41808" marR="41808" marT="41808" marB="41808" anchor="ctr"/>
                </a:tc>
              </a:tr>
              <a:tr h="305629">
                <a:tc rowSpan="4">
                  <a:txBody>
                    <a:bodyPr/>
                    <a:lstStyle/>
                    <a:p>
                      <a:pPr algn="ctr"/>
                      <a:r>
                        <a:rPr lang="mn-MN" sz="1600" dirty="0">
                          <a:effectLst/>
                          <a:latin typeface="Arial" pitchFamily="34" charset="0"/>
                          <a:cs typeface="Arial" pitchFamily="34" charset="0"/>
                        </a:rPr>
                        <a:t>Авто замын</a:t>
                      </a:r>
                    </a:p>
                    <a:p>
                      <a:pPr algn="ctr"/>
                      <a:r>
                        <a:rPr lang="mn-MN" sz="1600" dirty="0">
                          <a:effectLst/>
                          <a:latin typeface="Arial" pitchFamily="34" charset="0"/>
                          <a:cs typeface="Arial" pitchFamily="34" charset="0"/>
                        </a:rPr>
                        <a:t>газар</a:t>
                      </a:r>
                      <a:endParaRPr lang="mn-MN" sz="1600" dirty="0">
                        <a:solidFill>
                          <a:srgbClr val="333333"/>
                        </a:solidFill>
                        <a:effectLst/>
                        <a:latin typeface="Arial" pitchFamily="34" charset="0"/>
                        <a:cs typeface="Arial" pitchFamily="34" charset="0"/>
                      </a:endParaRPr>
                    </a:p>
                  </a:txBody>
                  <a:tcPr marL="41808" marR="41808" marT="41808" marB="41808" anchor="ctr"/>
                </a:tc>
                <a:tc>
                  <a:txBody>
                    <a:bodyPr/>
                    <a:lstStyle/>
                    <a:p>
                      <a:r>
                        <a:rPr lang="mn-MN" sz="1600" dirty="0">
                          <a:effectLst/>
                          <a:latin typeface="Arial" pitchFamily="34" charset="0"/>
                          <a:cs typeface="Arial" pitchFamily="34" charset="0"/>
                        </a:rPr>
                        <a:t>улсын чанартай авто зам</a:t>
                      </a:r>
                      <a:endParaRPr lang="mn-MN" sz="1600" dirty="0">
                        <a:solidFill>
                          <a:srgbClr val="333333"/>
                        </a:solidFill>
                        <a:effectLst/>
                        <a:latin typeface="Arial" pitchFamily="34" charset="0"/>
                        <a:cs typeface="Arial" pitchFamily="34" charset="0"/>
                      </a:endParaRPr>
                    </a:p>
                  </a:txBody>
                  <a:tcPr marL="41808" marR="41808" marT="41808" marB="41808" anchor="ctr"/>
                </a:tc>
                <a:tc>
                  <a:txBody>
                    <a:bodyPr/>
                    <a:lstStyle/>
                    <a:p>
                      <a:pPr algn="ctr"/>
                      <a:r>
                        <a:rPr lang="mn-MN" sz="1600" dirty="0">
                          <a:effectLst/>
                          <a:latin typeface="Arial" pitchFamily="34" charset="0"/>
                          <a:cs typeface="Arial" pitchFamily="34" charset="0"/>
                        </a:rPr>
                        <a:t>км</a:t>
                      </a:r>
                      <a:endParaRPr lang="mn-MN" sz="1600" dirty="0">
                        <a:solidFill>
                          <a:srgbClr val="333333"/>
                        </a:solidFill>
                        <a:effectLst/>
                        <a:latin typeface="Arial" pitchFamily="34" charset="0"/>
                        <a:cs typeface="Arial" pitchFamily="34" charset="0"/>
                      </a:endParaRPr>
                    </a:p>
                  </a:txBody>
                  <a:tcPr marL="41808" marR="41808" marT="41808" marB="41808" anchor="ctr"/>
                </a:tc>
                <a:tc>
                  <a:txBody>
                    <a:bodyPr/>
                    <a:lstStyle/>
                    <a:p>
                      <a:pPr algn="ctr"/>
                      <a:r>
                        <a:rPr lang="en-US" sz="1600">
                          <a:effectLst/>
                          <a:latin typeface="Arial" pitchFamily="34" charset="0"/>
                          <a:cs typeface="Arial" pitchFamily="34" charset="0"/>
                        </a:rPr>
                        <a:t>5,000.0</a:t>
                      </a:r>
                      <a:endParaRPr lang="en-US" sz="1600">
                        <a:solidFill>
                          <a:srgbClr val="333333"/>
                        </a:solidFill>
                        <a:effectLst/>
                        <a:latin typeface="Arial" pitchFamily="34" charset="0"/>
                        <a:cs typeface="Arial" pitchFamily="34" charset="0"/>
                      </a:endParaRPr>
                    </a:p>
                  </a:txBody>
                  <a:tcPr marL="41808" marR="41808" marT="41808" marB="41808" anchor="ctr"/>
                </a:tc>
              </a:tr>
              <a:tr h="533215">
                <a:tc vMerge="1">
                  <a:txBody>
                    <a:bodyPr/>
                    <a:lstStyle/>
                    <a:p>
                      <a:endParaRPr lang="en-US"/>
                    </a:p>
                  </a:txBody>
                  <a:tcPr/>
                </a:tc>
                <a:tc>
                  <a:txBody>
                    <a:bodyPr/>
                    <a:lstStyle/>
                    <a:p>
                      <a:r>
                        <a:rPr lang="ru-RU" sz="1600" dirty="0">
                          <a:effectLst/>
                          <a:latin typeface="Arial" pitchFamily="34" charset="0"/>
                          <a:cs typeface="Arial" pitchFamily="34" charset="0"/>
                        </a:rPr>
                        <a:t>орон нутгийн чанартай авто зам</a:t>
                      </a:r>
                      <a:endParaRPr lang="ru-RU" sz="1600" dirty="0">
                        <a:solidFill>
                          <a:srgbClr val="333333"/>
                        </a:solidFill>
                        <a:effectLst/>
                        <a:latin typeface="Arial" pitchFamily="34" charset="0"/>
                        <a:cs typeface="Arial" pitchFamily="34" charset="0"/>
                      </a:endParaRPr>
                    </a:p>
                  </a:txBody>
                  <a:tcPr marL="41808" marR="41808" marT="41808" marB="41808" anchor="ctr"/>
                </a:tc>
                <a:tc>
                  <a:txBody>
                    <a:bodyPr/>
                    <a:lstStyle/>
                    <a:p>
                      <a:pPr algn="ctr"/>
                      <a:r>
                        <a:rPr lang="mn-MN" sz="1600" dirty="0">
                          <a:effectLst/>
                          <a:latin typeface="Arial" pitchFamily="34" charset="0"/>
                          <a:cs typeface="Arial" pitchFamily="34" charset="0"/>
                        </a:rPr>
                        <a:t>км</a:t>
                      </a:r>
                      <a:endParaRPr lang="mn-MN" sz="1600" dirty="0">
                        <a:solidFill>
                          <a:srgbClr val="333333"/>
                        </a:solidFill>
                        <a:effectLst/>
                        <a:latin typeface="Arial" pitchFamily="34" charset="0"/>
                        <a:cs typeface="Arial" pitchFamily="34" charset="0"/>
                      </a:endParaRPr>
                    </a:p>
                  </a:txBody>
                  <a:tcPr marL="41808" marR="41808" marT="41808" marB="41808" anchor="ctr"/>
                </a:tc>
                <a:tc>
                  <a:txBody>
                    <a:bodyPr/>
                    <a:lstStyle/>
                    <a:p>
                      <a:pPr algn="ctr"/>
                      <a:r>
                        <a:rPr lang="en-US" sz="1600">
                          <a:effectLst/>
                          <a:latin typeface="Arial" pitchFamily="34" charset="0"/>
                          <a:cs typeface="Arial" pitchFamily="34" charset="0"/>
                        </a:rPr>
                        <a:t>2,500.0</a:t>
                      </a:r>
                      <a:endParaRPr lang="en-US" sz="1600">
                        <a:solidFill>
                          <a:srgbClr val="333333"/>
                        </a:solidFill>
                        <a:effectLst/>
                        <a:latin typeface="Arial" pitchFamily="34" charset="0"/>
                        <a:cs typeface="Arial" pitchFamily="34" charset="0"/>
                      </a:endParaRPr>
                    </a:p>
                  </a:txBody>
                  <a:tcPr marL="41808" marR="41808" marT="41808" marB="41808" anchor="ctr"/>
                </a:tc>
              </a:tr>
              <a:tr h="533215">
                <a:tc vMerge="1">
                  <a:txBody>
                    <a:bodyPr/>
                    <a:lstStyle/>
                    <a:p>
                      <a:endParaRPr lang="en-US"/>
                    </a:p>
                  </a:txBody>
                  <a:tcPr/>
                </a:tc>
                <a:tc>
                  <a:txBody>
                    <a:bodyPr/>
                    <a:lstStyle/>
                    <a:p>
                      <a:r>
                        <a:rPr lang="mn-MN" sz="1600" dirty="0">
                          <a:effectLst/>
                          <a:latin typeface="Arial" pitchFamily="34" charset="0"/>
                          <a:cs typeface="Arial" pitchFamily="34" charset="0"/>
                        </a:rPr>
                        <a:t>аж ахуйн нэгж байгууллагын дотоодын</a:t>
                      </a:r>
                      <a:endParaRPr lang="mn-MN" sz="1600" dirty="0">
                        <a:solidFill>
                          <a:srgbClr val="333333"/>
                        </a:solidFill>
                        <a:effectLst/>
                        <a:latin typeface="Arial" pitchFamily="34" charset="0"/>
                        <a:cs typeface="Arial" pitchFamily="34" charset="0"/>
                      </a:endParaRPr>
                    </a:p>
                  </a:txBody>
                  <a:tcPr marL="41808" marR="41808" marT="41808" marB="41808" anchor="ctr"/>
                </a:tc>
                <a:tc>
                  <a:txBody>
                    <a:bodyPr/>
                    <a:lstStyle/>
                    <a:p>
                      <a:pPr algn="ctr"/>
                      <a:r>
                        <a:rPr lang="mn-MN" sz="1600" dirty="0">
                          <a:effectLst/>
                          <a:latin typeface="Arial" pitchFamily="34" charset="0"/>
                          <a:cs typeface="Arial" pitchFamily="34" charset="0"/>
                        </a:rPr>
                        <a:t>км</a:t>
                      </a:r>
                      <a:endParaRPr lang="mn-MN" sz="1600" dirty="0">
                        <a:solidFill>
                          <a:srgbClr val="333333"/>
                        </a:solidFill>
                        <a:effectLst/>
                        <a:latin typeface="Arial" pitchFamily="34" charset="0"/>
                        <a:cs typeface="Arial" pitchFamily="34" charset="0"/>
                      </a:endParaRPr>
                    </a:p>
                  </a:txBody>
                  <a:tcPr marL="41808" marR="41808" marT="41808" marB="41808" anchor="ctr"/>
                </a:tc>
                <a:tc>
                  <a:txBody>
                    <a:bodyPr/>
                    <a:lstStyle/>
                    <a:p>
                      <a:pPr algn="ctr"/>
                      <a:r>
                        <a:rPr lang="en-US" sz="1600">
                          <a:effectLst/>
                          <a:latin typeface="Arial" pitchFamily="34" charset="0"/>
                          <a:cs typeface="Arial" pitchFamily="34" charset="0"/>
                        </a:rPr>
                        <a:t>2,500.0</a:t>
                      </a:r>
                      <a:endParaRPr lang="en-US" sz="1600">
                        <a:solidFill>
                          <a:srgbClr val="333333"/>
                        </a:solidFill>
                        <a:effectLst/>
                        <a:latin typeface="Arial" pitchFamily="34" charset="0"/>
                        <a:cs typeface="Arial" pitchFamily="34" charset="0"/>
                      </a:endParaRPr>
                    </a:p>
                  </a:txBody>
                  <a:tcPr marL="41808" marR="41808" marT="41808" marB="41808" anchor="ctr"/>
                </a:tc>
              </a:tr>
              <a:tr h="305629">
                <a:tc vMerge="1">
                  <a:txBody>
                    <a:bodyPr/>
                    <a:lstStyle/>
                    <a:p>
                      <a:endParaRPr lang="en-US"/>
                    </a:p>
                  </a:txBody>
                  <a:tcPr/>
                </a:tc>
                <a:tc>
                  <a:txBody>
                    <a:bodyPr/>
                    <a:lstStyle/>
                    <a:p>
                      <a:r>
                        <a:rPr lang="mn-MN" sz="1600" dirty="0">
                          <a:effectLst/>
                          <a:latin typeface="Arial" pitchFamily="34" charset="0"/>
                          <a:cs typeface="Arial" pitchFamily="34" charset="0"/>
                        </a:rPr>
                        <a:t>олон улсын чанартай</a:t>
                      </a:r>
                      <a:endParaRPr lang="mn-MN" sz="1600" dirty="0">
                        <a:solidFill>
                          <a:srgbClr val="333333"/>
                        </a:solidFill>
                        <a:effectLst/>
                        <a:latin typeface="Arial" pitchFamily="34" charset="0"/>
                        <a:cs typeface="Arial" pitchFamily="34" charset="0"/>
                      </a:endParaRPr>
                    </a:p>
                  </a:txBody>
                  <a:tcPr marL="41808" marR="41808" marT="41808" marB="41808" anchor="ctr"/>
                </a:tc>
                <a:tc>
                  <a:txBody>
                    <a:bodyPr/>
                    <a:lstStyle/>
                    <a:p>
                      <a:pPr algn="ctr"/>
                      <a:r>
                        <a:rPr lang="mn-MN" sz="1600" dirty="0">
                          <a:effectLst/>
                          <a:latin typeface="Arial" pitchFamily="34" charset="0"/>
                          <a:cs typeface="Arial" pitchFamily="34" charset="0"/>
                        </a:rPr>
                        <a:t>км</a:t>
                      </a:r>
                      <a:endParaRPr lang="mn-MN" sz="1600" dirty="0">
                        <a:solidFill>
                          <a:srgbClr val="333333"/>
                        </a:solidFill>
                        <a:effectLst/>
                        <a:latin typeface="Arial" pitchFamily="34" charset="0"/>
                        <a:cs typeface="Arial" pitchFamily="34" charset="0"/>
                      </a:endParaRPr>
                    </a:p>
                  </a:txBody>
                  <a:tcPr marL="41808" marR="41808" marT="41808" marB="41808" anchor="ctr"/>
                </a:tc>
                <a:tc>
                  <a:txBody>
                    <a:bodyPr/>
                    <a:lstStyle/>
                    <a:p>
                      <a:pPr algn="ctr"/>
                      <a:r>
                        <a:rPr lang="en-US" sz="1600">
                          <a:effectLst/>
                          <a:latin typeface="Arial" pitchFamily="34" charset="0"/>
                          <a:cs typeface="Arial" pitchFamily="34" charset="0"/>
                        </a:rPr>
                        <a:t>7,500.0</a:t>
                      </a:r>
                      <a:endParaRPr lang="en-US" sz="1600">
                        <a:solidFill>
                          <a:srgbClr val="333333"/>
                        </a:solidFill>
                        <a:effectLst/>
                        <a:latin typeface="Arial" pitchFamily="34" charset="0"/>
                        <a:cs typeface="Arial" pitchFamily="34" charset="0"/>
                      </a:endParaRPr>
                    </a:p>
                  </a:txBody>
                  <a:tcPr marL="41808" marR="41808" marT="41808" marB="41808" anchor="ctr"/>
                </a:tc>
              </a:tr>
              <a:tr h="533215">
                <a:tc>
                  <a:txBody>
                    <a:bodyPr/>
                    <a:lstStyle/>
                    <a:p>
                      <a:pPr algn="ctr"/>
                      <a:r>
                        <a:rPr lang="mn-MN" sz="1600" dirty="0">
                          <a:effectLst/>
                          <a:latin typeface="Arial" pitchFamily="34" charset="0"/>
                          <a:cs typeface="Arial" pitchFamily="34" charset="0"/>
                        </a:rPr>
                        <a:t>Төмөр замын газар</a:t>
                      </a:r>
                      <a:endParaRPr lang="mn-MN" sz="1600" dirty="0">
                        <a:solidFill>
                          <a:srgbClr val="333333"/>
                        </a:solidFill>
                        <a:effectLst/>
                        <a:latin typeface="Arial" pitchFamily="34" charset="0"/>
                        <a:cs typeface="Arial" pitchFamily="34" charset="0"/>
                      </a:endParaRPr>
                    </a:p>
                  </a:txBody>
                  <a:tcPr marL="41808" marR="41808" marT="41808" marB="41808" anchor="ctr"/>
                </a:tc>
                <a:tc>
                  <a:txBody>
                    <a:bodyPr/>
                    <a:lstStyle/>
                    <a:p>
                      <a:r>
                        <a:rPr lang="mn-MN" sz="1600" dirty="0">
                          <a:effectLst/>
                          <a:latin typeface="Arial" pitchFamily="34" charset="0"/>
                          <a:cs typeface="Arial" pitchFamily="34" charset="0"/>
                        </a:rPr>
                        <a:t>төмөр замын зурвас газар</a:t>
                      </a:r>
                      <a:endParaRPr lang="mn-MN" sz="1600" dirty="0">
                        <a:solidFill>
                          <a:srgbClr val="333333"/>
                        </a:solidFill>
                        <a:effectLst/>
                        <a:latin typeface="Arial" pitchFamily="34" charset="0"/>
                        <a:cs typeface="Arial" pitchFamily="34" charset="0"/>
                      </a:endParaRPr>
                    </a:p>
                  </a:txBody>
                  <a:tcPr marL="41808" marR="41808" marT="41808" marB="41808" anchor="ctr"/>
                </a:tc>
                <a:tc>
                  <a:txBody>
                    <a:bodyPr/>
                    <a:lstStyle/>
                    <a:p>
                      <a:pPr algn="ctr"/>
                      <a:r>
                        <a:rPr lang="mn-MN" sz="1600" dirty="0">
                          <a:effectLst/>
                          <a:latin typeface="Arial" pitchFamily="34" charset="0"/>
                          <a:cs typeface="Arial" pitchFamily="34" charset="0"/>
                        </a:rPr>
                        <a:t>км</a:t>
                      </a:r>
                      <a:endParaRPr lang="mn-MN" sz="1600" dirty="0">
                        <a:solidFill>
                          <a:srgbClr val="333333"/>
                        </a:solidFill>
                        <a:effectLst/>
                        <a:latin typeface="Arial" pitchFamily="34" charset="0"/>
                        <a:cs typeface="Arial" pitchFamily="34" charset="0"/>
                      </a:endParaRPr>
                    </a:p>
                  </a:txBody>
                  <a:tcPr marL="41808" marR="41808" marT="41808" marB="41808" anchor="ctr"/>
                </a:tc>
                <a:tc>
                  <a:txBody>
                    <a:bodyPr/>
                    <a:lstStyle/>
                    <a:p>
                      <a:pPr algn="ctr"/>
                      <a:r>
                        <a:rPr lang="en-US" sz="1600" dirty="0">
                          <a:effectLst/>
                          <a:latin typeface="Arial" pitchFamily="34" charset="0"/>
                          <a:cs typeface="Arial" pitchFamily="34" charset="0"/>
                        </a:rPr>
                        <a:t>7,500.0</a:t>
                      </a:r>
                      <a:endParaRPr lang="en-US" sz="1600" dirty="0">
                        <a:solidFill>
                          <a:srgbClr val="333333"/>
                        </a:solidFill>
                        <a:effectLst/>
                        <a:latin typeface="Arial" pitchFamily="34" charset="0"/>
                        <a:cs typeface="Arial" pitchFamily="34" charset="0"/>
                      </a:endParaRPr>
                    </a:p>
                  </a:txBody>
                  <a:tcPr marL="41808" marR="41808" marT="41808" marB="41808" anchor="ctr"/>
                </a:tc>
              </a:tr>
              <a:tr h="533215">
                <a:tc rowSpan="4">
                  <a:txBody>
                    <a:bodyPr/>
                    <a:lstStyle/>
                    <a:p>
                      <a:pPr algn="ctr"/>
                      <a:r>
                        <a:rPr lang="mn-MN" sz="1600" dirty="0">
                          <a:effectLst/>
                          <a:latin typeface="Arial" pitchFamily="34" charset="0"/>
                          <a:cs typeface="Arial" pitchFamily="34" charset="0"/>
                        </a:rPr>
                        <a:t>Шугам, сүлжээний газар</a:t>
                      </a:r>
                      <a:endParaRPr lang="mn-MN" sz="1600" dirty="0">
                        <a:solidFill>
                          <a:srgbClr val="333333"/>
                        </a:solidFill>
                        <a:effectLst/>
                        <a:latin typeface="Arial" pitchFamily="34" charset="0"/>
                        <a:cs typeface="Arial" pitchFamily="34" charset="0"/>
                      </a:endParaRPr>
                    </a:p>
                  </a:txBody>
                  <a:tcPr marL="41808" marR="41808" marT="41808" marB="41808" anchor="ctr"/>
                </a:tc>
                <a:tc>
                  <a:txBody>
                    <a:bodyPr/>
                    <a:lstStyle/>
                    <a:p>
                      <a:r>
                        <a:rPr lang="mn-MN" sz="1600">
                          <a:effectLst/>
                          <a:latin typeface="Arial" pitchFamily="34" charset="0"/>
                          <a:cs typeface="Arial" pitchFamily="34" charset="0"/>
                        </a:rPr>
                        <a:t>мэдээлэл холбооны шугам сүлжээний газар</a:t>
                      </a:r>
                      <a:endParaRPr lang="mn-MN" sz="1600">
                        <a:solidFill>
                          <a:srgbClr val="333333"/>
                        </a:solidFill>
                        <a:effectLst/>
                        <a:latin typeface="Arial" pitchFamily="34" charset="0"/>
                        <a:cs typeface="Arial" pitchFamily="34" charset="0"/>
                      </a:endParaRPr>
                    </a:p>
                  </a:txBody>
                  <a:tcPr marL="41808" marR="41808" marT="41808" marB="41808" anchor="ctr"/>
                </a:tc>
                <a:tc>
                  <a:txBody>
                    <a:bodyPr/>
                    <a:lstStyle/>
                    <a:p>
                      <a:pPr algn="ctr"/>
                      <a:r>
                        <a:rPr lang="mn-MN" sz="1600" dirty="0">
                          <a:effectLst/>
                          <a:latin typeface="Arial" pitchFamily="34" charset="0"/>
                          <a:cs typeface="Arial" pitchFamily="34" charset="0"/>
                        </a:rPr>
                        <a:t>км</a:t>
                      </a:r>
                      <a:endParaRPr lang="mn-MN" sz="1600" dirty="0">
                        <a:solidFill>
                          <a:srgbClr val="333333"/>
                        </a:solidFill>
                        <a:effectLst/>
                        <a:latin typeface="Arial" pitchFamily="34" charset="0"/>
                        <a:cs typeface="Arial" pitchFamily="34" charset="0"/>
                      </a:endParaRPr>
                    </a:p>
                  </a:txBody>
                  <a:tcPr marL="41808" marR="41808" marT="41808" marB="41808" anchor="ctr"/>
                </a:tc>
                <a:tc>
                  <a:txBody>
                    <a:bodyPr/>
                    <a:lstStyle/>
                    <a:p>
                      <a:pPr algn="ctr"/>
                      <a:r>
                        <a:rPr lang="en-US" sz="1600" dirty="0">
                          <a:effectLst/>
                          <a:latin typeface="Arial" pitchFamily="34" charset="0"/>
                          <a:cs typeface="Arial" pitchFamily="34" charset="0"/>
                        </a:rPr>
                        <a:t>7,500.0</a:t>
                      </a:r>
                      <a:endParaRPr lang="en-US" sz="1600" dirty="0">
                        <a:solidFill>
                          <a:srgbClr val="333333"/>
                        </a:solidFill>
                        <a:effectLst/>
                        <a:latin typeface="Arial" pitchFamily="34" charset="0"/>
                        <a:cs typeface="Arial" pitchFamily="34" charset="0"/>
                      </a:endParaRPr>
                    </a:p>
                  </a:txBody>
                  <a:tcPr marL="41808" marR="41808" marT="41808" marB="41808" anchor="ctr"/>
                </a:tc>
              </a:tr>
              <a:tr h="533215">
                <a:tc vMerge="1">
                  <a:txBody>
                    <a:bodyPr/>
                    <a:lstStyle/>
                    <a:p>
                      <a:endParaRPr lang="en-US"/>
                    </a:p>
                  </a:txBody>
                  <a:tcPr/>
                </a:tc>
                <a:tc>
                  <a:txBody>
                    <a:bodyPr/>
                    <a:lstStyle/>
                    <a:p>
                      <a:r>
                        <a:rPr lang="ru-RU" sz="1600">
                          <a:effectLst/>
                          <a:latin typeface="Arial" pitchFamily="34" charset="0"/>
                          <a:cs typeface="Arial" pitchFamily="34" charset="0"/>
                        </a:rPr>
                        <a:t>эрчим хүчний шугам сүлжээний газар</a:t>
                      </a:r>
                      <a:endParaRPr lang="ru-RU" sz="1600">
                        <a:solidFill>
                          <a:srgbClr val="333333"/>
                        </a:solidFill>
                        <a:effectLst/>
                        <a:latin typeface="Arial" pitchFamily="34" charset="0"/>
                        <a:cs typeface="Arial" pitchFamily="34" charset="0"/>
                      </a:endParaRPr>
                    </a:p>
                  </a:txBody>
                  <a:tcPr marL="41808" marR="41808" marT="41808" marB="41808" anchor="ctr"/>
                </a:tc>
                <a:tc>
                  <a:txBody>
                    <a:bodyPr/>
                    <a:lstStyle/>
                    <a:p>
                      <a:pPr algn="ctr"/>
                      <a:r>
                        <a:rPr lang="mn-MN" sz="1600" dirty="0">
                          <a:effectLst/>
                          <a:latin typeface="Arial" pitchFamily="34" charset="0"/>
                          <a:cs typeface="Arial" pitchFamily="34" charset="0"/>
                        </a:rPr>
                        <a:t>км</a:t>
                      </a:r>
                      <a:endParaRPr lang="mn-MN" sz="1600" dirty="0">
                        <a:solidFill>
                          <a:srgbClr val="333333"/>
                        </a:solidFill>
                        <a:effectLst/>
                        <a:latin typeface="Arial" pitchFamily="34" charset="0"/>
                        <a:cs typeface="Arial" pitchFamily="34" charset="0"/>
                      </a:endParaRPr>
                    </a:p>
                  </a:txBody>
                  <a:tcPr marL="41808" marR="41808" marT="41808" marB="41808" anchor="ctr"/>
                </a:tc>
                <a:tc>
                  <a:txBody>
                    <a:bodyPr/>
                    <a:lstStyle/>
                    <a:p>
                      <a:pPr algn="ctr"/>
                      <a:r>
                        <a:rPr lang="en-US" sz="1600" dirty="0">
                          <a:effectLst/>
                          <a:latin typeface="Arial" pitchFamily="34" charset="0"/>
                          <a:cs typeface="Arial" pitchFamily="34" charset="0"/>
                        </a:rPr>
                        <a:t>7,500.0</a:t>
                      </a:r>
                      <a:endParaRPr lang="en-US" sz="1600" dirty="0">
                        <a:solidFill>
                          <a:srgbClr val="333333"/>
                        </a:solidFill>
                        <a:effectLst/>
                        <a:latin typeface="Arial" pitchFamily="34" charset="0"/>
                        <a:cs typeface="Arial" pitchFamily="34" charset="0"/>
                      </a:endParaRPr>
                    </a:p>
                  </a:txBody>
                  <a:tcPr marL="41808" marR="41808" marT="41808" marB="41808" anchor="ctr"/>
                </a:tc>
              </a:tr>
              <a:tr h="305629">
                <a:tc vMerge="1">
                  <a:txBody>
                    <a:bodyPr/>
                    <a:lstStyle/>
                    <a:p>
                      <a:endParaRPr lang="en-US"/>
                    </a:p>
                  </a:txBody>
                  <a:tcPr/>
                </a:tc>
                <a:tc>
                  <a:txBody>
                    <a:bodyPr/>
                    <a:lstStyle/>
                    <a:p>
                      <a:r>
                        <a:rPr lang="mn-MN" sz="1600">
                          <a:effectLst/>
                          <a:latin typeface="Arial" pitchFamily="34" charset="0"/>
                          <a:cs typeface="Arial" pitchFamily="34" charset="0"/>
                        </a:rPr>
                        <a:t>хийн хоолой</a:t>
                      </a:r>
                      <a:endParaRPr lang="mn-MN" sz="1600">
                        <a:solidFill>
                          <a:srgbClr val="333333"/>
                        </a:solidFill>
                        <a:effectLst/>
                        <a:latin typeface="Arial" pitchFamily="34" charset="0"/>
                        <a:cs typeface="Arial" pitchFamily="34" charset="0"/>
                      </a:endParaRPr>
                    </a:p>
                  </a:txBody>
                  <a:tcPr marL="41808" marR="41808" marT="41808" marB="41808" anchor="ctr"/>
                </a:tc>
                <a:tc>
                  <a:txBody>
                    <a:bodyPr/>
                    <a:lstStyle/>
                    <a:p>
                      <a:pPr algn="ctr"/>
                      <a:r>
                        <a:rPr lang="mn-MN" sz="1600" dirty="0">
                          <a:effectLst/>
                          <a:latin typeface="Arial" pitchFamily="34" charset="0"/>
                          <a:cs typeface="Arial" pitchFamily="34" charset="0"/>
                        </a:rPr>
                        <a:t>км</a:t>
                      </a:r>
                      <a:endParaRPr lang="mn-MN" sz="1600" dirty="0">
                        <a:solidFill>
                          <a:srgbClr val="333333"/>
                        </a:solidFill>
                        <a:effectLst/>
                        <a:latin typeface="Arial" pitchFamily="34" charset="0"/>
                        <a:cs typeface="Arial" pitchFamily="34" charset="0"/>
                      </a:endParaRPr>
                    </a:p>
                  </a:txBody>
                  <a:tcPr marL="41808" marR="41808" marT="41808" marB="41808" anchor="ctr"/>
                </a:tc>
                <a:tc>
                  <a:txBody>
                    <a:bodyPr/>
                    <a:lstStyle/>
                    <a:p>
                      <a:pPr algn="ctr"/>
                      <a:r>
                        <a:rPr lang="en-US" sz="1600" dirty="0">
                          <a:effectLst/>
                          <a:latin typeface="Arial" pitchFamily="34" charset="0"/>
                          <a:cs typeface="Arial" pitchFamily="34" charset="0"/>
                        </a:rPr>
                        <a:t>7,500.0</a:t>
                      </a:r>
                      <a:endParaRPr lang="en-US" sz="1600" dirty="0">
                        <a:solidFill>
                          <a:srgbClr val="333333"/>
                        </a:solidFill>
                        <a:effectLst/>
                        <a:latin typeface="Arial" pitchFamily="34" charset="0"/>
                        <a:cs typeface="Arial" pitchFamily="34" charset="0"/>
                      </a:endParaRPr>
                    </a:p>
                  </a:txBody>
                  <a:tcPr marL="41808" marR="41808" marT="41808" marB="41808" anchor="ctr"/>
                </a:tc>
              </a:tr>
              <a:tr h="760802">
                <a:tc vMerge="1">
                  <a:txBody>
                    <a:bodyPr/>
                    <a:lstStyle/>
                    <a:p>
                      <a:endParaRPr lang="en-US"/>
                    </a:p>
                  </a:txBody>
                  <a:tcPr/>
                </a:tc>
                <a:tc>
                  <a:txBody>
                    <a:bodyPr/>
                    <a:lstStyle/>
                    <a:p>
                      <a:pPr algn="l"/>
                      <a:r>
                        <a:rPr lang="mn-MN" sz="1600">
                          <a:effectLst/>
                          <a:latin typeface="Arial" pitchFamily="34" charset="0"/>
                          <a:cs typeface="Arial" pitchFamily="34" charset="0"/>
                        </a:rPr>
                        <a:t>дулаан, цэвэр бохир усны шугам</a:t>
                      </a:r>
                      <a:endParaRPr lang="mn-MN" sz="1600" b="0" i="0">
                        <a:solidFill>
                          <a:srgbClr val="333333"/>
                        </a:solidFill>
                        <a:effectLst/>
                        <a:latin typeface="Arial" pitchFamily="34" charset="0"/>
                        <a:cs typeface="Arial" pitchFamily="34" charset="0"/>
                      </a:endParaRPr>
                    </a:p>
                  </a:txBody>
                  <a:tcPr marL="41808" marR="41808" marT="41808" marB="41808" anchor="ctr"/>
                </a:tc>
                <a:tc>
                  <a:txBody>
                    <a:bodyPr/>
                    <a:lstStyle/>
                    <a:p>
                      <a:pPr algn="ctr"/>
                      <a:r>
                        <a:rPr lang="mn-MN" sz="1600" dirty="0">
                          <a:effectLst/>
                          <a:latin typeface="Arial" pitchFamily="34" charset="0"/>
                          <a:cs typeface="Arial" pitchFamily="34" charset="0"/>
                        </a:rPr>
                        <a:t>км</a:t>
                      </a:r>
                      <a:endParaRPr lang="mn-MN" sz="1600" b="0" i="0" dirty="0">
                        <a:solidFill>
                          <a:srgbClr val="333333"/>
                        </a:solidFill>
                        <a:effectLst/>
                        <a:latin typeface="Arial" pitchFamily="34" charset="0"/>
                        <a:cs typeface="Arial" pitchFamily="34" charset="0"/>
                      </a:endParaRPr>
                    </a:p>
                  </a:txBody>
                  <a:tcPr marL="41808" marR="41808" marT="41808" marB="41808"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a:effectLst/>
                          <a:latin typeface="Arial" pitchFamily="34" charset="0"/>
                          <a:cs typeface="Arial" pitchFamily="34" charset="0"/>
                        </a:rPr>
                        <a:t/>
                      </a:r>
                      <a:br>
                        <a:rPr lang="en-US" sz="1600" dirty="0">
                          <a:effectLst/>
                          <a:latin typeface="Arial" pitchFamily="34" charset="0"/>
                          <a:cs typeface="Arial" pitchFamily="34" charset="0"/>
                        </a:rPr>
                      </a:br>
                      <a:r>
                        <a:rPr lang="en-US" sz="1600" dirty="0" smtClean="0">
                          <a:effectLst/>
                          <a:latin typeface="Arial" pitchFamily="34" charset="0"/>
                          <a:cs typeface="Arial" pitchFamily="34" charset="0"/>
                        </a:rPr>
                        <a:t>7,500.0</a:t>
                      </a:r>
                      <a:endParaRPr lang="en-US" sz="1600" dirty="0" smtClean="0">
                        <a:solidFill>
                          <a:srgbClr val="333333"/>
                        </a:solidFill>
                        <a:effectLst/>
                        <a:latin typeface="Arial" pitchFamily="34" charset="0"/>
                        <a:cs typeface="Arial" pitchFamily="34" charset="0"/>
                      </a:endParaRPr>
                    </a:p>
                    <a:p>
                      <a:endParaRPr lang="en-US" sz="1600" dirty="0">
                        <a:latin typeface="Arial" pitchFamily="34" charset="0"/>
                        <a:cs typeface="Arial" pitchFamily="34" charset="0"/>
                      </a:endParaRPr>
                    </a:p>
                  </a:txBody>
                  <a:tcPr marL="41808" marR="41808" marT="41808" marB="41808" anchor="ctr"/>
                </a:tc>
              </a:tr>
            </a:tbl>
          </a:graphicData>
        </a:graphic>
      </p:graphicFrame>
    </p:spTree>
    <p:extLst>
      <p:ext uri="{BB962C8B-B14F-4D97-AF65-F5344CB8AC3E}">
        <p14:creationId xmlns:p14="http://schemas.microsoft.com/office/powerpoint/2010/main" val="3541145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inus 8"/>
          <p:cNvSpPr/>
          <p:nvPr/>
        </p:nvSpPr>
        <p:spPr>
          <a:xfrm flipV="1">
            <a:off x="-1600200" y="609599"/>
            <a:ext cx="12344400" cy="463620"/>
          </a:xfrm>
          <a:prstGeom prst="mathMinus">
            <a:avLst>
              <a:gd name="adj1" fmla="val 8362"/>
            </a:avLst>
          </a:prstGeom>
          <a:solidFill>
            <a:srgbClr val="00B050"/>
          </a:solidFill>
          <a:ln w="571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00B050"/>
              </a:solidFill>
            </a:endParaRPr>
          </a:p>
        </p:txBody>
      </p:sp>
      <p:sp>
        <p:nvSpPr>
          <p:cNvPr id="6" name="Rectangle 5"/>
          <p:cNvSpPr/>
          <p:nvPr/>
        </p:nvSpPr>
        <p:spPr>
          <a:xfrm>
            <a:off x="228600" y="1295400"/>
            <a:ext cx="8610600" cy="646331"/>
          </a:xfrm>
          <a:prstGeom prst="rect">
            <a:avLst/>
          </a:prstGeom>
        </p:spPr>
        <p:txBody>
          <a:bodyPr wrap="square">
            <a:spAutoFit/>
          </a:bodyPr>
          <a:lstStyle/>
          <a:p>
            <a:endParaRPr lang="mn-MN" sz="1600" dirty="0">
              <a:latin typeface="Arial" pitchFamily="34" charset="0"/>
              <a:cs typeface="Arial" pitchFamily="34" charset="0"/>
            </a:endParaRPr>
          </a:p>
          <a:p>
            <a:endParaRPr lang="mn-MN" sz="2000" b="1" dirty="0">
              <a:ln w="10541" cmpd="sng">
                <a:solidFill>
                  <a:schemeClr val="accent1">
                    <a:shade val="88000"/>
                    <a:satMod val="110000"/>
                  </a:schemeClr>
                </a:solidFill>
                <a:prstDash val="solid"/>
              </a:ln>
              <a:latin typeface="Times New Roman" panose="02020603050405020304" pitchFamily="18" charset="0"/>
              <a:cs typeface="Times New Roman" panose="02020603050405020304" pitchFamily="18" charset="0"/>
            </a:endParaRPr>
          </a:p>
        </p:txBody>
      </p:sp>
      <p:sp>
        <p:nvSpPr>
          <p:cNvPr id="10" name="Title 1"/>
          <p:cNvSpPr txBox="1">
            <a:spLocks/>
          </p:cNvSpPr>
          <p:nvPr/>
        </p:nvSpPr>
        <p:spPr bwMode="gray">
          <a:xfrm>
            <a:off x="914400" y="25078"/>
            <a:ext cx="7296844" cy="6858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lgn="ctr" fontAlgn="base">
              <a:lnSpc>
                <a:spcPct val="110000"/>
              </a:lnSpc>
              <a:spcBef>
                <a:spcPct val="0"/>
              </a:spcBef>
              <a:spcAft>
                <a:spcPct val="0"/>
              </a:spcAft>
              <a:defRPr/>
            </a:pPr>
            <a:r>
              <a:rPr lang="mn-MN" sz="2000" b="1" kern="0" dirty="0">
                <a:latin typeface="Arial" pitchFamily="34" charset="0"/>
                <a:cs typeface="Arial" pitchFamily="34" charset="0"/>
              </a:rPr>
              <a:t>Хэрлэн сумын Засаг даргын Тамгын газар</a:t>
            </a:r>
            <a:endParaRPr lang="en-US" sz="2000" b="1" kern="0" dirty="0">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 cy="7429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0"/>
            <a:ext cx="762000" cy="756920"/>
          </a:xfrm>
          <a:prstGeom prst="rect">
            <a:avLst/>
          </a:prstGeom>
        </p:spPr>
      </p:pic>
      <p:sp>
        <p:nvSpPr>
          <p:cNvPr id="4" name="Rectangle 1"/>
          <p:cNvSpPr>
            <a:spLocks noChangeArrowheads="1"/>
          </p:cNvSpPr>
          <p:nvPr/>
        </p:nvSpPr>
        <p:spPr bwMode="auto">
          <a:xfrm>
            <a:off x="1065213" y="1825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1066800" y="2895600"/>
            <a:ext cx="701040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dirty="0">
                <a:latin typeface="Arial" pitchFamily="34" charset="0"/>
                <a:cs typeface="Arial" pitchFamily="34" charset="0"/>
              </a:rPr>
              <a:t>https://mail.google.com/mail/u/0/?tab=rm#inbox/FMfcgzGmtNfrxdqvkbktHwbCrwsHhZTr</a:t>
            </a:r>
          </a:p>
        </p:txBody>
      </p:sp>
    </p:spTree>
    <p:extLst>
      <p:ext uri="{BB962C8B-B14F-4D97-AF65-F5344CB8AC3E}">
        <p14:creationId xmlns:p14="http://schemas.microsoft.com/office/powerpoint/2010/main" val="1389008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inus 8"/>
          <p:cNvSpPr/>
          <p:nvPr/>
        </p:nvSpPr>
        <p:spPr>
          <a:xfrm flipV="1">
            <a:off x="-1600200" y="609599"/>
            <a:ext cx="12344400" cy="463620"/>
          </a:xfrm>
          <a:prstGeom prst="mathMinus">
            <a:avLst>
              <a:gd name="adj1" fmla="val 8362"/>
            </a:avLst>
          </a:prstGeom>
          <a:solidFill>
            <a:srgbClr val="00B050"/>
          </a:solidFill>
          <a:ln w="571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00B050"/>
              </a:solidFill>
            </a:endParaRPr>
          </a:p>
        </p:txBody>
      </p:sp>
      <p:sp>
        <p:nvSpPr>
          <p:cNvPr id="6" name="Rectangle 5"/>
          <p:cNvSpPr/>
          <p:nvPr/>
        </p:nvSpPr>
        <p:spPr>
          <a:xfrm>
            <a:off x="228600" y="1600200"/>
            <a:ext cx="8610600" cy="4185761"/>
          </a:xfrm>
          <a:prstGeom prst="rect">
            <a:avLst/>
          </a:prstGeom>
        </p:spPr>
        <p:txBody>
          <a:bodyPr wrap="square">
            <a:spAutoFit/>
          </a:bodyPr>
          <a:lstStyle/>
          <a:p>
            <a:pPr algn="just"/>
            <a:r>
              <a:rPr lang="mn-MN" b="1" dirty="0" smtClean="0">
                <a:latin typeface="Arial" pitchFamily="34" charset="0"/>
                <a:cs typeface="Arial" pitchFamily="34" charset="0"/>
              </a:rPr>
              <a:t>6 </a:t>
            </a:r>
            <a:r>
              <a:rPr lang="mn-MN" b="1" dirty="0">
                <a:latin typeface="Arial" pitchFamily="34" charset="0"/>
                <a:cs typeface="Arial" pitchFamily="34" charset="0"/>
              </a:rPr>
              <a:t>дугаар </a:t>
            </a:r>
            <a:r>
              <a:rPr lang="mn-MN" b="1" dirty="0" smtClean="0">
                <a:latin typeface="Arial" pitchFamily="34" charset="0"/>
                <a:cs typeface="Arial" pitchFamily="34" charset="0"/>
              </a:rPr>
              <a:t>зүйл: Газрын </a:t>
            </a:r>
            <a:r>
              <a:rPr lang="mn-MN" b="1" dirty="0">
                <a:latin typeface="Arial" pitchFamily="34" charset="0"/>
                <a:cs typeface="Arial" pitchFamily="34" charset="0"/>
              </a:rPr>
              <a:t>төлбөр тооцох үзүүлэлт, тэдгээрийг тодорхойлох</a:t>
            </a:r>
            <a:endParaRPr lang="mn-MN" b="1" dirty="0" smtClean="0">
              <a:ln w="10541" cmpd="sng">
                <a:solidFill>
                  <a:schemeClr val="accent1">
                    <a:shade val="88000"/>
                    <a:satMod val="110000"/>
                  </a:schemeClr>
                </a:solidFill>
                <a:prstDash val="solid"/>
              </a:ln>
              <a:latin typeface="Arial" pitchFamily="34" charset="0"/>
              <a:cs typeface="Arial" pitchFamily="34" charset="0"/>
            </a:endParaRPr>
          </a:p>
          <a:p>
            <a:r>
              <a:rPr lang="mn-MN" sz="1400" b="1" dirty="0">
                <a:ln w="10541" cmpd="sng">
                  <a:solidFill>
                    <a:schemeClr val="accent1">
                      <a:shade val="88000"/>
                      <a:satMod val="110000"/>
                    </a:schemeClr>
                  </a:solidFill>
                  <a:prstDash val="solid"/>
                </a:ln>
                <a:latin typeface="Arial" pitchFamily="34" charset="0"/>
                <a:cs typeface="Arial" pitchFamily="34" charset="0"/>
              </a:rPr>
              <a:t>	</a:t>
            </a:r>
            <a:endParaRPr lang="mn-MN" sz="1400" b="1" dirty="0" smtClean="0">
              <a:ln w="10541" cmpd="sng">
                <a:solidFill>
                  <a:schemeClr val="accent1">
                    <a:shade val="88000"/>
                    <a:satMod val="110000"/>
                  </a:schemeClr>
                </a:solidFill>
                <a:prstDash val="solid"/>
              </a:ln>
              <a:latin typeface="Arial" pitchFamily="34" charset="0"/>
              <a:cs typeface="Arial" pitchFamily="34" charset="0"/>
            </a:endParaRPr>
          </a:p>
          <a:p>
            <a:pPr algn="just"/>
            <a:r>
              <a:rPr lang="mn-MN" sz="1400" b="1" dirty="0">
                <a:ln w="10541" cmpd="sng">
                  <a:solidFill>
                    <a:schemeClr val="accent1">
                      <a:shade val="88000"/>
                      <a:satMod val="110000"/>
                    </a:schemeClr>
                  </a:solidFill>
                  <a:prstDash val="solid"/>
                </a:ln>
                <a:latin typeface="Arial" pitchFamily="34" charset="0"/>
                <a:cs typeface="Arial" pitchFamily="34" charset="0"/>
              </a:rPr>
              <a:t>	</a:t>
            </a:r>
            <a:r>
              <a:rPr lang="mn-MN" sz="2200" b="1" dirty="0" smtClean="0">
                <a:latin typeface="Arial" pitchFamily="34" charset="0"/>
                <a:cs typeface="Arial" pitchFamily="34" charset="0"/>
              </a:rPr>
              <a:t>З</a:t>
            </a:r>
            <a:r>
              <a:rPr lang="mn-MN" sz="2200" dirty="0">
                <a:latin typeface="Arial" pitchFamily="34" charset="0"/>
                <a:cs typeface="Arial" pitchFamily="34" charset="0"/>
              </a:rPr>
              <a:t>. Эзэмшиж, ашиглаж байгаа хот, тосгон, бусад суурины газрын суурь үнэлгээнд тогтоосон газрын төлбөрийг инженерийн хангамж, ашиглалтын зориулалт, байршил, байгаль орчинд үзүүлэх нөлөөлөл болон ногоон бүсийг хамгаалах шаардлагыг харгалзан тооцсон итгэлцүүрээр энэ хуулийн 7 дугаар зүйлийн 1 дэх хэсгийн З-т заасан хязгаарт багтаан өсгөж, бууруулж болно. Итгэлцүүрийг хэрэглэх газрын зааг, хязгаар, итгэлцүүрийн тоон утгыг </a:t>
            </a:r>
            <a:r>
              <a:rPr lang="mn-MN" sz="2200" dirty="0">
                <a:solidFill>
                  <a:srgbClr val="FF0000"/>
                </a:solidFill>
                <a:latin typeface="Arial" pitchFamily="34" charset="0"/>
                <a:cs typeface="Arial" pitchFamily="34" charset="0"/>
              </a:rPr>
              <a:t>сум, дүүргийн </a:t>
            </a:r>
            <a:r>
              <a:rPr lang="mn-MN" sz="2200" dirty="0">
                <a:latin typeface="Arial" pitchFamily="34" charset="0"/>
                <a:cs typeface="Arial" pitchFamily="34" charset="0"/>
              </a:rPr>
              <a:t>иргэдийн Төлөөлөгчдийн Хурал тогтооно</a:t>
            </a:r>
            <a:r>
              <a:rPr lang="mn-MN" sz="1600" dirty="0" smtClean="0">
                <a:latin typeface="Arial" pitchFamily="34" charset="0"/>
                <a:cs typeface="Arial" pitchFamily="34" charset="0"/>
              </a:rPr>
              <a:t>.</a:t>
            </a:r>
            <a:endParaRPr lang="en-US" sz="1600" dirty="0" smtClean="0">
              <a:latin typeface="Arial" pitchFamily="34" charset="0"/>
              <a:cs typeface="Arial" pitchFamily="34" charset="0"/>
            </a:endParaRPr>
          </a:p>
          <a:p>
            <a:endParaRPr lang="mn-MN" sz="1600" dirty="0">
              <a:latin typeface="Arial" pitchFamily="34" charset="0"/>
              <a:cs typeface="Arial" pitchFamily="34" charset="0"/>
            </a:endParaRPr>
          </a:p>
          <a:p>
            <a:endParaRPr lang="mn-MN" sz="2000" b="1" dirty="0">
              <a:ln w="10541" cmpd="sng">
                <a:solidFill>
                  <a:schemeClr val="accent1">
                    <a:shade val="88000"/>
                    <a:satMod val="110000"/>
                  </a:schemeClr>
                </a:solidFill>
                <a:prstDash val="solid"/>
              </a:ln>
              <a:latin typeface="Times New Roman" panose="02020603050405020304" pitchFamily="18" charset="0"/>
              <a:cs typeface="Times New Roman" panose="02020603050405020304" pitchFamily="18" charset="0"/>
            </a:endParaRPr>
          </a:p>
        </p:txBody>
      </p:sp>
      <p:sp>
        <p:nvSpPr>
          <p:cNvPr id="10" name="Title 1"/>
          <p:cNvSpPr txBox="1">
            <a:spLocks/>
          </p:cNvSpPr>
          <p:nvPr/>
        </p:nvSpPr>
        <p:spPr bwMode="gray">
          <a:xfrm>
            <a:off x="762000" y="0"/>
            <a:ext cx="7296844" cy="61159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lgn="ctr" fontAlgn="base">
              <a:lnSpc>
                <a:spcPct val="110000"/>
              </a:lnSpc>
              <a:spcBef>
                <a:spcPct val="0"/>
              </a:spcBef>
              <a:spcAft>
                <a:spcPct val="0"/>
              </a:spcAft>
              <a:defRPr/>
            </a:pPr>
            <a:r>
              <a:rPr lang="mn-MN" sz="2200" b="1" kern="0" dirty="0">
                <a:latin typeface="Arial" pitchFamily="34" charset="0"/>
                <a:cs typeface="Arial" pitchFamily="34" charset="0"/>
              </a:rPr>
              <a:t>Хэрлэн сумын Засаг даргын Тамгын газар</a:t>
            </a:r>
            <a:endParaRPr lang="en-US" sz="2200" b="1" kern="0" dirty="0">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 cy="742950"/>
          </a:xfrm>
          <a:prstGeom prst="rect">
            <a:avLst/>
          </a:prstGeom>
        </p:spPr>
      </p:pic>
      <p:sp>
        <p:nvSpPr>
          <p:cNvPr id="7" name="Rectangle 6"/>
          <p:cNvSpPr/>
          <p:nvPr/>
        </p:nvSpPr>
        <p:spPr>
          <a:xfrm>
            <a:off x="2779017" y="1143000"/>
            <a:ext cx="3542829" cy="369332"/>
          </a:xfrm>
          <a:prstGeom prst="rect">
            <a:avLst/>
          </a:prstGeom>
        </p:spPr>
        <p:txBody>
          <a:bodyPr wrap="none">
            <a:spAutoFit/>
          </a:bodyPr>
          <a:lstStyle/>
          <a:p>
            <a:pPr algn="just"/>
            <a:r>
              <a:rPr lang="mn-MN" b="1" dirty="0">
                <a:latin typeface="Arial" pitchFamily="34" charset="0"/>
                <a:cs typeface="Arial" pitchFamily="34" charset="0"/>
              </a:rPr>
              <a:t>ГАЗРЫН ТӨЛБӨРИЙН ТУХАЙ</a:t>
            </a:r>
            <a:endParaRPr lang="en-US" b="1" dirty="0">
              <a:latin typeface="Arial" pitchFamily="34" charset="0"/>
              <a:cs typeface="Arial"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0"/>
            <a:ext cx="762000" cy="756920"/>
          </a:xfrm>
          <a:prstGeom prst="rect">
            <a:avLst/>
          </a:prstGeom>
        </p:spPr>
      </p:pic>
      <p:sp>
        <p:nvSpPr>
          <p:cNvPr id="13" name="Rectangle 12"/>
          <p:cNvSpPr/>
          <p:nvPr/>
        </p:nvSpPr>
        <p:spPr>
          <a:xfrm>
            <a:off x="4724400" y="4897788"/>
            <a:ext cx="4267200" cy="178510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endParaRPr lang="mn-MN" sz="1600" dirty="0">
              <a:latin typeface="Arial" pitchFamily="34" charset="0"/>
              <a:cs typeface="Arial" pitchFamily="34" charset="0"/>
            </a:endParaRPr>
          </a:p>
          <a:p>
            <a:pPr algn="just"/>
            <a:r>
              <a:rPr lang="mn-MN" sz="1400" i="1" dirty="0">
                <a:latin typeface="Arial" pitchFamily="34" charset="0"/>
                <a:cs typeface="Arial" pitchFamily="34" charset="0"/>
                <a:hlinkClick r:id="rId4"/>
              </a:rPr>
              <a:t>/Энэ хэсэгт </a:t>
            </a:r>
            <a:r>
              <a:rPr lang="mn-MN" sz="1400" i="1" dirty="0">
                <a:solidFill>
                  <a:srgbClr val="FF0000"/>
                </a:solidFill>
                <a:latin typeface="Arial" pitchFamily="34" charset="0"/>
                <a:cs typeface="Arial" pitchFamily="34" charset="0"/>
                <a:hlinkClick r:id="rId4"/>
              </a:rPr>
              <a:t>“сум, дүүргийн</a:t>
            </a:r>
            <a:r>
              <a:rPr lang="mn-MN" sz="1400" i="1" dirty="0">
                <a:latin typeface="Arial" pitchFamily="34" charset="0"/>
                <a:cs typeface="Arial" pitchFamily="34" charset="0"/>
                <a:hlinkClick r:id="rId4"/>
              </a:rPr>
              <a:t>” гэснийг “</a:t>
            </a:r>
            <a:r>
              <a:rPr lang="mn-MN" sz="1600" b="1" i="1" dirty="0">
                <a:solidFill>
                  <a:srgbClr val="FF0000"/>
                </a:solidFill>
                <a:latin typeface="Arial" pitchFamily="34" charset="0"/>
                <a:cs typeface="Arial" pitchFamily="34" charset="0"/>
                <a:hlinkClick r:id="rId4"/>
              </a:rPr>
              <a:t>аймаг, нийслэлийн” </a:t>
            </a:r>
            <a:r>
              <a:rPr lang="mn-MN" sz="1400" i="1" dirty="0">
                <a:latin typeface="Arial" pitchFamily="34" charset="0"/>
                <a:cs typeface="Arial" pitchFamily="34" charset="0"/>
                <a:hlinkClick r:id="rId4"/>
              </a:rPr>
              <a:t>гэж 2021 оны 7 дугаар сарын 7-ны өдрийн хуулиар өөрчлөлт оруулсан бөгөөд 2022 оны 1 дүгээр сарын 1-ний өдрөөс эхлэн дагаж мөрдөнө./</a:t>
            </a:r>
            <a:endParaRPr lang="mn-MN" sz="1400" dirty="0">
              <a:latin typeface="Arial" pitchFamily="34" charset="0"/>
              <a:cs typeface="Arial" pitchFamily="34" charset="0"/>
            </a:endParaRPr>
          </a:p>
          <a:p>
            <a:pPr algn="just"/>
            <a:endParaRPr lang="mn-MN" sz="2000" b="1" dirty="0">
              <a:ln w="10541" cmpd="sng">
                <a:solidFill>
                  <a:schemeClr val="accent1">
                    <a:shade val="88000"/>
                    <a:satMod val="110000"/>
                  </a:schemeClr>
                </a:solidFill>
                <a:prstDash val="solid"/>
              </a:ln>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a:off x="4267200" y="4724400"/>
            <a:ext cx="6096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843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inus 8"/>
          <p:cNvSpPr/>
          <p:nvPr/>
        </p:nvSpPr>
        <p:spPr>
          <a:xfrm flipV="1">
            <a:off x="-1600200" y="609599"/>
            <a:ext cx="12344400" cy="463620"/>
          </a:xfrm>
          <a:prstGeom prst="mathMinus">
            <a:avLst>
              <a:gd name="adj1" fmla="val 8362"/>
            </a:avLst>
          </a:prstGeom>
          <a:solidFill>
            <a:srgbClr val="00B050"/>
          </a:solidFill>
          <a:ln w="571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00B050"/>
              </a:solidFill>
            </a:endParaRPr>
          </a:p>
        </p:txBody>
      </p:sp>
      <p:sp>
        <p:nvSpPr>
          <p:cNvPr id="10" name="Title 1"/>
          <p:cNvSpPr txBox="1">
            <a:spLocks/>
          </p:cNvSpPr>
          <p:nvPr/>
        </p:nvSpPr>
        <p:spPr bwMode="gray">
          <a:xfrm>
            <a:off x="762000" y="0"/>
            <a:ext cx="7296844" cy="61159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lgn="ctr" fontAlgn="base">
              <a:lnSpc>
                <a:spcPct val="110000"/>
              </a:lnSpc>
              <a:spcBef>
                <a:spcPct val="0"/>
              </a:spcBef>
              <a:spcAft>
                <a:spcPct val="0"/>
              </a:spcAft>
              <a:defRPr/>
            </a:pPr>
            <a:r>
              <a:rPr lang="mn-MN" sz="2200" b="1" kern="0" dirty="0">
                <a:latin typeface="Arial" pitchFamily="34" charset="0"/>
                <a:cs typeface="Arial" pitchFamily="34" charset="0"/>
              </a:rPr>
              <a:t>Хэрлэн сумын Засаг даргын Тамгын газар</a:t>
            </a:r>
            <a:endParaRPr lang="en-US" sz="2200" b="1" kern="0" dirty="0">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 cy="7429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0"/>
            <a:ext cx="762000" cy="756920"/>
          </a:xfrm>
          <a:prstGeom prst="rect">
            <a:avLst/>
          </a:prstGeom>
        </p:spPr>
      </p:pic>
      <p:sp>
        <p:nvSpPr>
          <p:cNvPr id="15" name="Rectangle 14"/>
          <p:cNvSpPr/>
          <p:nvPr/>
        </p:nvSpPr>
        <p:spPr>
          <a:xfrm>
            <a:off x="1447800" y="914400"/>
            <a:ext cx="6207469" cy="369332"/>
          </a:xfrm>
          <a:prstGeom prst="rect">
            <a:avLst/>
          </a:prstGeom>
        </p:spPr>
        <p:txBody>
          <a:bodyPr wrap="none">
            <a:spAutoFit/>
          </a:bodyPr>
          <a:lstStyle/>
          <a:p>
            <a:pPr algn="just"/>
            <a:r>
              <a:rPr lang="mn-MN" b="1" dirty="0" smtClean="0">
                <a:latin typeface="Arial" pitchFamily="34" charset="0"/>
                <a:cs typeface="Arial" pitchFamily="34" charset="0"/>
              </a:rPr>
              <a:t>ЗАСГИЙН ГАЗРЫН 2018 ОНЫ 182 ДУГААР ТОГТООЛ</a:t>
            </a:r>
            <a:endParaRPr lang="en-US" b="1" dirty="0">
              <a:latin typeface="Arial" pitchFamily="34" charset="0"/>
              <a:cs typeface="Arial" pitchFamily="34" charset="0"/>
            </a:endParaRPr>
          </a:p>
        </p:txBody>
      </p:sp>
      <p:sp>
        <p:nvSpPr>
          <p:cNvPr id="16" name="Rectangle 15"/>
          <p:cNvSpPr/>
          <p:nvPr/>
        </p:nvSpPr>
        <p:spPr>
          <a:xfrm>
            <a:off x="381000" y="5791200"/>
            <a:ext cx="8458200" cy="954107"/>
          </a:xfrm>
          <a:prstGeom prst="rect">
            <a:avLst/>
          </a:prstGeom>
        </p:spPr>
        <p:txBody>
          <a:bodyPr wrap="square">
            <a:spAutoFit/>
          </a:bodyPr>
          <a:lstStyle/>
          <a:p>
            <a:pPr algn="ctr"/>
            <a:r>
              <a:rPr lang="mn-MN" b="1" dirty="0" smtClean="0">
                <a:latin typeface="Arial" pitchFamily="34" charset="0"/>
                <a:cs typeface="Arial" pitchFamily="34" charset="0"/>
              </a:rPr>
              <a:t> </a:t>
            </a:r>
            <a:r>
              <a:rPr lang="mn-MN" sz="2800" b="1" dirty="0" smtClean="0">
                <a:solidFill>
                  <a:srgbClr val="0000FF"/>
                </a:solidFill>
                <a:latin typeface="Arial" pitchFamily="34" charset="0"/>
                <a:cs typeface="Arial" pitchFamily="34" charset="0"/>
              </a:rPr>
              <a:t>үндэслэл болгон газрын төлбөрийн итгэлцүүрийн хувь хэмжээг шинэчлэн тогтоох</a:t>
            </a:r>
            <a:endParaRPr lang="en-US" sz="2800" b="1" dirty="0">
              <a:solidFill>
                <a:srgbClr val="0000FF"/>
              </a:solidFill>
              <a:latin typeface="Arial" pitchFamily="34" charset="0"/>
              <a:cs typeface="Arial" pitchFamily="34" charset="0"/>
            </a:endParaRPr>
          </a:p>
        </p:txBody>
      </p:sp>
      <p:sp>
        <p:nvSpPr>
          <p:cNvPr id="17" name="Rectangle 16"/>
          <p:cNvSpPr/>
          <p:nvPr/>
        </p:nvSpPr>
        <p:spPr>
          <a:xfrm>
            <a:off x="1828800" y="1371600"/>
            <a:ext cx="5370124" cy="461665"/>
          </a:xfrm>
          <a:prstGeom prst="rect">
            <a:avLst/>
          </a:prstGeom>
        </p:spPr>
        <p:txBody>
          <a:bodyPr wrap="none">
            <a:spAutoFit/>
          </a:bodyPr>
          <a:lstStyle/>
          <a:p>
            <a:pPr algn="just"/>
            <a:r>
              <a:rPr lang="mn-MN" sz="1200" b="1" cap="all" dirty="0" smtClean="0">
                <a:latin typeface="Arial" pitchFamily="34" charset="0"/>
                <a:cs typeface="Arial" pitchFamily="34" charset="0"/>
              </a:rPr>
              <a:t>ГАЗРЫН </a:t>
            </a:r>
            <a:r>
              <a:rPr lang="mn-MN" sz="1200" b="1" cap="all" dirty="0">
                <a:latin typeface="Arial" pitchFamily="34" charset="0"/>
                <a:cs typeface="Arial" pitchFamily="34" charset="0"/>
              </a:rPr>
              <a:t>ҮНЭЛГЭЭНИЙ ТОЙРОГ, </a:t>
            </a:r>
            <a:r>
              <a:rPr lang="mn-MN" sz="1200" b="1" cap="all" dirty="0" smtClean="0">
                <a:latin typeface="Arial" pitchFamily="34" charset="0"/>
                <a:cs typeface="Arial" pitchFamily="34" charset="0"/>
              </a:rPr>
              <a:t>ЗЭРЭГЛЭЛ </a:t>
            </a:r>
            <a:r>
              <a:rPr lang="mn-MN" sz="1200" b="1" cap="all" dirty="0">
                <a:latin typeface="Arial" pitchFamily="34" charset="0"/>
                <a:cs typeface="Arial" pitchFamily="34" charset="0"/>
              </a:rPr>
              <a:t>(БҮС), СУУРЬ ҮНЭЛГЭЭ, </a:t>
            </a:r>
            <a:endParaRPr lang="mn-MN" sz="1200" b="1" cap="all" dirty="0" smtClean="0">
              <a:latin typeface="Arial" pitchFamily="34" charset="0"/>
              <a:cs typeface="Arial" pitchFamily="34" charset="0"/>
            </a:endParaRPr>
          </a:p>
          <a:p>
            <a:pPr algn="ctr"/>
            <a:r>
              <a:rPr lang="mn-MN" sz="1200" b="1" cap="all" dirty="0">
                <a:latin typeface="Arial" pitchFamily="34" charset="0"/>
                <a:cs typeface="Arial" pitchFamily="34" charset="0"/>
              </a:rPr>
              <a:t>ГАЗРЫН </a:t>
            </a:r>
            <a:r>
              <a:rPr lang="mn-MN" sz="1200" b="1" cap="all" dirty="0" smtClean="0">
                <a:latin typeface="Arial" pitchFamily="34" charset="0"/>
                <a:cs typeface="Arial" pitchFamily="34" charset="0"/>
              </a:rPr>
              <a:t>ТӨЛБӨРИЙН </a:t>
            </a:r>
            <a:r>
              <a:rPr lang="mn-MN" sz="1200" b="1" cap="all" dirty="0">
                <a:latin typeface="Arial" pitchFamily="34" charset="0"/>
                <a:cs typeface="Arial" pitchFamily="34" charset="0"/>
              </a:rPr>
              <a:t>ХЭМЖЭЭГ ТОГТООХ ТУХАЙ</a:t>
            </a:r>
            <a:endParaRPr lang="en-US" sz="1200" b="1" dirty="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21771528"/>
              </p:ext>
            </p:extLst>
          </p:nvPr>
        </p:nvGraphicFramePr>
        <p:xfrm>
          <a:off x="381001" y="1905000"/>
          <a:ext cx="8610599" cy="3842385"/>
        </p:xfrm>
        <a:graphic>
          <a:graphicData uri="http://schemas.openxmlformats.org/drawingml/2006/table">
            <a:tbl>
              <a:tblPr firstRow="1" firstCol="1" bandRow="1">
                <a:tableStyleId>{22838BEF-8BB2-4498-84A7-C5851F593DF1}</a:tableStyleId>
              </a:tblPr>
              <a:tblGrid>
                <a:gridCol w="1360714"/>
                <a:gridCol w="1132114"/>
                <a:gridCol w="1164771"/>
                <a:gridCol w="1295400"/>
                <a:gridCol w="1219200"/>
                <a:gridCol w="849085"/>
                <a:gridCol w="1589315"/>
              </a:tblGrid>
              <a:tr h="196347">
                <a:tc rowSpan="2" gridSpan="3">
                  <a:txBody>
                    <a:bodyPr/>
                    <a:lstStyle/>
                    <a:p>
                      <a:pPr algn="ctr" fontAlgn="ct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Хот</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тосгон</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бусад</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суурины</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нэр</a:t>
                      </a:r>
                      <a:endParaRPr lang="en-US" sz="1800" b="0" i="0" u="none" strike="noStrike" dirty="0">
                        <a:solidFill>
                          <a:schemeClr val="tx1"/>
                        </a:solidFill>
                        <a:effectLst/>
                        <a:latin typeface="Arial" pitchFamily="34" charset="0"/>
                        <a:cs typeface="Arial" pitchFamily="34" charset="0"/>
                      </a:endParaRPr>
                    </a:p>
                  </a:txBody>
                  <a:tcPr marL="9525" marR="9525" marT="19050" marB="19050" anchor="ctr"/>
                </a:tc>
                <a:tc rowSpan="2" hMerge="1">
                  <a:txBody>
                    <a:bodyPr/>
                    <a:lstStyle/>
                    <a:p>
                      <a:endParaRPr lang="en-US"/>
                    </a:p>
                  </a:txBody>
                  <a:tcPr/>
                </a:tc>
                <a:tc rowSpan="2" hMerge="1">
                  <a:txBody>
                    <a:bodyPr/>
                    <a:lstStyle/>
                    <a:p>
                      <a:endParaRPr lang="en-US"/>
                    </a:p>
                  </a:txBody>
                  <a:tcPr/>
                </a:tc>
                <a:tc gridSpan="4">
                  <a:txBody>
                    <a:bodyPr/>
                    <a:lstStyle/>
                    <a:p>
                      <a:pPr algn="l" fontAlgn="ctr"/>
                      <a:r>
                        <a:rPr lang="en-US" sz="1800" u="none" strike="noStrike">
                          <a:effectLst/>
                          <a:latin typeface="Arial" pitchFamily="34" charset="0"/>
                          <a:cs typeface="Arial" pitchFamily="34" charset="0"/>
                        </a:rPr>
                        <a:t>Хот, тосгон, бусад суурины</a:t>
                      </a:r>
                      <a:endParaRPr lang="en-US" sz="1800" b="0" i="0" u="none" strike="noStrike">
                        <a:solidFill>
                          <a:schemeClr val="tx1"/>
                        </a:solidFill>
                        <a:effectLst/>
                        <a:latin typeface="Arial" pitchFamily="34" charset="0"/>
                        <a:cs typeface="Arial" pitchFamily="34" charset="0"/>
                      </a:endParaRPr>
                    </a:p>
                  </a:txBody>
                  <a:tcPr marL="9525" marR="9525" marT="19050" marB="19050" anchor="ctr"/>
                </a:tc>
                <a:tc hMerge="1">
                  <a:txBody>
                    <a:bodyPr/>
                    <a:lstStyle/>
                    <a:p>
                      <a:endParaRPr lang="en-US"/>
                    </a:p>
                  </a:txBody>
                  <a:tcPr/>
                </a:tc>
                <a:tc hMerge="1">
                  <a:txBody>
                    <a:bodyPr/>
                    <a:lstStyle/>
                    <a:p>
                      <a:endParaRPr lang="en-US"/>
                    </a:p>
                  </a:txBody>
                  <a:tcPr/>
                </a:tc>
                <a:tc hMerge="1">
                  <a:txBody>
                    <a:bodyPr/>
                    <a:lstStyle/>
                    <a:p>
                      <a:endParaRPr lang="en-US"/>
                    </a:p>
                  </a:txBody>
                  <a:tcPr/>
                </a:tc>
              </a:tr>
              <a:tr h="341473">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algn="l" fontAlgn="ctr"/>
                      <a:r>
                        <a:rPr lang="en-US" sz="1800" u="none" strike="noStrike" dirty="0">
                          <a:effectLst/>
                          <a:latin typeface="Arial" pitchFamily="34" charset="0"/>
                          <a:cs typeface="Arial" pitchFamily="34" charset="0"/>
                        </a:rPr>
                        <a:t>1 </a:t>
                      </a:r>
                      <a:r>
                        <a:rPr lang="en-US" sz="1800" u="none" strike="noStrike" dirty="0" err="1">
                          <a:effectLst/>
                          <a:latin typeface="Arial" pitchFamily="34" charset="0"/>
                          <a:cs typeface="Arial" pitchFamily="34" charset="0"/>
                        </a:rPr>
                        <a:t>га</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газрын</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суурь</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үнэлгээ</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сая.төг</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газар</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ашиглах</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зориулалтаар</a:t>
                      </a:r>
                      <a:r>
                        <a:rPr lang="en-US" sz="1800" u="none" strike="noStrike" dirty="0">
                          <a:effectLst/>
                          <a:latin typeface="Arial" pitchFamily="34" charset="0"/>
                          <a:cs typeface="Arial" pitchFamily="34" charset="0"/>
                        </a:rPr>
                        <a:t>)</a:t>
                      </a:r>
                      <a:endParaRPr lang="en-US" sz="1800" b="0" i="0" u="none" strike="noStrike" dirty="0">
                        <a:solidFill>
                          <a:schemeClr val="tx1"/>
                        </a:solidFill>
                        <a:effectLst/>
                        <a:latin typeface="Arial" pitchFamily="34" charset="0"/>
                        <a:cs typeface="Arial"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r>
              <a:tr h="682945">
                <a:tc>
                  <a:txBody>
                    <a:bodyPr/>
                    <a:lstStyle/>
                    <a:p>
                      <a:pPr algn="l" fontAlgn="ctr"/>
                      <a:r>
                        <a:rPr lang="en-US" sz="1800" u="none" strike="noStrike" dirty="0" err="1">
                          <a:effectLst/>
                          <a:latin typeface="Arial" pitchFamily="34" charset="0"/>
                          <a:cs typeface="Arial" pitchFamily="34" charset="0"/>
                        </a:rPr>
                        <a:t>Аймаг</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нийслэлийн</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нэр</a:t>
                      </a:r>
                      <a:endParaRPr lang="en-US" sz="1800" b="0" i="0" u="none" strike="noStrike" dirty="0">
                        <a:solidFill>
                          <a:schemeClr val="tx1"/>
                        </a:solidFill>
                        <a:effectLst/>
                        <a:latin typeface="Arial" pitchFamily="34" charset="0"/>
                        <a:cs typeface="Arial" pitchFamily="34" charset="0"/>
                      </a:endParaRPr>
                    </a:p>
                  </a:txBody>
                  <a:tcPr marL="9525" marR="9525" marT="19050" marB="19050" anchor="ctr"/>
                </a:tc>
                <a:tc>
                  <a:txBody>
                    <a:bodyPr/>
                    <a:lstStyle/>
                    <a:p>
                      <a:pPr algn="l" fontAlgn="ctr"/>
                      <a:r>
                        <a:rPr lang="en-US" sz="1800" u="none" strike="noStrike" dirty="0" err="1">
                          <a:effectLst/>
                          <a:latin typeface="Arial" pitchFamily="34" charset="0"/>
                          <a:cs typeface="Arial" pitchFamily="34" charset="0"/>
                        </a:rPr>
                        <a:t>Дүүрэг</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сумын</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нэр</a:t>
                      </a:r>
                      <a:endParaRPr lang="en-US" sz="1800" b="0" i="0" u="none" strike="noStrike" dirty="0">
                        <a:solidFill>
                          <a:schemeClr val="tx1"/>
                        </a:solidFill>
                        <a:effectLst/>
                        <a:latin typeface="Arial" pitchFamily="34" charset="0"/>
                        <a:cs typeface="Arial" pitchFamily="34" charset="0"/>
                      </a:endParaRPr>
                    </a:p>
                  </a:txBody>
                  <a:tcPr marL="9525" marR="9525" marT="19050" marB="19050" anchor="ctr"/>
                </a:tc>
                <a:tc>
                  <a:txBody>
                    <a:bodyPr/>
                    <a:lstStyle/>
                    <a:p>
                      <a:pPr algn="ctr" fontAlgn="ctr"/>
                      <a:r>
                        <a:rPr lang="en-US" sz="1800" u="none" strike="noStrike" dirty="0" err="1">
                          <a:effectLst/>
                          <a:latin typeface="Arial" pitchFamily="34" charset="0"/>
                          <a:cs typeface="Arial" pitchFamily="34" charset="0"/>
                        </a:rPr>
                        <a:t>Газрын</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үнэлгээний</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зэрэглэл</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бүс</a:t>
                      </a:r>
                      <a:r>
                        <a:rPr lang="en-US" sz="1800" u="none" strike="noStrike" dirty="0">
                          <a:effectLst/>
                          <a:latin typeface="Arial" pitchFamily="34" charset="0"/>
                          <a:cs typeface="Arial" pitchFamily="34" charset="0"/>
                        </a:rPr>
                        <a:t>)-</a:t>
                      </a:r>
                      <a:r>
                        <a:rPr lang="en-US" sz="1800" u="none" strike="noStrike" dirty="0" err="1">
                          <a:effectLst/>
                          <a:latin typeface="Arial" pitchFamily="34" charset="0"/>
                          <a:cs typeface="Arial" pitchFamily="34" charset="0"/>
                        </a:rPr>
                        <a:t>ийн</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дугаар</a:t>
                      </a:r>
                      <a:endParaRPr lang="en-US" sz="1800" b="0" i="0" u="none" strike="noStrike" dirty="0">
                        <a:solidFill>
                          <a:schemeClr val="tx1"/>
                        </a:solidFill>
                        <a:effectLst/>
                        <a:latin typeface="Arial" pitchFamily="34" charset="0"/>
                        <a:cs typeface="Arial" pitchFamily="34" charset="0"/>
                      </a:endParaRPr>
                    </a:p>
                  </a:txBody>
                  <a:tcPr marL="9525" marR="9525" marT="19050" marB="19050" anchor="ctr"/>
                </a:tc>
                <a:tc>
                  <a:txBody>
                    <a:bodyPr/>
                    <a:lstStyle/>
                    <a:p>
                      <a:pPr algn="l" fontAlgn="ctr"/>
                      <a:r>
                        <a:rPr lang="en-US" sz="1800" u="none" strike="noStrike" dirty="0" err="1">
                          <a:effectLst/>
                          <a:latin typeface="Arial" pitchFamily="34" charset="0"/>
                          <a:cs typeface="Arial" pitchFamily="34" charset="0"/>
                        </a:rPr>
                        <a:t>Гэр</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бүлийн</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хамтын</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хэрэгцээ</a:t>
                      </a:r>
                      <a:endParaRPr lang="en-US" sz="1800" b="0" i="0" u="none" strike="noStrike" dirty="0">
                        <a:solidFill>
                          <a:schemeClr val="tx1"/>
                        </a:solidFill>
                        <a:effectLst/>
                        <a:latin typeface="Arial" pitchFamily="34" charset="0"/>
                        <a:cs typeface="Arial" pitchFamily="34" charset="0"/>
                      </a:endParaRPr>
                    </a:p>
                  </a:txBody>
                  <a:tcPr marL="9525" marR="9525" marT="19050" marB="19050" anchor="ctr"/>
                </a:tc>
                <a:tc>
                  <a:txBody>
                    <a:bodyPr/>
                    <a:lstStyle/>
                    <a:p>
                      <a:pPr algn="l" fontAlgn="ctr"/>
                      <a:r>
                        <a:rPr lang="en-US" sz="1800" u="none" strike="noStrike" dirty="0" err="1">
                          <a:effectLst/>
                          <a:latin typeface="Arial" pitchFamily="34" charset="0"/>
                          <a:cs typeface="Arial" pitchFamily="34" charset="0"/>
                        </a:rPr>
                        <a:t>Худалдаа</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бүх</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төрлийн</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үйлчилгээ</a:t>
                      </a:r>
                      <a:endParaRPr lang="en-US" sz="1800" b="0" i="0" u="none" strike="noStrike" dirty="0">
                        <a:solidFill>
                          <a:schemeClr val="tx1"/>
                        </a:solidFill>
                        <a:effectLst/>
                        <a:latin typeface="Arial" pitchFamily="34" charset="0"/>
                        <a:cs typeface="Arial" pitchFamily="34" charset="0"/>
                      </a:endParaRPr>
                    </a:p>
                  </a:txBody>
                  <a:tcPr marL="9525" marR="9525" marT="19050" marB="19050" anchor="ctr"/>
                </a:tc>
                <a:tc>
                  <a:txBody>
                    <a:bodyPr/>
                    <a:lstStyle/>
                    <a:p>
                      <a:pPr algn="l" fontAlgn="ctr"/>
                      <a:r>
                        <a:rPr lang="en-US" sz="1800" u="none" strike="noStrike" dirty="0">
                          <a:effectLst/>
                          <a:latin typeface="Arial" pitchFamily="34" charset="0"/>
                          <a:cs typeface="Arial" pitchFamily="34" charset="0"/>
                        </a:rPr>
                        <a:t>ХАА-н </a:t>
                      </a:r>
                      <a:r>
                        <a:rPr lang="en-US" sz="1800" u="none" strike="noStrike" dirty="0" err="1">
                          <a:effectLst/>
                          <a:latin typeface="Arial" pitchFamily="34" charset="0"/>
                          <a:cs typeface="Arial" pitchFamily="34" charset="0"/>
                        </a:rPr>
                        <a:t>үйлдвэрлэл</a:t>
                      </a:r>
                      <a:endParaRPr lang="en-US" sz="1800" b="0" i="0" u="none" strike="noStrike" dirty="0">
                        <a:solidFill>
                          <a:schemeClr val="tx1"/>
                        </a:solidFill>
                        <a:effectLst/>
                        <a:latin typeface="Arial" pitchFamily="34" charset="0"/>
                        <a:cs typeface="Arial" pitchFamily="34" charset="0"/>
                      </a:endParaRPr>
                    </a:p>
                  </a:txBody>
                  <a:tcPr marL="9525" marR="9525" marT="19050" marB="19050" anchor="ctr"/>
                </a:tc>
                <a:tc>
                  <a:txBody>
                    <a:bodyPr/>
                    <a:lstStyle/>
                    <a:p>
                      <a:pPr algn="l" fontAlgn="ctr"/>
                      <a:r>
                        <a:rPr lang="en-US" sz="1800" u="none" strike="noStrike" dirty="0">
                          <a:effectLst/>
                          <a:latin typeface="Arial" pitchFamily="34" charset="0"/>
                          <a:cs typeface="Arial" pitchFamily="34" charset="0"/>
                        </a:rPr>
                        <a:t>ХАА-</a:t>
                      </a:r>
                      <a:r>
                        <a:rPr lang="en-US" sz="1800" u="none" strike="noStrike" dirty="0" err="1">
                          <a:effectLst/>
                          <a:latin typeface="Arial" pitchFamily="34" charset="0"/>
                          <a:cs typeface="Arial" pitchFamily="34" charset="0"/>
                        </a:rPr>
                        <a:t>гаас</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бусад</a:t>
                      </a:r>
                      <a:r>
                        <a:rPr lang="en-US" sz="1800" u="none" strike="noStrike" dirty="0">
                          <a:effectLst/>
                          <a:latin typeface="Arial" pitchFamily="34" charset="0"/>
                          <a:cs typeface="Arial" pitchFamily="34" charset="0"/>
                        </a:rPr>
                        <a:t> </a:t>
                      </a:r>
                      <a:r>
                        <a:rPr lang="en-US" sz="1800" u="none" strike="noStrike" dirty="0" err="1">
                          <a:effectLst/>
                          <a:latin typeface="Arial" pitchFamily="34" charset="0"/>
                          <a:cs typeface="Arial" pitchFamily="34" charset="0"/>
                        </a:rPr>
                        <a:t>үйлдвэрлэл</a:t>
                      </a:r>
                      <a:endParaRPr lang="en-US" sz="1800" b="0" i="0" u="none" strike="noStrike" dirty="0">
                        <a:solidFill>
                          <a:schemeClr val="tx1"/>
                        </a:solidFill>
                        <a:effectLst/>
                        <a:latin typeface="Arial" pitchFamily="34" charset="0"/>
                        <a:cs typeface="Arial" pitchFamily="34" charset="0"/>
                      </a:endParaRPr>
                    </a:p>
                  </a:txBody>
                  <a:tcPr marL="9525" marR="9525" marT="19050" marB="19050" anchor="ctr"/>
                </a:tc>
              </a:tr>
              <a:tr h="196347">
                <a:tc rowSpan="5">
                  <a:txBody>
                    <a:bodyPr/>
                    <a:lstStyle/>
                    <a:p>
                      <a:pPr algn="l" fontAlgn="ctr"/>
                      <a:r>
                        <a:rPr lang="en-US" sz="1800" u="none" strike="noStrike">
                          <a:effectLst/>
                          <a:latin typeface="Arial" pitchFamily="34" charset="0"/>
                          <a:cs typeface="Arial" pitchFamily="34" charset="0"/>
                        </a:rPr>
                        <a:t>Дорнод</a:t>
                      </a:r>
                      <a:endParaRPr lang="en-US" sz="1800" b="0" i="0" u="none" strike="noStrike">
                        <a:solidFill>
                          <a:schemeClr val="tx1"/>
                        </a:solidFill>
                        <a:effectLst/>
                        <a:latin typeface="Arial" pitchFamily="34" charset="0"/>
                        <a:cs typeface="Arial" pitchFamily="34" charset="0"/>
                      </a:endParaRPr>
                    </a:p>
                  </a:txBody>
                  <a:tcPr marL="9525" marR="9525" marT="9525" marB="0" anchor="ctr"/>
                </a:tc>
                <a:tc rowSpan="5">
                  <a:txBody>
                    <a:bodyPr/>
                    <a:lstStyle/>
                    <a:p>
                      <a:pPr algn="l" fontAlgn="ctr"/>
                      <a:r>
                        <a:rPr lang="en-US" sz="1800" u="none" strike="noStrike">
                          <a:effectLst/>
                          <a:latin typeface="Arial" pitchFamily="34" charset="0"/>
                          <a:cs typeface="Arial" pitchFamily="34" charset="0"/>
                        </a:rPr>
                        <a:t>Хэрлэн</a:t>
                      </a:r>
                      <a:endParaRPr lang="en-US" sz="1800" b="0" i="0" u="none" strike="noStrike">
                        <a:solidFill>
                          <a:schemeClr val="tx1"/>
                        </a:solidFill>
                        <a:effectLst/>
                        <a:latin typeface="Arial" pitchFamily="34" charset="0"/>
                        <a:cs typeface="Arial" pitchFamily="34" charset="0"/>
                      </a:endParaRPr>
                    </a:p>
                  </a:txBody>
                  <a:tcPr marL="9525" marR="9525" marT="19050" marB="19050" anchor="ctr"/>
                </a:tc>
                <a:tc>
                  <a:txBody>
                    <a:bodyPr/>
                    <a:lstStyle/>
                    <a:p>
                      <a:pPr algn="ctr" fontAlgn="ctr"/>
                      <a:r>
                        <a:rPr lang="en-US" sz="1800" u="none" strike="noStrike" dirty="0">
                          <a:effectLst/>
                          <a:latin typeface="Arial" pitchFamily="34" charset="0"/>
                          <a:cs typeface="Arial" pitchFamily="34" charset="0"/>
                        </a:rPr>
                        <a:t>1</a:t>
                      </a:r>
                      <a:endParaRPr lang="en-US" sz="1800" b="0" i="0" u="none" strike="noStrike" dirty="0">
                        <a:solidFill>
                          <a:schemeClr val="tx1"/>
                        </a:solidFill>
                        <a:effectLst/>
                        <a:latin typeface="Arial" pitchFamily="34" charset="0"/>
                        <a:cs typeface="Arial" pitchFamily="34" charset="0"/>
                      </a:endParaRPr>
                    </a:p>
                  </a:txBody>
                  <a:tcPr marL="9525" marR="9525" marT="19050" marB="19050" anchor="ctr"/>
                </a:tc>
                <a:tc>
                  <a:txBody>
                    <a:bodyPr/>
                    <a:lstStyle/>
                    <a:p>
                      <a:pPr algn="ctr" fontAlgn="ctr"/>
                      <a:r>
                        <a:rPr lang="en-US" sz="1800" b="1" u="none" strike="noStrike" dirty="0">
                          <a:effectLst/>
                          <a:latin typeface="Arial" pitchFamily="34" charset="0"/>
                          <a:cs typeface="Arial" pitchFamily="34" charset="0"/>
                        </a:rPr>
                        <a:t>60</a:t>
                      </a:r>
                      <a:endParaRPr lang="en-US" sz="1800" b="1" i="0" u="none" strike="noStrike" dirty="0">
                        <a:solidFill>
                          <a:schemeClr val="tx1"/>
                        </a:solidFill>
                        <a:effectLst/>
                        <a:latin typeface="Arial" pitchFamily="34" charset="0"/>
                        <a:cs typeface="Arial" pitchFamily="34" charset="0"/>
                      </a:endParaRPr>
                    </a:p>
                  </a:txBody>
                  <a:tcPr marL="9525" marR="9525" marT="19050" marB="19050" anchor="ctr"/>
                </a:tc>
                <a:tc>
                  <a:txBody>
                    <a:bodyPr/>
                    <a:lstStyle/>
                    <a:p>
                      <a:pPr algn="ctr" fontAlgn="ctr"/>
                      <a:r>
                        <a:rPr lang="en-US" sz="1800" b="1" u="none" strike="noStrike" dirty="0">
                          <a:effectLst/>
                          <a:latin typeface="Arial" pitchFamily="34" charset="0"/>
                          <a:cs typeface="Arial" pitchFamily="34" charset="0"/>
                        </a:rPr>
                        <a:t>250</a:t>
                      </a:r>
                      <a:endParaRPr lang="en-US" sz="1800" b="1" i="0" u="none" strike="noStrike" dirty="0">
                        <a:solidFill>
                          <a:schemeClr val="tx1"/>
                        </a:solidFill>
                        <a:effectLst/>
                        <a:latin typeface="Arial" pitchFamily="34" charset="0"/>
                        <a:cs typeface="Arial" pitchFamily="34" charset="0"/>
                      </a:endParaRPr>
                    </a:p>
                  </a:txBody>
                  <a:tcPr marL="9525" marR="9525" marT="19050" marB="19050" anchor="ctr"/>
                </a:tc>
                <a:tc>
                  <a:txBody>
                    <a:bodyPr/>
                    <a:lstStyle/>
                    <a:p>
                      <a:pPr algn="ctr" fontAlgn="ctr"/>
                      <a:r>
                        <a:rPr lang="en-US" sz="1800" b="1" u="none" strike="noStrike" dirty="0">
                          <a:effectLst/>
                          <a:latin typeface="Arial" pitchFamily="34" charset="0"/>
                          <a:cs typeface="Arial" pitchFamily="34" charset="0"/>
                        </a:rPr>
                        <a:t>150</a:t>
                      </a:r>
                      <a:endParaRPr lang="en-US" sz="1800" b="1" i="0" u="none" strike="noStrike" dirty="0">
                        <a:solidFill>
                          <a:schemeClr val="tx1"/>
                        </a:solidFill>
                        <a:effectLst/>
                        <a:latin typeface="Arial" pitchFamily="34" charset="0"/>
                        <a:cs typeface="Arial" pitchFamily="34" charset="0"/>
                      </a:endParaRPr>
                    </a:p>
                  </a:txBody>
                  <a:tcPr marL="9525" marR="9525" marT="19050" marB="19050" anchor="ctr"/>
                </a:tc>
                <a:tc>
                  <a:txBody>
                    <a:bodyPr/>
                    <a:lstStyle/>
                    <a:p>
                      <a:pPr algn="ctr" fontAlgn="ctr"/>
                      <a:r>
                        <a:rPr lang="en-US" sz="1800" b="1" u="none" strike="noStrike" dirty="0">
                          <a:effectLst/>
                          <a:latin typeface="Arial" pitchFamily="34" charset="0"/>
                          <a:cs typeface="Arial" pitchFamily="34" charset="0"/>
                        </a:rPr>
                        <a:t>200</a:t>
                      </a:r>
                      <a:endParaRPr lang="en-US" sz="1800" b="1" i="0" u="none" strike="noStrike" dirty="0">
                        <a:solidFill>
                          <a:schemeClr val="tx1"/>
                        </a:solidFill>
                        <a:effectLst/>
                        <a:latin typeface="Arial" pitchFamily="34" charset="0"/>
                        <a:cs typeface="Arial" pitchFamily="34" charset="0"/>
                      </a:endParaRPr>
                    </a:p>
                  </a:txBody>
                  <a:tcPr marL="9525" marR="9525" marT="19050" marB="19050" anchor="ctr"/>
                </a:tc>
              </a:tr>
              <a:tr h="196347">
                <a:tc vMerge="1">
                  <a:txBody>
                    <a:bodyPr/>
                    <a:lstStyle/>
                    <a:p>
                      <a:endParaRPr lang="en-US"/>
                    </a:p>
                  </a:txBody>
                  <a:tcPr/>
                </a:tc>
                <a:tc vMerge="1">
                  <a:txBody>
                    <a:bodyPr/>
                    <a:lstStyle/>
                    <a:p>
                      <a:endParaRPr lang="en-US"/>
                    </a:p>
                  </a:txBody>
                  <a:tcPr/>
                </a:tc>
                <a:tc>
                  <a:txBody>
                    <a:bodyPr/>
                    <a:lstStyle/>
                    <a:p>
                      <a:pPr algn="ctr" fontAlgn="ctr"/>
                      <a:r>
                        <a:rPr lang="en-US" sz="1800" u="none" strike="noStrike">
                          <a:effectLst/>
                        </a:rPr>
                        <a:t>2</a:t>
                      </a:r>
                      <a:endParaRPr lang="en-US" sz="1800" b="0" i="0" u="none" strike="noStrike">
                        <a:solidFill>
                          <a:schemeClr val="tx1"/>
                        </a:solidFill>
                        <a:effectLst/>
                        <a:latin typeface="Arial" pitchFamily="34" charset="0"/>
                        <a:cs typeface="Arial" pitchFamily="34" charset="0"/>
                      </a:endParaRPr>
                    </a:p>
                  </a:txBody>
                  <a:tcPr marL="9525" marR="9525" marT="9525" marB="0" anchor="ctr"/>
                </a:tc>
                <a:tc>
                  <a:txBody>
                    <a:bodyPr/>
                    <a:lstStyle/>
                    <a:p>
                      <a:pPr algn="ctr" fontAlgn="ctr"/>
                      <a:r>
                        <a:rPr lang="en-US" sz="1800" b="1" u="none" strike="noStrike">
                          <a:effectLst/>
                        </a:rPr>
                        <a:t>40</a:t>
                      </a:r>
                      <a:endParaRPr lang="en-US" sz="1800" b="1" i="0" u="none" strike="noStrike">
                        <a:solidFill>
                          <a:schemeClr val="tx1"/>
                        </a:solidFill>
                        <a:effectLst/>
                        <a:latin typeface="Arial" pitchFamily="34" charset="0"/>
                        <a:cs typeface="Arial" pitchFamily="34" charset="0"/>
                      </a:endParaRPr>
                    </a:p>
                  </a:txBody>
                  <a:tcPr marL="9525" marR="9525" marT="19050" marB="19050" anchor="ctr"/>
                </a:tc>
                <a:tc>
                  <a:txBody>
                    <a:bodyPr/>
                    <a:lstStyle/>
                    <a:p>
                      <a:pPr algn="ctr" fontAlgn="ctr"/>
                      <a:r>
                        <a:rPr lang="en-US" sz="1800" b="1" u="none" strike="noStrike" dirty="0">
                          <a:effectLst/>
                        </a:rPr>
                        <a:t>200</a:t>
                      </a:r>
                      <a:endParaRPr lang="en-US" sz="1800" b="1" i="0" u="none" strike="noStrike" dirty="0">
                        <a:solidFill>
                          <a:schemeClr val="tx1"/>
                        </a:solidFill>
                        <a:effectLst/>
                        <a:latin typeface="Arial" pitchFamily="34" charset="0"/>
                        <a:cs typeface="Arial" pitchFamily="34" charset="0"/>
                      </a:endParaRPr>
                    </a:p>
                  </a:txBody>
                  <a:tcPr marL="9525" marR="9525" marT="19050" marB="19050" anchor="ctr"/>
                </a:tc>
                <a:tc>
                  <a:txBody>
                    <a:bodyPr/>
                    <a:lstStyle/>
                    <a:p>
                      <a:pPr algn="ctr" fontAlgn="ctr"/>
                      <a:r>
                        <a:rPr lang="en-US" sz="1800" b="1" u="none" strike="noStrike" dirty="0">
                          <a:effectLst/>
                        </a:rPr>
                        <a:t>100</a:t>
                      </a:r>
                      <a:endParaRPr lang="en-US" sz="1800" b="1" i="0" u="none" strike="noStrike" dirty="0">
                        <a:solidFill>
                          <a:schemeClr val="tx1"/>
                        </a:solidFill>
                        <a:effectLst/>
                        <a:latin typeface="Arial" pitchFamily="34" charset="0"/>
                        <a:cs typeface="Arial" pitchFamily="34" charset="0"/>
                      </a:endParaRPr>
                    </a:p>
                  </a:txBody>
                  <a:tcPr marL="9525" marR="9525" marT="19050" marB="19050" anchor="ctr"/>
                </a:tc>
                <a:tc>
                  <a:txBody>
                    <a:bodyPr/>
                    <a:lstStyle/>
                    <a:p>
                      <a:pPr algn="ctr" fontAlgn="ctr"/>
                      <a:r>
                        <a:rPr lang="en-US" sz="1800" b="1" u="none" strike="noStrike" dirty="0">
                          <a:effectLst/>
                        </a:rPr>
                        <a:t>160</a:t>
                      </a:r>
                      <a:endParaRPr lang="en-US" sz="1800" b="1" i="0" u="none" strike="noStrike" dirty="0">
                        <a:solidFill>
                          <a:schemeClr val="tx1"/>
                        </a:solidFill>
                        <a:effectLst/>
                        <a:latin typeface="Arial" pitchFamily="34" charset="0"/>
                        <a:cs typeface="Arial" pitchFamily="34" charset="0"/>
                      </a:endParaRPr>
                    </a:p>
                  </a:txBody>
                  <a:tcPr marL="9525" marR="9525" marT="19050" marB="19050" anchor="ctr"/>
                </a:tc>
              </a:tr>
              <a:tr h="196347">
                <a:tc vMerge="1">
                  <a:txBody>
                    <a:bodyPr/>
                    <a:lstStyle/>
                    <a:p>
                      <a:endParaRPr lang="en-US"/>
                    </a:p>
                  </a:txBody>
                  <a:tcPr/>
                </a:tc>
                <a:tc vMerge="1">
                  <a:txBody>
                    <a:bodyPr/>
                    <a:lstStyle/>
                    <a:p>
                      <a:endParaRPr lang="en-US"/>
                    </a:p>
                  </a:txBody>
                  <a:tcPr/>
                </a:tc>
                <a:tc>
                  <a:txBody>
                    <a:bodyPr/>
                    <a:lstStyle/>
                    <a:p>
                      <a:pPr algn="ctr" fontAlgn="ctr"/>
                      <a:r>
                        <a:rPr lang="en-US" sz="1800" u="none" strike="noStrike">
                          <a:effectLst/>
                        </a:rPr>
                        <a:t>3</a:t>
                      </a:r>
                      <a:endParaRPr lang="en-US" sz="1800" b="0" i="0" u="none" strike="noStrike">
                        <a:solidFill>
                          <a:schemeClr val="tx1"/>
                        </a:solidFill>
                        <a:effectLst/>
                        <a:latin typeface="Arial" pitchFamily="34" charset="0"/>
                        <a:cs typeface="Arial" pitchFamily="34" charset="0"/>
                      </a:endParaRPr>
                    </a:p>
                  </a:txBody>
                  <a:tcPr marL="9525" marR="9525" marT="9525" marB="0" anchor="ctr"/>
                </a:tc>
                <a:tc>
                  <a:txBody>
                    <a:bodyPr/>
                    <a:lstStyle/>
                    <a:p>
                      <a:pPr algn="ctr" fontAlgn="ctr"/>
                      <a:r>
                        <a:rPr lang="en-US" sz="1800" b="1" u="none" strike="noStrike">
                          <a:effectLst/>
                        </a:rPr>
                        <a:t>30</a:t>
                      </a:r>
                      <a:endParaRPr lang="en-US" sz="1800" b="1" i="0" u="none" strike="noStrike">
                        <a:solidFill>
                          <a:schemeClr val="tx1"/>
                        </a:solidFill>
                        <a:effectLst/>
                        <a:latin typeface="Arial" pitchFamily="34" charset="0"/>
                        <a:cs typeface="Arial" pitchFamily="34" charset="0"/>
                      </a:endParaRPr>
                    </a:p>
                  </a:txBody>
                  <a:tcPr marL="9525" marR="9525" marT="19050" marB="19050" anchor="ctr"/>
                </a:tc>
                <a:tc>
                  <a:txBody>
                    <a:bodyPr/>
                    <a:lstStyle/>
                    <a:p>
                      <a:pPr algn="ctr" fontAlgn="ctr"/>
                      <a:r>
                        <a:rPr lang="en-US" sz="1800" b="1" u="none" strike="noStrike" dirty="0">
                          <a:effectLst/>
                        </a:rPr>
                        <a:t>180</a:t>
                      </a:r>
                      <a:endParaRPr lang="en-US" sz="1800" b="1" i="0" u="none" strike="noStrike" dirty="0">
                        <a:solidFill>
                          <a:schemeClr val="tx1"/>
                        </a:solidFill>
                        <a:effectLst/>
                        <a:latin typeface="Arial" pitchFamily="34" charset="0"/>
                        <a:cs typeface="Arial" pitchFamily="34" charset="0"/>
                      </a:endParaRPr>
                    </a:p>
                  </a:txBody>
                  <a:tcPr marL="9525" marR="9525" marT="19050" marB="19050" anchor="ctr"/>
                </a:tc>
                <a:tc>
                  <a:txBody>
                    <a:bodyPr/>
                    <a:lstStyle/>
                    <a:p>
                      <a:pPr algn="ctr" fontAlgn="ctr"/>
                      <a:r>
                        <a:rPr lang="en-US" sz="1800" b="1" u="none" strike="noStrike" dirty="0">
                          <a:effectLst/>
                        </a:rPr>
                        <a:t>90</a:t>
                      </a:r>
                      <a:endParaRPr lang="en-US" sz="1800" b="1" i="0" u="none" strike="noStrike" dirty="0">
                        <a:solidFill>
                          <a:schemeClr val="tx1"/>
                        </a:solidFill>
                        <a:effectLst/>
                        <a:latin typeface="Arial" pitchFamily="34" charset="0"/>
                        <a:cs typeface="Arial" pitchFamily="34" charset="0"/>
                      </a:endParaRPr>
                    </a:p>
                  </a:txBody>
                  <a:tcPr marL="9525" marR="9525" marT="19050" marB="19050" anchor="ctr"/>
                </a:tc>
                <a:tc>
                  <a:txBody>
                    <a:bodyPr/>
                    <a:lstStyle/>
                    <a:p>
                      <a:pPr algn="ctr" fontAlgn="ctr"/>
                      <a:r>
                        <a:rPr lang="en-US" sz="1800" b="1" u="none" strike="noStrike" dirty="0">
                          <a:effectLst/>
                        </a:rPr>
                        <a:t>130</a:t>
                      </a:r>
                      <a:endParaRPr lang="en-US" sz="1800" b="1" i="0" u="none" strike="noStrike" dirty="0">
                        <a:solidFill>
                          <a:schemeClr val="tx1"/>
                        </a:solidFill>
                        <a:effectLst/>
                        <a:latin typeface="Arial" pitchFamily="34" charset="0"/>
                        <a:cs typeface="Arial" pitchFamily="34" charset="0"/>
                      </a:endParaRPr>
                    </a:p>
                  </a:txBody>
                  <a:tcPr marL="9525" marR="9525" marT="19050" marB="19050" anchor="ctr"/>
                </a:tc>
              </a:tr>
              <a:tr h="196347">
                <a:tc vMerge="1">
                  <a:txBody>
                    <a:bodyPr/>
                    <a:lstStyle/>
                    <a:p>
                      <a:endParaRPr lang="en-US"/>
                    </a:p>
                  </a:txBody>
                  <a:tcPr/>
                </a:tc>
                <a:tc vMerge="1">
                  <a:txBody>
                    <a:bodyPr/>
                    <a:lstStyle/>
                    <a:p>
                      <a:endParaRPr lang="en-US"/>
                    </a:p>
                  </a:txBody>
                  <a:tcPr/>
                </a:tc>
                <a:tc>
                  <a:txBody>
                    <a:bodyPr/>
                    <a:lstStyle/>
                    <a:p>
                      <a:pPr algn="ctr" fontAlgn="ctr"/>
                      <a:r>
                        <a:rPr lang="en-US" sz="1800" u="none" strike="noStrike">
                          <a:effectLst/>
                        </a:rPr>
                        <a:t>4</a:t>
                      </a:r>
                      <a:endParaRPr lang="en-US" sz="1800" b="0" i="0" u="none" strike="noStrike">
                        <a:solidFill>
                          <a:schemeClr val="tx1"/>
                        </a:solidFill>
                        <a:effectLst/>
                        <a:latin typeface="Arial" pitchFamily="34" charset="0"/>
                        <a:cs typeface="Arial" pitchFamily="34" charset="0"/>
                      </a:endParaRPr>
                    </a:p>
                  </a:txBody>
                  <a:tcPr marL="9525" marR="9525" marT="9525" marB="0" anchor="ctr"/>
                </a:tc>
                <a:tc>
                  <a:txBody>
                    <a:bodyPr/>
                    <a:lstStyle/>
                    <a:p>
                      <a:pPr algn="ctr" fontAlgn="ctr"/>
                      <a:r>
                        <a:rPr lang="en-US" sz="1800" b="1" u="none" strike="noStrike">
                          <a:effectLst/>
                        </a:rPr>
                        <a:t>20</a:t>
                      </a:r>
                      <a:endParaRPr lang="en-US" sz="1800" b="1" i="0" u="none" strike="noStrike">
                        <a:solidFill>
                          <a:schemeClr val="tx1"/>
                        </a:solidFill>
                        <a:effectLst/>
                        <a:latin typeface="Arial" pitchFamily="34" charset="0"/>
                        <a:cs typeface="Arial" pitchFamily="34" charset="0"/>
                      </a:endParaRPr>
                    </a:p>
                  </a:txBody>
                  <a:tcPr marL="9525" marR="9525" marT="19050" marB="19050" anchor="ctr"/>
                </a:tc>
                <a:tc>
                  <a:txBody>
                    <a:bodyPr/>
                    <a:lstStyle/>
                    <a:p>
                      <a:pPr algn="ctr" fontAlgn="ctr"/>
                      <a:r>
                        <a:rPr lang="en-US" sz="1800" b="1" u="none" strike="noStrike">
                          <a:effectLst/>
                        </a:rPr>
                        <a:t>100</a:t>
                      </a:r>
                      <a:endParaRPr lang="en-US" sz="1800" b="1" i="0" u="none" strike="noStrike">
                        <a:solidFill>
                          <a:schemeClr val="tx1"/>
                        </a:solidFill>
                        <a:effectLst/>
                        <a:latin typeface="Arial" pitchFamily="34" charset="0"/>
                        <a:cs typeface="Arial" pitchFamily="34" charset="0"/>
                      </a:endParaRPr>
                    </a:p>
                  </a:txBody>
                  <a:tcPr marL="9525" marR="9525" marT="19050" marB="19050" anchor="ctr"/>
                </a:tc>
                <a:tc>
                  <a:txBody>
                    <a:bodyPr/>
                    <a:lstStyle/>
                    <a:p>
                      <a:pPr algn="ctr" fontAlgn="ctr"/>
                      <a:r>
                        <a:rPr lang="en-US" sz="1800" b="1" u="none" strike="noStrike" dirty="0">
                          <a:effectLst/>
                        </a:rPr>
                        <a:t>80</a:t>
                      </a:r>
                      <a:endParaRPr lang="en-US" sz="1800" b="1" i="0" u="none" strike="noStrike" dirty="0">
                        <a:solidFill>
                          <a:schemeClr val="tx1"/>
                        </a:solidFill>
                        <a:effectLst/>
                        <a:latin typeface="Arial" pitchFamily="34" charset="0"/>
                        <a:cs typeface="Arial" pitchFamily="34" charset="0"/>
                      </a:endParaRPr>
                    </a:p>
                  </a:txBody>
                  <a:tcPr marL="9525" marR="9525" marT="19050" marB="19050" anchor="ctr"/>
                </a:tc>
                <a:tc>
                  <a:txBody>
                    <a:bodyPr/>
                    <a:lstStyle/>
                    <a:p>
                      <a:pPr algn="ctr" fontAlgn="ctr"/>
                      <a:r>
                        <a:rPr lang="en-US" sz="1800" b="1" u="none" strike="noStrike" dirty="0">
                          <a:effectLst/>
                        </a:rPr>
                        <a:t>70</a:t>
                      </a:r>
                      <a:endParaRPr lang="en-US" sz="1800" b="1" i="0" u="none" strike="noStrike" dirty="0">
                        <a:solidFill>
                          <a:schemeClr val="tx1"/>
                        </a:solidFill>
                        <a:effectLst/>
                        <a:latin typeface="Arial" pitchFamily="34" charset="0"/>
                        <a:cs typeface="Arial" pitchFamily="34" charset="0"/>
                      </a:endParaRPr>
                    </a:p>
                  </a:txBody>
                  <a:tcPr marL="9525" marR="9525" marT="19050" marB="19050" anchor="ctr"/>
                </a:tc>
              </a:tr>
              <a:tr h="196347">
                <a:tc vMerge="1">
                  <a:txBody>
                    <a:bodyPr/>
                    <a:lstStyle/>
                    <a:p>
                      <a:endParaRPr lang="en-US"/>
                    </a:p>
                  </a:txBody>
                  <a:tcPr/>
                </a:tc>
                <a:tc vMerge="1">
                  <a:txBody>
                    <a:bodyPr/>
                    <a:lstStyle/>
                    <a:p>
                      <a:endParaRPr lang="en-US"/>
                    </a:p>
                  </a:txBody>
                  <a:tcPr/>
                </a:tc>
                <a:tc>
                  <a:txBody>
                    <a:bodyPr/>
                    <a:lstStyle/>
                    <a:p>
                      <a:pPr algn="ctr" fontAlgn="ctr"/>
                      <a:r>
                        <a:rPr lang="en-US" sz="1800" u="none" strike="noStrike">
                          <a:effectLst/>
                        </a:rPr>
                        <a:t>5</a:t>
                      </a:r>
                      <a:endParaRPr lang="en-US" sz="1800" b="0" i="0" u="none" strike="noStrike">
                        <a:solidFill>
                          <a:schemeClr val="tx1"/>
                        </a:solidFill>
                        <a:effectLst/>
                        <a:latin typeface="Arial" pitchFamily="34" charset="0"/>
                        <a:cs typeface="Arial" pitchFamily="34" charset="0"/>
                      </a:endParaRPr>
                    </a:p>
                  </a:txBody>
                  <a:tcPr marL="9525" marR="9525" marT="9525" marB="0" anchor="ctr"/>
                </a:tc>
                <a:tc>
                  <a:txBody>
                    <a:bodyPr/>
                    <a:lstStyle/>
                    <a:p>
                      <a:pPr algn="ctr" fontAlgn="ctr"/>
                      <a:r>
                        <a:rPr lang="en-US" sz="1800" b="1" u="none" strike="noStrike">
                          <a:effectLst/>
                        </a:rPr>
                        <a:t>10</a:t>
                      </a:r>
                      <a:endParaRPr lang="en-US" sz="1800" b="1" i="0" u="none" strike="noStrike">
                        <a:solidFill>
                          <a:schemeClr val="tx1"/>
                        </a:solidFill>
                        <a:effectLst/>
                        <a:latin typeface="Arial" pitchFamily="34" charset="0"/>
                        <a:cs typeface="Arial" pitchFamily="34" charset="0"/>
                      </a:endParaRPr>
                    </a:p>
                  </a:txBody>
                  <a:tcPr marL="9525" marR="9525" marT="19050" marB="19050" anchor="ctr"/>
                </a:tc>
                <a:tc>
                  <a:txBody>
                    <a:bodyPr/>
                    <a:lstStyle/>
                    <a:p>
                      <a:pPr algn="ctr" fontAlgn="ctr"/>
                      <a:r>
                        <a:rPr lang="en-US" sz="1800" b="1" u="none" strike="noStrike">
                          <a:effectLst/>
                        </a:rPr>
                        <a:t>70</a:t>
                      </a:r>
                      <a:endParaRPr lang="en-US" sz="1800" b="1" i="0" u="none" strike="noStrike">
                        <a:solidFill>
                          <a:schemeClr val="tx1"/>
                        </a:solidFill>
                        <a:effectLst/>
                        <a:latin typeface="Arial" pitchFamily="34" charset="0"/>
                        <a:cs typeface="Arial" pitchFamily="34" charset="0"/>
                      </a:endParaRPr>
                    </a:p>
                  </a:txBody>
                  <a:tcPr marL="9525" marR="9525" marT="19050" marB="19050" anchor="ctr"/>
                </a:tc>
                <a:tc>
                  <a:txBody>
                    <a:bodyPr/>
                    <a:lstStyle/>
                    <a:p>
                      <a:pPr algn="ctr" fontAlgn="ctr"/>
                      <a:r>
                        <a:rPr lang="en-US" sz="1800" b="1" u="none" strike="noStrike" dirty="0">
                          <a:effectLst/>
                        </a:rPr>
                        <a:t>60</a:t>
                      </a:r>
                      <a:endParaRPr lang="en-US" sz="1800" b="1" i="0" u="none" strike="noStrike" dirty="0">
                        <a:solidFill>
                          <a:schemeClr val="tx1"/>
                        </a:solidFill>
                        <a:effectLst/>
                        <a:latin typeface="Arial" pitchFamily="34" charset="0"/>
                        <a:cs typeface="Arial" pitchFamily="34" charset="0"/>
                      </a:endParaRPr>
                    </a:p>
                  </a:txBody>
                  <a:tcPr marL="9525" marR="9525" marT="19050" marB="19050" anchor="ctr"/>
                </a:tc>
                <a:tc>
                  <a:txBody>
                    <a:bodyPr/>
                    <a:lstStyle/>
                    <a:p>
                      <a:pPr algn="ctr" fontAlgn="ctr"/>
                      <a:r>
                        <a:rPr lang="en-US" sz="1800" b="1" u="none" strike="noStrike" dirty="0">
                          <a:effectLst/>
                        </a:rPr>
                        <a:t>50</a:t>
                      </a:r>
                      <a:endParaRPr lang="en-US" sz="1800" b="1" i="0" u="none" strike="noStrike" dirty="0">
                        <a:solidFill>
                          <a:schemeClr val="tx1"/>
                        </a:solidFill>
                        <a:effectLst/>
                        <a:latin typeface="Arial" pitchFamily="34" charset="0"/>
                        <a:cs typeface="Arial" pitchFamily="34" charset="0"/>
                      </a:endParaRPr>
                    </a:p>
                  </a:txBody>
                  <a:tcPr marL="9525" marR="9525" marT="19050" marB="19050" anchor="ctr"/>
                </a:tc>
              </a:tr>
            </a:tbl>
          </a:graphicData>
        </a:graphic>
      </p:graphicFrame>
    </p:spTree>
    <p:extLst>
      <p:ext uri="{BB962C8B-B14F-4D97-AF65-F5344CB8AC3E}">
        <p14:creationId xmlns:p14="http://schemas.microsoft.com/office/powerpoint/2010/main" val="1398292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404" t="3944" r="2152" b="3496"/>
          <a:stretch/>
        </p:blipFill>
        <p:spPr>
          <a:xfrm>
            <a:off x="457200" y="685800"/>
            <a:ext cx="8305800" cy="5809211"/>
          </a:xfrm>
          <a:prstGeom prst="rect">
            <a:avLst/>
          </a:prstGeom>
        </p:spPr>
      </p:pic>
      <p:sp>
        <p:nvSpPr>
          <p:cNvPr id="3" name="Title 1"/>
          <p:cNvSpPr txBox="1">
            <a:spLocks/>
          </p:cNvSpPr>
          <p:nvPr/>
        </p:nvSpPr>
        <p:spPr bwMode="gray">
          <a:xfrm>
            <a:off x="762000" y="0"/>
            <a:ext cx="7296844" cy="61159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lgn="ctr" fontAlgn="base">
              <a:lnSpc>
                <a:spcPct val="110000"/>
              </a:lnSpc>
              <a:spcBef>
                <a:spcPct val="0"/>
              </a:spcBef>
              <a:spcAft>
                <a:spcPct val="0"/>
              </a:spcAft>
              <a:defRPr/>
            </a:pPr>
            <a:r>
              <a:rPr lang="mn-MN" b="1" kern="0" dirty="0" smtClean="0">
                <a:latin typeface="Arial" pitchFamily="34" charset="0"/>
                <a:cs typeface="Arial" pitchFamily="34" charset="0"/>
              </a:rPr>
              <a:t>СИТХ-ын 2018 оны 11 дүгээр сарын 07-ны 12/05 дугаар тогтоол</a:t>
            </a:r>
            <a:endParaRPr lang="en-US" b="1" kern="0" dirty="0">
              <a:latin typeface="Arial" pitchFamily="34" charset="0"/>
              <a:cs typeface="Arial" pitchFamily="34" charset="0"/>
            </a:endParaRPr>
          </a:p>
        </p:txBody>
      </p:sp>
      <p:sp>
        <p:nvSpPr>
          <p:cNvPr id="4" name="Title 1"/>
          <p:cNvSpPr txBox="1">
            <a:spLocks/>
          </p:cNvSpPr>
          <p:nvPr/>
        </p:nvSpPr>
        <p:spPr bwMode="gray">
          <a:xfrm>
            <a:off x="457200" y="685800"/>
            <a:ext cx="1676400" cy="459195"/>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5720" rIns="0" bIns="45720" numCol="1" anchor="b" anchorCtr="0" compatLnSpc="1">
            <a:prstTxWarp prst="textNoShape">
              <a:avLst/>
            </a:prstTxWarp>
          </a:bodyPr>
          <a:lstStyle/>
          <a:p>
            <a:pPr lvl="0" algn="ctr" fontAlgn="base">
              <a:lnSpc>
                <a:spcPct val="110000"/>
              </a:lnSpc>
              <a:spcBef>
                <a:spcPct val="0"/>
              </a:spcBef>
              <a:spcAft>
                <a:spcPct val="0"/>
              </a:spcAft>
              <a:defRPr/>
            </a:pPr>
            <a:r>
              <a:rPr lang="mn-MN" sz="1200" b="1" kern="0" dirty="0" smtClean="0">
                <a:latin typeface="Arial" pitchFamily="34" charset="0"/>
                <a:cs typeface="Arial" pitchFamily="34" charset="0"/>
              </a:rPr>
              <a:t>Газрын төлбөрийн үнэлгээний бүс</a:t>
            </a:r>
            <a:endParaRPr lang="en-US" sz="1200" b="1" kern="0" dirty="0">
              <a:latin typeface="Arial" pitchFamily="34" charset="0"/>
              <a:cs typeface="Arial" pitchFamily="34" charset="0"/>
            </a:endParaRPr>
          </a:p>
        </p:txBody>
      </p:sp>
    </p:spTree>
    <p:extLst>
      <p:ext uri="{BB962C8B-B14F-4D97-AF65-F5344CB8AC3E}">
        <p14:creationId xmlns:p14="http://schemas.microsoft.com/office/powerpoint/2010/main" val="596048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inus 8"/>
          <p:cNvSpPr/>
          <p:nvPr/>
        </p:nvSpPr>
        <p:spPr>
          <a:xfrm flipV="1">
            <a:off x="-1600200" y="609599"/>
            <a:ext cx="12344400" cy="463620"/>
          </a:xfrm>
          <a:prstGeom prst="mathMinus">
            <a:avLst>
              <a:gd name="adj1" fmla="val 8362"/>
            </a:avLst>
          </a:prstGeom>
          <a:solidFill>
            <a:srgbClr val="00B050"/>
          </a:solidFill>
          <a:ln w="571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00B050"/>
              </a:solidFill>
            </a:endParaRPr>
          </a:p>
        </p:txBody>
      </p:sp>
      <p:sp>
        <p:nvSpPr>
          <p:cNvPr id="6" name="Rectangle 5"/>
          <p:cNvSpPr/>
          <p:nvPr/>
        </p:nvSpPr>
        <p:spPr>
          <a:xfrm>
            <a:off x="228600" y="1295400"/>
            <a:ext cx="8610600" cy="5355312"/>
          </a:xfrm>
          <a:prstGeom prst="rect">
            <a:avLst/>
          </a:prstGeom>
        </p:spPr>
        <p:txBody>
          <a:bodyPr wrap="square">
            <a:spAutoFit/>
          </a:bodyPr>
          <a:lstStyle/>
          <a:p>
            <a:r>
              <a:rPr lang="mn-MN" sz="1400" b="1" dirty="0" smtClean="0">
                <a:latin typeface="Arial" pitchFamily="34" charset="0"/>
                <a:cs typeface="Arial" pitchFamily="34" charset="0"/>
              </a:rPr>
              <a:t>1.</a:t>
            </a:r>
            <a:r>
              <a:rPr lang="en-US" sz="1400" b="1" dirty="0" err="1" smtClean="0">
                <a:latin typeface="Arial" pitchFamily="34" charset="0"/>
                <a:cs typeface="Arial" pitchFamily="34" charset="0"/>
              </a:rPr>
              <a:t>Гэр</a:t>
            </a:r>
            <a:r>
              <a:rPr lang="en-US" sz="1400" b="1" dirty="0" smtClean="0">
                <a:latin typeface="Arial" pitchFamily="34" charset="0"/>
                <a:cs typeface="Arial" pitchFamily="34" charset="0"/>
              </a:rPr>
              <a:t> </a:t>
            </a:r>
            <a:r>
              <a:rPr lang="en-US" sz="1400" b="1" dirty="0" err="1">
                <a:latin typeface="Arial" pitchFamily="34" charset="0"/>
                <a:cs typeface="Arial" pitchFamily="34" charset="0"/>
              </a:rPr>
              <a:t>бүлийн</a:t>
            </a:r>
            <a:r>
              <a:rPr lang="en-US" sz="1400" b="1" dirty="0">
                <a:latin typeface="Arial" pitchFamily="34" charset="0"/>
                <a:cs typeface="Arial" pitchFamily="34" charset="0"/>
              </a:rPr>
              <a:t> </a:t>
            </a:r>
            <a:r>
              <a:rPr lang="en-US" sz="1400" b="1" dirty="0" err="1">
                <a:latin typeface="Arial" pitchFamily="34" charset="0"/>
                <a:cs typeface="Arial" pitchFamily="34" charset="0"/>
              </a:rPr>
              <a:t>хамтын</a:t>
            </a:r>
            <a:r>
              <a:rPr lang="en-US" sz="1400" b="1" dirty="0">
                <a:latin typeface="Arial" pitchFamily="34" charset="0"/>
                <a:cs typeface="Arial" pitchFamily="34" charset="0"/>
              </a:rPr>
              <a:t> </a:t>
            </a:r>
            <a:r>
              <a:rPr lang="en-US" sz="1400" b="1" dirty="0" err="1">
                <a:latin typeface="Arial" pitchFamily="34" charset="0"/>
                <a:cs typeface="Arial" pitchFamily="34" charset="0"/>
              </a:rPr>
              <a:t>хэрэгцээний</a:t>
            </a:r>
            <a:r>
              <a:rPr lang="en-US" sz="1400" b="1" dirty="0">
                <a:latin typeface="Arial" pitchFamily="34" charset="0"/>
                <a:cs typeface="Arial" pitchFamily="34" charset="0"/>
              </a:rPr>
              <a:t>” </a:t>
            </a:r>
            <a:r>
              <a:rPr lang="en-US" sz="1400" b="1" dirty="0" err="1">
                <a:latin typeface="Arial" pitchFamily="34" charset="0"/>
                <a:cs typeface="Arial" pitchFamily="34" charset="0"/>
              </a:rPr>
              <a:t>гэдэгт</a:t>
            </a:r>
            <a:r>
              <a:rPr lang="en-US" sz="1400" b="1" dirty="0">
                <a:latin typeface="Arial" pitchFamily="34" charset="0"/>
                <a:cs typeface="Arial" pitchFamily="34" charset="0"/>
              </a:rPr>
              <a:t> </a:t>
            </a:r>
            <a:r>
              <a:rPr lang="mn-MN" sz="1400" b="1" dirty="0" smtClean="0">
                <a:latin typeface="Arial" pitchFamily="34" charset="0"/>
                <a:cs typeface="Arial" pitchFamily="34" charset="0"/>
              </a:rPr>
              <a:t>“ </a:t>
            </a:r>
            <a:r>
              <a:rPr lang="en-US" sz="1400" b="1" dirty="0" err="1" smtClean="0">
                <a:latin typeface="Arial" pitchFamily="34" charset="0"/>
                <a:cs typeface="Arial" pitchFamily="34" charset="0"/>
              </a:rPr>
              <a:t>Газрын</a:t>
            </a:r>
            <a:r>
              <a:rPr lang="en-US" sz="1400" b="1" dirty="0" smtClean="0">
                <a:latin typeface="Arial" pitchFamily="34" charset="0"/>
                <a:cs typeface="Arial" pitchFamily="34" charset="0"/>
              </a:rPr>
              <a:t> </a:t>
            </a:r>
            <a:r>
              <a:rPr lang="en-US" sz="1400" b="1" dirty="0" err="1">
                <a:latin typeface="Arial" pitchFamily="34" charset="0"/>
                <a:cs typeface="Arial" pitchFamily="34" charset="0"/>
              </a:rPr>
              <a:t>тухай</a:t>
            </a:r>
            <a:r>
              <a:rPr lang="en-US" sz="1400" b="1" dirty="0">
                <a:latin typeface="Arial" pitchFamily="34" charset="0"/>
                <a:cs typeface="Arial" pitchFamily="34" charset="0"/>
              </a:rPr>
              <a:t> </a:t>
            </a:r>
            <a:r>
              <a:rPr lang="en-US" sz="1400" b="1" dirty="0" err="1">
                <a:latin typeface="Arial" pitchFamily="34" charset="0"/>
                <a:cs typeface="Arial" pitchFamily="34" charset="0"/>
              </a:rPr>
              <a:t>хуулийн</a:t>
            </a:r>
            <a:r>
              <a:rPr lang="en-US" sz="1400" b="1" dirty="0">
                <a:latin typeface="Arial" pitchFamily="34" charset="0"/>
                <a:cs typeface="Arial" pitchFamily="34" charset="0"/>
              </a:rPr>
              <a:t> 29.1, 29.2-т </a:t>
            </a:r>
            <a:r>
              <a:rPr lang="en-US" sz="1400" b="1" dirty="0" err="1">
                <a:latin typeface="Arial" pitchFamily="34" charset="0"/>
                <a:cs typeface="Arial" pitchFamily="34" charset="0"/>
              </a:rPr>
              <a:t>заасан</a:t>
            </a:r>
            <a:r>
              <a:rPr lang="en-US" sz="1400" b="1" dirty="0">
                <a:latin typeface="Arial" pitchFamily="34" charset="0"/>
                <a:cs typeface="Arial" pitchFamily="34" charset="0"/>
              </a:rPr>
              <a:t> </a:t>
            </a:r>
            <a:r>
              <a:rPr lang="en-US" sz="1400" b="1" dirty="0" err="1">
                <a:latin typeface="Arial" pitchFamily="34" charset="0"/>
                <a:cs typeface="Arial" pitchFamily="34" charset="0"/>
              </a:rPr>
              <a:t>газар</a:t>
            </a:r>
            <a:r>
              <a:rPr lang="en-US" sz="1400" b="1" dirty="0" smtClean="0">
                <a:latin typeface="Arial" pitchFamily="34" charset="0"/>
                <a:cs typeface="Arial" pitchFamily="34" charset="0"/>
              </a:rPr>
              <a:t>;</a:t>
            </a:r>
            <a:endParaRPr lang="mn-MN" sz="1400" b="1" dirty="0" smtClean="0">
              <a:latin typeface="Arial" pitchFamily="34" charset="0"/>
              <a:cs typeface="Arial" pitchFamily="34" charset="0"/>
            </a:endParaRPr>
          </a:p>
          <a:p>
            <a:endParaRPr lang="en-US" sz="1400" b="1" dirty="0">
              <a:latin typeface="Arial" pitchFamily="34" charset="0"/>
              <a:cs typeface="Arial" pitchFamily="34" charset="0"/>
            </a:endParaRPr>
          </a:p>
          <a:p>
            <a:r>
              <a:rPr lang="mn-MN" sz="1200" b="1" dirty="0" smtClean="0">
                <a:latin typeface="Arial" pitchFamily="34" charset="0"/>
                <a:cs typeface="Arial" pitchFamily="34" charset="0"/>
              </a:rPr>
              <a:t>2</a:t>
            </a:r>
            <a:r>
              <a:rPr lang="mn-MN" sz="1400" b="1" dirty="0" smtClean="0">
                <a:latin typeface="Arial" pitchFamily="34" charset="0"/>
                <a:cs typeface="Arial" pitchFamily="34" charset="0"/>
              </a:rPr>
              <a:t>.</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Худалдаа</a:t>
            </a:r>
            <a:r>
              <a:rPr lang="en-US" sz="1400" b="1" dirty="0">
                <a:latin typeface="Arial" pitchFamily="34" charset="0"/>
                <a:cs typeface="Arial" pitchFamily="34" charset="0"/>
              </a:rPr>
              <a:t>, </a:t>
            </a:r>
            <a:r>
              <a:rPr lang="en-US" sz="1400" b="1" dirty="0" err="1">
                <a:latin typeface="Arial" pitchFamily="34" charset="0"/>
                <a:cs typeface="Arial" pitchFamily="34" charset="0"/>
              </a:rPr>
              <a:t>бүх</a:t>
            </a:r>
            <a:r>
              <a:rPr lang="en-US" sz="1400" b="1" dirty="0">
                <a:latin typeface="Arial" pitchFamily="34" charset="0"/>
                <a:cs typeface="Arial" pitchFamily="34" charset="0"/>
              </a:rPr>
              <a:t> </a:t>
            </a:r>
            <a:r>
              <a:rPr lang="en-US" sz="1400" b="1" dirty="0" err="1">
                <a:latin typeface="Arial" pitchFamily="34" charset="0"/>
                <a:cs typeface="Arial" pitchFamily="34" charset="0"/>
              </a:rPr>
              <a:t>төрлийн</a:t>
            </a:r>
            <a:r>
              <a:rPr lang="en-US" sz="1400" b="1" dirty="0">
                <a:latin typeface="Arial" pitchFamily="34" charset="0"/>
                <a:cs typeface="Arial" pitchFamily="34" charset="0"/>
              </a:rPr>
              <a:t> </a:t>
            </a:r>
            <a:r>
              <a:rPr lang="en-US" sz="1400" b="1" dirty="0" err="1">
                <a:latin typeface="Arial" pitchFamily="34" charset="0"/>
                <a:cs typeface="Arial" pitchFamily="34" charset="0"/>
              </a:rPr>
              <a:t>үйлчилгээ</a:t>
            </a:r>
            <a:r>
              <a:rPr lang="en-US" sz="1400" b="1" dirty="0">
                <a:latin typeface="Arial" pitchFamily="34" charset="0"/>
                <a:cs typeface="Arial" pitchFamily="34" charset="0"/>
              </a:rPr>
              <a:t>” </a:t>
            </a:r>
            <a:r>
              <a:rPr lang="en-US" sz="1400" b="1" dirty="0" err="1">
                <a:latin typeface="Arial" pitchFamily="34" charset="0"/>
                <a:cs typeface="Arial" pitchFamily="34" charset="0"/>
              </a:rPr>
              <a:t>гэдэгт</a:t>
            </a:r>
            <a:r>
              <a:rPr lang="en-US" sz="1400" b="1" dirty="0">
                <a:latin typeface="Arial" pitchFamily="34" charset="0"/>
                <a:cs typeface="Arial" pitchFamily="34" charset="0"/>
              </a:rPr>
              <a:t> </a:t>
            </a:r>
            <a:r>
              <a:rPr lang="en-US" sz="1400" b="1" dirty="0" err="1">
                <a:latin typeface="Arial" pitchFamily="34" charset="0"/>
                <a:cs typeface="Arial" pitchFamily="34" charset="0"/>
              </a:rPr>
              <a:t>бүх</a:t>
            </a:r>
            <a:r>
              <a:rPr lang="en-US" sz="1400" b="1" dirty="0">
                <a:latin typeface="Arial" pitchFamily="34" charset="0"/>
                <a:cs typeface="Arial" pitchFamily="34" charset="0"/>
              </a:rPr>
              <a:t> </a:t>
            </a:r>
            <a:r>
              <a:rPr lang="en-US" sz="1400" b="1" dirty="0" err="1">
                <a:latin typeface="Arial" pitchFamily="34" charset="0"/>
                <a:cs typeface="Arial" pitchFamily="34" charset="0"/>
              </a:rPr>
              <a:t>шатны</a:t>
            </a:r>
            <a:r>
              <a:rPr lang="en-US" sz="1400" b="1" dirty="0">
                <a:latin typeface="Arial" pitchFamily="34" charset="0"/>
                <a:cs typeface="Arial" pitchFamily="34" charset="0"/>
              </a:rPr>
              <a:t> </a:t>
            </a:r>
            <a:r>
              <a:rPr lang="en-US" sz="1400" b="1" dirty="0" err="1">
                <a:latin typeface="Arial" pitchFamily="34" charset="0"/>
                <a:cs typeface="Arial" pitchFamily="34" charset="0"/>
              </a:rPr>
              <a:t>сургууль</a:t>
            </a:r>
            <a:r>
              <a:rPr lang="en-US" sz="1400" b="1" dirty="0">
                <a:latin typeface="Arial" pitchFamily="34" charset="0"/>
                <a:cs typeface="Arial" pitchFamily="34" charset="0"/>
              </a:rPr>
              <a:t>, </a:t>
            </a:r>
            <a:r>
              <a:rPr lang="en-US" sz="1400" b="1" dirty="0" err="1">
                <a:latin typeface="Arial" pitchFamily="34" charset="0"/>
                <a:cs typeface="Arial" pitchFamily="34" charset="0"/>
              </a:rPr>
              <a:t>цэцэрлэг</a:t>
            </a:r>
            <a:r>
              <a:rPr lang="en-US" sz="1400" b="1" dirty="0">
                <a:latin typeface="Arial" pitchFamily="34" charset="0"/>
                <a:cs typeface="Arial" pitchFamily="34" charset="0"/>
              </a:rPr>
              <a:t>, </a:t>
            </a:r>
            <a:r>
              <a:rPr lang="en-US" sz="1400" b="1" dirty="0" err="1">
                <a:latin typeface="Arial" pitchFamily="34" charset="0"/>
                <a:cs typeface="Arial" pitchFamily="34" charset="0"/>
              </a:rPr>
              <a:t>эмнэлэг</a:t>
            </a:r>
            <a:r>
              <a:rPr lang="en-US" sz="1400" b="1" dirty="0">
                <a:latin typeface="Arial" pitchFamily="34" charset="0"/>
                <a:cs typeface="Arial" pitchFamily="34" charset="0"/>
              </a:rPr>
              <a:t>, </a:t>
            </a:r>
            <a:r>
              <a:rPr lang="en-US" sz="1400" b="1" dirty="0" err="1">
                <a:latin typeface="Arial" pitchFamily="34" charset="0"/>
                <a:cs typeface="Arial" pitchFamily="34" charset="0"/>
              </a:rPr>
              <a:t>эрүүл</a:t>
            </a:r>
            <a:r>
              <a:rPr lang="en-US" sz="1400" b="1" dirty="0">
                <a:latin typeface="Arial" pitchFamily="34" charset="0"/>
                <a:cs typeface="Arial" pitchFamily="34" charset="0"/>
              </a:rPr>
              <a:t> </a:t>
            </a:r>
            <a:r>
              <a:rPr lang="en-US" sz="1400" b="1" dirty="0" err="1">
                <a:latin typeface="Arial" pitchFamily="34" charset="0"/>
                <a:cs typeface="Arial" pitchFamily="34" charset="0"/>
              </a:rPr>
              <a:t>мэндийн</a:t>
            </a:r>
            <a:r>
              <a:rPr lang="en-US" sz="1400" b="1" dirty="0">
                <a:latin typeface="Arial" pitchFamily="34" charset="0"/>
                <a:cs typeface="Arial" pitchFamily="34" charset="0"/>
              </a:rPr>
              <a:t> </a:t>
            </a:r>
            <a:r>
              <a:rPr lang="en-US" sz="1400" b="1" dirty="0" err="1">
                <a:latin typeface="Arial" pitchFamily="34" charset="0"/>
                <a:cs typeface="Arial" pitchFamily="34" charset="0"/>
              </a:rPr>
              <a:t>байгууллага</a:t>
            </a:r>
            <a:r>
              <a:rPr lang="en-US" sz="1400" b="1" dirty="0">
                <a:latin typeface="Arial" pitchFamily="34" charset="0"/>
                <a:cs typeface="Arial" pitchFamily="34" charset="0"/>
              </a:rPr>
              <a:t>, </a:t>
            </a:r>
            <a:r>
              <a:rPr lang="en-US" sz="1400" b="1" dirty="0" err="1">
                <a:latin typeface="Arial" pitchFamily="34" charset="0"/>
                <a:cs typeface="Arial" pitchFamily="34" charset="0"/>
              </a:rPr>
              <a:t>номын</a:t>
            </a:r>
            <a:r>
              <a:rPr lang="en-US" sz="1400" b="1" dirty="0">
                <a:latin typeface="Arial" pitchFamily="34" charset="0"/>
                <a:cs typeface="Arial" pitchFamily="34" charset="0"/>
              </a:rPr>
              <a:t> </a:t>
            </a:r>
            <a:r>
              <a:rPr lang="en-US" sz="1400" b="1" dirty="0" err="1">
                <a:latin typeface="Arial" pitchFamily="34" charset="0"/>
                <a:cs typeface="Arial" pitchFamily="34" charset="0"/>
              </a:rPr>
              <a:t>сан</a:t>
            </a:r>
            <a:r>
              <a:rPr lang="en-US" sz="1400" b="1" dirty="0">
                <a:latin typeface="Arial" pitchFamily="34" charset="0"/>
                <a:cs typeface="Arial" pitchFamily="34" charset="0"/>
              </a:rPr>
              <a:t>, </a:t>
            </a:r>
            <a:r>
              <a:rPr lang="en-US" sz="1400" b="1" dirty="0" err="1">
                <a:latin typeface="Arial" pitchFamily="34" charset="0"/>
                <a:cs typeface="Arial" pitchFamily="34" charset="0"/>
              </a:rPr>
              <a:t>биеийн</a:t>
            </a:r>
            <a:r>
              <a:rPr lang="en-US" sz="1400" b="1" dirty="0">
                <a:latin typeface="Arial" pitchFamily="34" charset="0"/>
                <a:cs typeface="Arial" pitchFamily="34" charset="0"/>
              </a:rPr>
              <a:t> </a:t>
            </a:r>
            <a:r>
              <a:rPr lang="en-US" sz="1400" b="1" dirty="0" err="1">
                <a:latin typeface="Arial" pitchFamily="34" charset="0"/>
                <a:cs typeface="Arial" pitchFamily="34" charset="0"/>
              </a:rPr>
              <a:t>тамир</a:t>
            </a:r>
            <a:r>
              <a:rPr lang="en-US" sz="1400" b="1" dirty="0">
                <a:latin typeface="Arial" pitchFamily="34" charset="0"/>
                <a:cs typeface="Arial" pitchFamily="34" charset="0"/>
              </a:rPr>
              <a:t>, </a:t>
            </a:r>
            <a:r>
              <a:rPr lang="en-US" sz="1400" b="1" dirty="0" err="1">
                <a:latin typeface="Arial" pitchFamily="34" charset="0"/>
                <a:cs typeface="Arial" pitchFamily="34" charset="0"/>
              </a:rPr>
              <a:t>спорт</a:t>
            </a:r>
            <a:r>
              <a:rPr lang="en-US" sz="1400" b="1" dirty="0">
                <a:latin typeface="Arial" pitchFamily="34" charset="0"/>
                <a:cs typeface="Arial" pitchFamily="34" charset="0"/>
              </a:rPr>
              <a:t>, </a:t>
            </a:r>
            <a:r>
              <a:rPr lang="en-US" sz="1400" b="1" dirty="0" err="1">
                <a:latin typeface="Arial" pitchFamily="34" charset="0"/>
                <a:cs typeface="Arial" pitchFamily="34" charset="0"/>
              </a:rPr>
              <a:t>соёл</a:t>
            </a:r>
            <a:r>
              <a:rPr lang="en-US" sz="1400" b="1" dirty="0">
                <a:latin typeface="Arial" pitchFamily="34" charset="0"/>
                <a:cs typeface="Arial" pitchFamily="34" charset="0"/>
              </a:rPr>
              <a:t> </a:t>
            </a:r>
            <a:r>
              <a:rPr lang="en-US" sz="1400" b="1" dirty="0" err="1">
                <a:latin typeface="Arial" pitchFamily="34" charset="0"/>
                <a:cs typeface="Arial" pitchFamily="34" charset="0"/>
              </a:rPr>
              <a:t>урлагийн</a:t>
            </a:r>
            <a:r>
              <a:rPr lang="en-US" sz="1400" b="1" dirty="0">
                <a:latin typeface="Arial" pitchFamily="34" charset="0"/>
                <a:cs typeface="Arial" pitchFamily="34" charset="0"/>
              </a:rPr>
              <a:t> </a:t>
            </a:r>
            <a:r>
              <a:rPr lang="en-US" sz="1400" b="1" dirty="0" err="1">
                <a:latin typeface="Arial" pitchFamily="34" charset="0"/>
                <a:cs typeface="Arial" pitchFamily="34" charset="0"/>
              </a:rPr>
              <a:t>байгууллага</a:t>
            </a:r>
            <a:r>
              <a:rPr lang="en-US" sz="1400" b="1" dirty="0">
                <a:latin typeface="Arial" pitchFamily="34" charset="0"/>
                <a:cs typeface="Arial" pitchFamily="34" charset="0"/>
              </a:rPr>
              <a:t>, </a:t>
            </a:r>
            <a:r>
              <a:rPr lang="en-US" sz="1400" b="1" dirty="0" err="1">
                <a:latin typeface="Arial" pitchFamily="34" charset="0"/>
                <a:cs typeface="Arial" pitchFamily="34" charset="0"/>
              </a:rPr>
              <a:t>тэдгээрийн</a:t>
            </a:r>
            <a:r>
              <a:rPr lang="en-US" sz="1400" b="1" dirty="0">
                <a:latin typeface="Arial" pitchFamily="34" charset="0"/>
                <a:cs typeface="Arial" pitchFamily="34" charset="0"/>
              </a:rPr>
              <a:t> </a:t>
            </a:r>
            <a:r>
              <a:rPr lang="en-US" sz="1400" b="1" dirty="0" err="1">
                <a:latin typeface="Arial" pitchFamily="34" charset="0"/>
                <a:cs typeface="Arial" pitchFamily="34" charset="0"/>
              </a:rPr>
              <a:t>барилга</a:t>
            </a:r>
            <a:r>
              <a:rPr lang="en-US" sz="1400" b="1" dirty="0">
                <a:latin typeface="Arial" pitchFamily="34" charset="0"/>
                <a:cs typeface="Arial" pitchFamily="34" charset="0"/>
              </a:rPr>
              <a:t> </a:t>
            </a:r>
            <a:r>
              <a:rPr lang="en-US" sz="1400" b="1" dirty="0" err="1">
                <a:latin typeface="Arial" pitchFamily="34" charset="0"/>
                <a:cs typeface="Arial" pitchFamily="34" charset="0"/>
              </a:rPr>
              <a:t>байгууламж</a:t>
            </a:r>
            <a:r>
              <a:rPr lang="en-US" sz="1400" b="1" dirty="0">
                <a:latin typeface="Arial" pitchFamily="34" charset="0"/>
                <a:cs typeface="Arial" pitchFamily="34" charset="0"/>
              </a:rPr>
              <a:t>, </a:t>
            </a:r>
            <a:r>
              <a:rPr lang="en-US" sz="1400" b="1" dirty="0" err="1">
                <a:latin typeface="Arial" pitchFamily="34" charset="0"/>
                <a:cs typeface="Arial" pitchFamily="34" charset="0"/>
              </a:rPr>
              <a:t>оффис</a:t>
            </a:r>
            <a:r>
              <a:rPr lang="en-US" sz="1400" b="1" dirty="0">
                <a:latin typeface="Arial" pitchFamily="34" charset="0"/>
                <a:cs typeface="Arial" pitchFamily="34" charset="0"/>
              </a:rPr>
              <a:t>, </a:t>
            </a:r>
            <a:r>
              <a:rPr lang="en-US" sz="1400" b="1" dirty="0" err="1">
                <a:latin typeface="Arial" pitchFamily="34" charset="0"/>
                <a:cs typeface="Arial" pitchFamily="34" charset="0"/>
              </a:rPr>
              <a:t>нэгдсэн</a:t>
            </a:r>
            <a:r>
              <a:rPr lang="en-US" sz="1400" b="1" dirty="0">
                <a:latin typeface="Arial" pitchFamily="34" charset="0"/>
                <a:cs typeface="Arial" pitchFamily="34" charset="0"/>
              </a:rPr>
              <a:t> </a:t>
            </a:r>
            <a:r>
              <a:rPr lang="en-US" sz="1400" b="1" dirty="0" err="1">
                <a:latin typeface="Arial" pitchFamily="34" charset="0"/>
                <a:cs typeface="Arial" pitchFamily="34" charset="0"/>
              </a:rPr>
              <a:t>төлөвлөлтийн</a:t>
            </a:r>
            <a:r>
              <a:rPr lang="en-US" sz="1400" b="1" dirty="0">
                <a:latin typeface="Arial" pitchFamily="34" charset="0"/>
                <a:cs typeface="Arial" pitchFamily="34" charset="0"/>
              </a:rPr>
              <a:t> </a:t>
            </a:r>
            <a:r>
              <a:rPr lang="en-US" sz="1400" b="1" dirty="0" err="1">
                <a:latin typeface="Arial" pitchFamily="34" charset="0"/>
                <a:cs typeface="Arial" pitchFamily="34" charset="0"/>
              </a:rPr>
              <a:t>дагуу</a:t>
            </a:r>
            <a:r>
              <a:rPr lang="en-US" sz="1400" b="1" dirty="0">
                <a:latin typeface="Arial" pitchFamily="34" charset="0"/>
                <a:cs typeface="Arial" pitchFamily="34" charset="0"/>
              </a:rPr>
              <a:t> </a:t>
            </a:r>
            <a:r>
              <a:rPr lang="en-US" sz="1400" b="1" dirty="0" err="1">
                <a:latin typeface="Arial" pitchFamily="34" charset="0"/>
                <a:cs typeface="Arial" pitchFamily="34" charset="0"/>
              </a:rPr>
              <a:t>баригдаж</a:t>
            </a:r>
            <a:r>
              <a:rPr lang="en-US" sz="1400" b="1" dirty="0">
                <a:latin typeface="Arial" pitchFamily="34" charset="0"/>
                <a:cs typeface="Arial" pitchFamily="34" charset="0"/>
              </a:rPr>
              <a:t> </a:t>
            </a:r>
            <a:r>
              <a:rPr lang="en-US" sz="1400" b="1" dirty="0" err="1">
                <a:latin typeface="Arial" pitchFamily="34" charset="0"/>
                <a:cs typeface="Arial" pitchFamily="34" charset="0"/>
              </a:rPr>
              <a:t>буй</a:t>
            </a:r>
            <a:r>
              <a:rPr lang="en-US" sz="1400" b="1" dirty="0">
                <a:latin typeface="Arial" pitchFamily="34" charset="0"/>
                <a:cs typeface="Arial" pitchFamily="34" charset="0"/>
              </a:rPr>
              <a:t> </a:t>
            </a:r>
            <a:r>
              <a:rPr lang="en-US" sz="1400" b="1" dirty="0" err="1">
                <a:latin typeface="Arial" pitchFamily="34" charset="0"/>
                <a:cs typeface="Arial" pitchFamily="34" charset="0"/>
              </a:rPr>
              <a:t>орон</a:t>
            </a:r>
            <a:r>
              <a:rPr lang="en-US" sz="1400" b="1" dirty="0">
                <a:latin typeface="Arial" pitchFamily="34" charset="0"/>
                <a:cs typeface="Arial" pitchFamily="34" charset="0"/>
              </a:rPr>
              <a:t> </a:t>
            </a:r>
            <a:r>
              <a:rPr lang="en-US" sz="1400" b="1" dirty="0" err="1">
                <a:latin typeface="Arial" pitchFamily="34" charset="0"/>
                <a:cs typeface="Arial" pitchFamily="34" charset="0"/>
              </a:rPr>
              <a:t>сууцны</a:t>
            </a:r>
            <a:r>
              <a:rPr lang="en-US" sz="1400" b="1" dirty="0">
                <a:latin typeface="Arial" pitchFamily="34" charset="0"/>
                <a:cs typeface="Arial" pitchFamily="34" charset="0"/>
              </a:rPr>
              <a:t> </a:t>
            </a:r>
            <a:r>
              <a:rPr lang="en-US" sz="1400" b="1" dirty="0" err="1">
                <a:latin typeface="Arial" pitchFamily="34" charset="0"/>
                <a:cs typeface="Arial" pitchFamily="34" charset="0"/>
              </a:rPr>
              <a:t>барилга</a:t>
            </a:r>
            <a:r>
              <a:rPr lang="en-US" sz="1400" b="1" dirty="0" smtClean="0">
                <a:latin typeface="Arial" pitchFamily="34" charset="0"/>
                <a:cs typeface="Arial" pitchFamily="34" charset="0"/>
              </a:rPr>
              <a:t>,</a:t>
            </a:r>
            <a:endParaRPr lang="mn-MN" sz="1400" b="1" dirty="0" smtClean="0">
              <a:latin typeface="Arial" pitchFamily="34" charset="0"/>
              <a:cs typeface="Arial" pitchFamily="34" charset="0"/>
            </a:endParaRPr>
          </a:p>
          <a:p>
            <a:endParaRPr lang="mn-MN" sz="1200" dirty="0">
              <a:latin typeface="Arial" pitchFamily="34" charset="0"/>
              <a:cs typeface="Arial" pitchFamily="34" charset="0"/>
            </a:endParaRPr>
          </a:p>
          <a:p>
            <a:r>
              <a:rPr lang="en-US" sz="1400" b="1" dirty="0" smtClean="0">
                <a:latin typeface="Arial" pitchFamily="34" charset="0"/>
                <a:cs typeface="Arial" pitchFamily="34" charset="0"/>
              </a:rPr>
              <a:t>3. </a:t>
            </a:r>
            <a:r>
              <a:rPr lang="mn-MN" sz="1400" b="1" dirty="0" err="1">
                <a:latin typeface="Arial" pitchFamily="34" charset="0"/>
                <a:cs typeface="Arial" pitchFamily="34" charset="0"/>
              </a:rPr>
              <a:t>Ү</a:t>
            </a:r>
            <a:r>
              <a:rPr lang="en-US" sz="1400" b="1" dirty="0" err="1" smtClean="0">
                <a:latin typeface="Arial" pitchFamily="34" charset="0"/>
                <a:cs typeface="Arial" pitchFamily="34" charset="0"/>
              </a:rPr>
              <a:t>йлдвэрлэл-үйлчилгээ</a:t>
            </a:r>
            <a:r>
              <a:rPr lang="en-US" sz="1400" b="1" dirty="0" smtClean="0">
                <a:latin typeface="Arial" pitchFamily="34" charset="0"/>
                <a:cs typeface="Arial" pitchFamily="34" charset="0"/>
              </a:rPr>
              <a:t> </a:t>
            </a:r>
            <a:r>
              <a:rPr lang="en-US" sz="1400" b="1" dirty="0" err="1">
                <a:latin typeface="Arial" pitchFamily="34" charset="0"/>
                <a:cs typeface="Arial" pitchFamily="34" charset="0"/>
              </a:rPr>
              <a:t>зэрэг</a:t>
            </a:r>
            <a:r>
              <a:rPr lang="en-US" sz="1400" b="1" dirty="0">
                <a:latin typeface="Arial" pitchFamily="34" charset="0"/>
                <a:cs typeface="Arial" pitchFamily="34" charset="0"/>
              </a:rPr>
              <a:t> </a:t>
            </a:r>
            <a:r>
              <a:rPr lang="en-US" sz="1400" b="1" dirty="0" err="1">
                <a:latin typeface="Arial" pitchFamily="34" charset="0"/>
                <a:cs typeface="Arial" pitchFamily="34" charset="0"/>
              </a:rPr>
              <a:t>холимог</a:t>
            </a:r>
            <a:r>
              <a:rPr lang="en-US" sz="1400" b="1" dirty="0">
                <a:latin typeface="Arial" pitchFamily="34" charset="0"/>
                <a:cs typeface="Arial" pitchFamily="34" charset="0"/>
              </a:rPr>
              <a:t> </a:t>
            </a:r>
            <a:r>
              <a:rPr lang="en-US" sz="1400" b="1" dirty="0" err="1">
                <a:latin typeface="Arial" pitchFamily="34" charset="0"/>
                <a:cs typeface="Arial" pitchFamily="34" charset="0"/>
              </a:rPr>
              <a:t>зориулалтаар</a:t>
            </a:r>
            <a:r>
              <a:rPr lang="en-US" sz="1400" b="1" dirty="0">
                <a:latin typeface="Arial" pitchFamily="34" charset="0"/>
                <a:cs typeface="Arial" pitchFamily="34" charset="0"/>
              </a:rPr>
              <a:t> </a:t>
            </a:r>
            <a:r>
              <a:rPr lang="en-US" sz="1400" b="1" dirty="0" err="1">
                <a:latin typeface="Arial" pitchFamily="34" charset="0"/>
                <a:cs typeface="Arial" pitchFamily="34" charset="0"/>
              </a:rPr>
              <a:t>ашиглагдаж</a:t>
            </a:r>
            <a:r>
              <a:rPr lang="en-US" sz="1400" b="1" dirty="0">
                <a:latin typeface="Arial" pitchFamily="34" charset="0"/>
                <a:cs typeface="Arial" pitchFamily="34" charset="0"/>
              </a:rPr>
              <a:t> </a:t>
            </a:r>
            <a:r>
              <a:rPr lang="en-US" sz="1400" b="1" dirty="0" err="1">
                <a:latin typeface="Arial" pitchFamily="34" charset="0"/>
                <a:cs typeface="Arial" pitchFamily="34" charset="0"/>
              </a:rPr>
              <a:t>буй</a:t>
            </a:r>
            <a:r>
              <a:rPr lang="en-US" sz="1400" b="1" dirty="0">
                <a:latin typeface="Arial" pitchFamily="34" charset="0"/>
                <a:cs typeface="Arial" pitchFamily="34" charset="0"/>
              </a:rPr>
              <a:t> </a:t>
            </a:r>
            <a:r>
              <a:rPr lang="en-US" sz="1400" b="1" dirty="0" err="1">
                <a:latin typeface="Arial" pitchFamily="34" charset="0"/>
                <a:cs typeface="Arial" pitchFamily="34" charset="0"/>
              </a:rPr>
              <a:t>газар</a:t>
            </a:r>
            <a:r>
              <a:rPr lang="en-US" sz="1400" b="1" dirty="0">
                <a:latin typeface="Arial" pitchFamily="34" charset="0"/>
                <a:cs typeface="Arial" pitchFamily="34" charset="0"/>
              </a:rPr>
              <a:t>, </a:t>
            </a:r>
            <a:r>
              <a:rPr lang="en-US" sz="1400" b="1" dirty="0" err="1">
                <a:latin typeface="Arial" pitchFamily="34" charset="0"/>
                <a:cs typeface="Arial" pitchFamily="34" charset="0"/>
              </a:rPr>
              <a:t>худалдааны</a:t>
            </a:r>
            <a:r>
              <a:rPr lang="en-US" sz="1400" b="1" dirty="0">
                <a:latin typeface="Arial" pitchFamily="34" charset="0"/>
                <a:cs typeface="Arial" pitchFamily="34" charset="0"/>
              </a:rPr>
              <a:t> </a:t>
            </a:r>
            <a:r>
              <a:rPr lang="en-US" sz="1400" b="1" dirty="0" err="1">
                <a:latin typeface="Arial" pitchFamily="34" charset="0"/>
                <a:cs typeface="Arial" pitchFamily="34" charset="0"/>
              </a:rPr>
              <a:t>төв</a:t>
            </a:r>
            <a:r>
              <a:rPr lang="en-US" sz="1400" b="1" dirty="0">
                <a:latin typeface="Arial" pitchFamily="34" charset="0"/>
                <a:cs typeface="Arial" pitchFamily="34" charset="0"/>
              </a:rPr>
              <a:t>, </a:t>
            </a:r>
            <a:r>
              <a:rPr lang="en-US" sz="1400" b="1" dirty="0" err="1">
                <a:latin typeface="Arial" pitchFamily="34" charset="0"/>
                <a:cs typeface="Arial" pitchFamily="34" charset="0"/>
              </a:rPr>
              <a:t>дэлгүүр</a:t>
            </a:r>
            <a:r>
              <a:rPr lang="en-US" sz="1400" b="1" dirty="0">
                <a:latin typeface="Arial" pitchFamily="34" charset="0"/>
                <a:cs typeface="Arial" pitchFamily="34" charset="0"/>
              </a:rPr>
              <a:t>, </a:t>
            </a:r>
            <a:r>
              <a:rPr lang="en-US" sz="1400" b="1" dirty="0" err="1">
                <a:latin typeface="Arial" pitchFamily="34" charset="0"/>
                <a:cs typeface="Arial" pitchFamily="34" charset="0"/>
              </a:rPr>
              <a:t>зочид</a:t>
            </a:r>
            <a:r>
              <a:rPr lang="en-US" sz="1400" b="1" dirty="0">
                <a:latin typeface="Arial" pitchFamily="34" charset="0"/>
                <a:cs typeface="Arial" pitchFamily="34" charset="0"/>
              </a:rPr>
              <a:t> </a:t>
            </a:r>
            <a:r>
              <a:rPr lang="en-US" sz="1400" b="1" dirty="0" err="1">
                <a:latin typeface="Arial" pitchFamily="34" charset="0"/>
                <a:cs typeface="Arial" pitchFamily="34" charset="0"/>
              </a:rPr>
              <a:t>буудал</a:t>
            </a:r>
            <a:r>
              <a:rPr lang="en-US" sz="1400" b="1" dirty="0">
                <a:latin typeface="Arial" pitchFamily="34" charset="0"/>
                <a:cs typeface="Arial" pitchFamily="34" charset="0"/>
              </a:rPr>
              <a:t>, </a:t>
            </a:r>
            <a:r>
              <a:rPr lang="en-US" sz="1400" b="1" dirty="0" err="1">
                <a:latin typeface="Arial" pitchFamily="34" charset="0"/>
                <a:cs typeface="Arial" pitchFamily="34" charset="0"/>
              </a:rPr>
              <a:t>амралт-зугаалга</a:t>
            </a:r>
            <a:r>
              <a:rPr lang="en-US" sz="1400" b="1" dirty="0">
                <a:latin typeface="Arial" pitchFamily="34" charset="0"/>
                <a:cs typeface="Arial" pitchFamily="34" charset="0"/>
              </a:rPr>
              <a:t>, </a:t>
            </a:r>
            <a:r>
              <a:rPr lang="en-US" sz="1400" b="1" dirty="0" err="1">
                <a:latin typeface="Arial" pitchFamily="34" charset="0"/>
                <a:cs typeface="Arial" pitchFamily="34" charset="0"/>
              </a:rPr>
              <a:t>биеийн</a:t>
            </a:r>
            <a:r>
              <a:rPr lang="en-US" sz="1400" b="1" dirty="0">
                <a:latin typeface="Arial" pitchFamily="34" charset="0"/>
                <a:cs typeface="Arial" pitchFamily="34" charset="0"/>
              </a:rPr>
              <a:t> </a:t>
            </a:r>
            <a:r>
              <a:rPr lang="en-US" sz="1400" b="1" dirty="0" err="1">
                <a:latin typeface="Arial" pitchFamily="34" charset="0"/>
                <a:cs typeface="Arial" pitchFamily="34" charset="0"/>
              </a:rPr>
              <a:t>тамир</a:t>
            </a:r>
            <a:r>
              <a:rPr lang="en-US" sz="1400" b="1" dirty="0">
                <a:latin typeface="Arial" pitchFamily="34" charset="0"/>
                <a:cs typeface="Arial" pitchFamily="34" charset="0"/>
              </a:rPr>
              <a:t>, </a:t>
            </a:r>
            <a:r>
              <a:rPr lang="en-US" sz="1400" b="1" dirty="0" err="1">
                <a:latin typeface="Arial" pitchFamily="34" charset="0"/>
                <a:cs typeface="Arial" pitchFamily="34" charset="0"/>
              </a:rPr>
              <a:t>цэцэрлэгт</a:t>
            </a:r>
            <a:r>
              <a:rPr lang="en-US" sz="1400" b="1" dirty="0">
                <a:latin typeface="Arial" pitchFamily="34" charset="0"/>
                <a:cs typeface="Arial" pitchFamily="34" charset="0"/>
              </a:rPr>
              <a:t> </a:t>
            </a:r>
            <a:r>
              <a:rPr lang="en-US" sz="1400" b="1" dirty="0" err="1">
                <a:latin typeface="Arial" pitchFamily="34" charset="0"/>
                <a:cs typeface="Arial" pitchFamily="34" charset="0"/>
              </a:rPr>
              <a:t>хүрээлэнгийн</a:t>
            </a:r>
            <a:r>
              <a:rPr lang="en-US" sz="1400" b="1" dirty="0">
                <a:latin typeface="Arial" pitchFamily="34" charset="0"/>
                <a:cs typeface="Arial" pitchFamily="34" charset="0"/>
              </a:rPr>
              <a:t> </a:t>
            </a:r>
            <a:r>
              <a:rPr lang="en-US" sz="1400" b="1" dirty="0" err="1">
                <a:latin typeface="Arial" pitchFamily="34" charset="0"/>
                <a:cs typeface="Arial" pitchFamily="34" charset="0"/>
              </a:rPr>
              <a:t>зориулалттай</a:t>
            </a:r>
            <a:r>
              <a:rPr lang="en-US" sz="1400" b="1" dirty="0">
                <a:latin typeface="Arial" pitchFamily="34" charset="0"/>
                <a:cs typeface="Arial" pitchFamily="34" charset="0"/>
              </a:rPr>
              <a:t> </a:t>
            </a:r>
            <a:r>
              <a:rPr lang="en-US" sz="1400" b="1" dirty="0" err="1">
                <a:latin typeface="Arial" pitchFamily="34" charset="0"/>
                <a:cs typeface="Arial" pitchFamily="34" charset="0"/>
              </a:rPr>
              <a:t>газар</a:t>
            </a:r>
            <a:r>
              <a:rPr lang="en-US" sz="1400" b="1" dirty="0">
                <a:latin typeface="Arial" pitchFamily="34" charset="0"/>
                <a:cs typeface="Arial" pitchFamily="34" charset="0"/>
              </a:rPr>
              <a:t>, </a:t>
            </a:r>
            <a:r>
              <a:rPr lang="en-US" sz="1400" b="1" dirty="0" err="1">
                <a:latin typeface="Arial" pitchFamily="34" charset="0"/>
                <a:cs typeface="Arial" pitchFamily="34" charset="0"/>
              </a:rPr>
              <a:t>амралт</a:t>
            </a:r>
            <a:r>
              <a:rPr lang="en-US" sz="1400" b="1" dirty="0">
                <a:latin typeface="Arial" pitchFamily="34" charset="0"/>
                <a:cs typeface="Arial" pitchFamily="34" charset="0"/>
              </a:rPr>
              <a:t> </a:t>
            </a:r>
            <a:r>
              <a:rPr lang="en-US" sz="1400" b="1" dirty="0" err="1">
                <a:latin typeface="Arial" pitchFamily="34" charset="0"/>
                <a:cs typeface="Arial" pitchFamily="34" charset="0"/>
              </a:rPr>
              <a:t>сувиллын</a:t>
            </a:r>
            <a:r>
              <a:rPr lang="en-US" sz="1400" b="1" dirty="0">
                <a:latin typeface="Arial" pitchFamily="34" charset="0"/>
                <a:cs typeface="Arial" pitchFamily="34" charset="0"/>
              </a:rPr>
              <a:t> </a:t>
            </a:r>
            <a:r>
              <a:rPr lang="en-US" sz="1400" b="1" dirty="0" err="1">
                <a:latin typeface="Arial" pitchFamily="34" charset="0"/>
                <a:cs typeface="Arial" pitchFamily="34" charset="0"/>
              </a:rPr>
              <a:t>газар</a:t>
            </a:r>
            <a:r>
              <a:rPr lang="en-US" sz="1400" b="1" dirty="0">
                <a:latin typeface="Arial" pitchFamily="34" charset="0"/>
                <a:cs typeface="Arial" pitchFamily="34" charset="0"/>
              </a:rPr>
              <a:t>, </a:t>
            </a:r>
            <a:r>
              <a:rPr lang="en-US" sz="1400" b="1" dirty="0" err="1">
                <a:latin typeface="Arial" pitchFamily="34" charset="0"/>
                <a:cs typeface="Arial" pitchFamily="34" charset="0"/>
              </a:rPr>
              <a:t>шатахуун</a:t>
            </a:r>
            <a:r>
              <a:rPr lang="en-US" sz="1400" b="1" dirty="0">
                <a:latin typeface="Arial" pitchFamily="34" charset="0"/>
                <a:cs typeface="Arial" pitchFamily="34" charset="0"/>
              </a:rPr>
              <a:t> </a:t>
            </a:r>
            <a:r>
              <a:rPr lang="en-US" sz="1400" b="1" dirty="0" err="1">
                <a:latin typeface="Arial" pitchFamily="34" charset="0"/>
                <a:cs typeface="Arial" pitchFamily="34" charset="0"/>
              </a:rPr>
              <a:t>түгээх</a:t>
            </a:r>
            <a:r>
              <a:rPr lang="en-US" sz="1400" b="1" dirty="0">
                <a:latin typeface="Arial" pitchFamily="34" charset="0"/>
                <a:cs typeface="Arial" pitchFamily="34" charset="0"/>
              </a:rPr>
              <a:t> </a:t>
            </a:r>
            <a:r>
              <a:rPr lang="en-US" sz="1400" b="1" dirty="0" err="1">
                <a:latin typeface="Arial" pitchFamily="34" charset="0"/>
                <a:cs typeface="Arial" pitchFamily="34" charset="0"/>
              </a:rPr>
              <a:t>станц</a:t>
            </a:r>
            <a:r>
              <a:rPr lang="en-US" sz="1400" b="1" dirty="0">
                <a:latin typeface="Arial" pitchFamily="34" charset="0"/>
                <a:cs typeface="Arial" pitchFamily="34" charset="0"/>
              </a:rPr>
              <a:t>, </a:t>
            </a:r>
            <a:r>
              <a:rPr lang="en-US" sz="1400" b="1" dirty="0" err="1">
                <a:latin typeface="Arial" pitchFamily="34" charset="0"/>
                <a:cs typeface="Arial" pitchFamily="34" charset="0"/>
              </a:rPr>
              <a:t>нефтийн</a:t>
            </a:r>
            <a:r>
              <a:rPr lang="en-US" sz="1400" b="1" dirty="0">
                <a:latin typeface="Arial" pitchFamily="34" charset="0"/>
                <a:cs typeface="Arial" pitchFamily="34" charset="0"/>
              </a:rPr>
              <a:t> </a:t>
            </a:r>
            <a:r>
              <a:rPr lang="en-US" sz="1400" b="1" dirty="0" err="1">
                <a:latin typeface="Arial" pitchFamily="34" charset="0"/>
                <a:cs typeface="Arial" pitchFamily="34" charset="0"/>
              </a:rPr>
              <a:t>бүтээгдэхүүний</a:t>
            </a:r>
            <a:r>
              <a:rPr lang="en-US" sz="1400" b="1" dirty="0">
                <a:latin typeface="Arial" pitchFamily="34" charset="0"/>
                <a:cs typeface="Arial" pitchFamily="34" charset="0"/>
              </a:rPr>
              <a:t> </a:t>
            </a:r>
            <a:r>
              <a:rPr lang="en-US" sz="1400" b="1" dirty="0" err="1">
                <a:latin typeface="Arial" pitchFamily="34" charset="0"/>
                <a:cs typeface="Arial" pitchFamily="34" charset="0"/>
              </a:rPr>
              <a:t>агуулах</a:t>
            </a:r>
            <a:r>
              <a:rPr lang="en-US" sz="1400" b="1" dirty="0">
                <a:latin typeface="Arial" pitchFamily="34" charset="0"/>
                <a:cs typeface="Arial" pitchFamily="34" charset="0"/>
              </a:rPr>
              <a:t>, </a:t>
            </a:r>
            <a:r>
              <a:rPr lang="en-US" sz="1400" b="1" dirty="0" err="1">
                <a:latin typeface="Arial" pitchFamily="34" charset="0"/>
                <a:cs typeface="Arial" pitchFamily="34" charset="0"/>
              </a:rPr>
              <a:t>авто</a:t>
            </a:r>
            <a:r>
              <a:rPr lang="en-US" sz="1400" b="1" dirty="0">
                <a:latin typeface="Arial" pitchFamily="34" charset="0"/>
                <a:cs typeface="Arial" pitchFamily="34" charset="0"/>
              </a:rPr>
              <a:t> </a:t>
            </a:r>
            <a:r>
              <a:rPr lang="en-US" sz="1400" b="1" dirty="0" err="1">
                <a:latin typeface="Arial" pitchFamily="34" charset="0"/>
                <a:cs typeface="Arial" pitchFamily="34" charset="0"/>
              </a:rPr>
              <a:t>гараж</a:t>
            </a:r>
            <a:r>
              <a:rPr lang="en-US" sz="1400" b="1" dirty="0">
                <a:latin typeface="Arial" pitchFamily="34" charset="0"/>
                <a:cs typeface="Arial" pitchFamily="34" charset="0"/>
              </a:rPr>
              <a:t>, </a:t>
            </a:r>
            <a:r>
              <a:rPr lang="en-US" sz="1400" b="1" dirty="0" err="1">
                <a:latin typeface="Arial" pitchFamily="34" charset="0"/>
                <a:cs typeface="Arial" pitchFamily="34" charset="0"/>
              </a:rPr>
              <a:t>нисэх</a:t>
            </a:r>
            <a:r>
              <a:rPr lang="en-US" sz="1400" b="1" dirty="0">
                <a:latin typeface="Arial" pitchFamily="34" charset="0"/>
                <a:cs typeface="Arial" pitchFamily="34" charset="0"/>
              </a:rPr>
              <a:t> </a:t>
            </a:r>
            <a:r>
              <a:rPr lang="en-US" sz="1400" b="1" dirty="0" err="1">
                <a:latin typeface="Arial" pitchFamily="34" charset="0"/>
                <a:cs typeface="Arial" pitchFamily="34" charset="0"/>
              </a:rPr>
              <a:t>буудал</a:t>
            </a:r>
            <a:r>
              <a:rPr lang="en-US" sz="1400" b="1" dirty="0">
                <a:latin typeface="Arial" pitchFamily="34" charset="0"/>
                <a:cs typeface="Arial" pitchFamily="34" charset="0"/>
              </a:rPr>
              <a:t>, </a:t>
            </a:r>
            <a:r>
              <a:rPr lang="en-US" sz="1400" b="1" dirty="0" err="1">
                <a:latin typeface="Arial" pitchFamily="34" charset="0"/>
                <a:cs typeface="Arial" pitchFamily="34" charset="0"/>
              </a:rPr>
              <a:t>авто</a:t>
            </a:r>
            <a:r>
              <a:rPr lang="en-US" sz="1400" b="1" dirty="0">
                <a:latin typeface="Arial" pitchFamily="34" charset="0"/>
                <a:cs typeface="Arial" pitchFamily="34" charset="0"/>
              </a:rPr>
              <a:t> </a:t>
            </a:r>
            <a:r>
              <a:rPr lang="en-US" sz="1400" b="1" dirty="0" err="1">
                <a:latin typeface="Arial" pitchFamily="34" charset="0"/>
                <a:cs typeface="Arial" pitchFamily="34" charset="0"/>
              </a:rPr>
              <a:t>зогсоол</a:t>
            </a:r>
            <a:r>
              <a:rPr lang="en-US" sz="1400" b="1" dirty="0">
                <a:latin typeface="Arial" pitchFamily="34" charset="0"/>
                <a:cs typeface="Arial" pitchFamily="34" charset="0"/>
              </a:rPr>
              <a:t>, </a:t>
            </a:r>
            <a:r>
              <a:rPr lang="en-US" sz="1400" b="1" dirty="0" err="1">
                <a:latin typeface="Arial" pitchFamily="34" charset="0"/>
                <a:cs typeface="Arial" pitchFamily="34" charset="0"/>
              </a:rPr>
              <a:t>нийтийн</a:t>
            </a:r>
            <a:r>
              <a:rPr lang="en-US" sz="1400" b="1" dirty="0">
                <a:latin typeface="Arial" pitchFamily="34" charset="0"/>
                <a:cs typeface="Arial" pitchFamily="34" charset="0"/>
              </a:rPr>
              <a:t> </a:t>
            </a:r>
            <a:r>
              <a:rPr lang="en-US" sz="1400" b="1" dirty="0" err="1">
                <a:latin typeface="Arial" pitchFamily="34" charset="0"/>
                <a:cs typeface="Arial" pitchFamily="34" charset="0"/>
              </a:rPr>
              <a:t>тээвэр</a:t>
            </a:r>
            <a:r>
              <a:rPr lang="en-US" sz="1400" b="1" dirty="0">
                <a:latin typeface="Arial" pitchFamily="34" charset="0"/>
                <a:cs typeface="Arial" pitchFamily="34" charset="0"/>
              </a:rPr>
              <a:t>, </a:t>
            </a:r>
            <a:r>
              <a:rPr lang="en-US" sz="1400" b="1" dirty="0" err="1">
                <a:latin typeface="Arial" pitchFamily="34" charset="0"/>
                <a:cs typeface="Arial" pitchFamily="34" charset="0"/>
              </a:rPr>
              <a:t>агуулах</a:t>
            </a:r>
            <a:r>
              <a:rPr lang="en-US" sz="1400" b="1" dirty="0">
                <a:latin typeface="Arial" pitchFamily="34" charset="0"/>
                <a:cs typeface="Arial" pitchFamily="34" charset="0"/>
              </a:rPr>
              <a:t>, </a:t>
            </a:r>
            <a:r>
              <a:rPr lang="en-US" sz="1400" b="1" dirty="0" err="1">
                <a:latin typeface="Arial" pitchFamily="34" charset="0"/>
                <a:cs typeface="Arial" pitchFamily="34" charset="0"/>
              </a:rPr>
              <a:t>зоорь</a:t>
            </a:r>
            <a:r>
              <a:rPr lang="en-US" sz="1400" b="1" dirty="0">
                <a:latin typeface="Arial" pitchFamily="34" charset="0"/>
                <a:cs typeface="Arial" pitchFamily="34" charset="0"/>
              </a:rPr>
              <a:t>, </a:t>
            </a:r>
            <a:r>
              <a:rPr lang="en-US" sz="1400" b="1" dirty="0" err="1">
                <a:latin typeface="Arial" pitchFamily="34" charset="0"/>
                <a:cs typeface="Arial" pitchFamily="34" charset="0"/>
              </a:rPr>
              <a:t>аялал</a:t>
            </a:r>
            <a:r>
              <a:rPr lang="en-US" sz="1400" b="1" dirty="0">
                <a:latin typeface="Arial" pitchFamily="34" charset="0"/>
                <a:cs typeface="Arial" pitchFamily="34" charset="0"/>
              </a:rPr>
              <a:t>, </a:t>
            </a:r>
            <a:r>
              <a:rPr lang="en-US" sz="1400" b="1" dirty="0" err="1">
                <a:latin typeface="Arial" pitchFamily="34" charset="0"/>
                <a:cs typeface="Arial" pitchFamily="34" charset="0"/>
              </a:rPr>
              <a:t>жуулчлалын</a:t>
            </a:r>
            <a:r>
              <a:rPr lang="en-US" sz="1400" b="1" dirty="0">
                <a:latin typeface="Arial" pitchFamily="34" charset="0"/>
                <a:cs typeface="Arial" pitchFamily="34" charset="0"/>
              </a:rPr>
              <a:t> </a:t>
            </a:r>
            <a:r>
              <a:rPr lang="en-US" sz="1400" b="1" dirty="0" err="1">
                <a:latin typeface="Arial" pitchFamily="34" charset="0"/>
                <a:cs typeface="Arial" pitchFamily="34" charset="0"/>
              </a:rPr>
              <a:t>үйлчилгээний</a:t>
            </a:r>
            <a:r>
              <a:rPr lang="en-US" sz="1400" b="1" dirty="0">
                <a:latin typeface="Arial" pitchFamily="34" charset="0"/>
                <a:cs typeface="Arial" pitchFamily="34" charset="0"/>
              </a:rPr>
              <a:t> </a:t>
            </a:r>
            <a:r>
              <a:rPr lang="en-US" sz="1400" b="1" dirty="0" err="1">
                <a:latin typeface="Arial" pitchFamily="34" charset="0"/>
                <a:cs typeface="Arial" pitchFamily="34" charset="0"/>
              </a:rPr>
              <a:t>зориулалттай</a:t>
            </a:r>
            <a:r>
              <a:rPr lang="en-US" sz="1400" b="1" dirty="0">
                <a:latin typeface="Arial" pitchFamily="34" charset="0"/>
                <a:cs typeface="Arial" pitchFamily="34" charset="0"/>
              </a:rPr>
              <a:t> </a:t>
            </a:r>
            <a:r>
              <a:rPr lang="en-US" sz="1400" b="1" dirty="0" err="1">
                <a:latin typeface="Arial" pitchFamily="34" charset="0"/>
                <a:cs typeface="Arial" pitchFamily="34" charset="0"/>
              </a:rPr>
              <a:t>газар</a:t>
            </a:r>
            <a:r>
              <a:rPr lang="en-US" sz="1400" b="1" dirty="0">
                <a:latin typeface="Arial" pitchFamily="34" charset="0"/>
                <a:cs typeface="Arial" pitchFamily="34" charset="0"/>
              </a:rPr>
              <a:t>, </a:t>
            </a:r>
            <a:r>
              <a:rPr lang="en-US" sz="1400" b="1" dirty="0" err="1">
                <a:latin typeface="Arial" pitchFamily="34" charset="0"/>
                <a:cs typeface="Arial" pitchFamily="34" charset="0"/>
              </a:rPr>
              <a:t>нам</a:t>
            </a:r>
            <a:r>
              <a:rPr lang="en-US" sz="1400" b="1" dirty="0">
                <a:latin typeface="Arial" pitchFamily="34" charset="0"/>
                <a:cs typeface="Arial" pitchFamily="34" charset="0"/>
              </a:rPr>
              <a:t>, </a:t>
            </a:r>
            <a:r>
              <a:rPr lang="en-US" sz="1400" b="1" dirty="0" err="1">
                <a:latin typeface="Arial" pitchFamily="34" charset="0"/>
                <a:cs typeface="Arial" pitchFamily="34" charset="0"/>
              </a:rPr>
              <a:t>төрийн</a:t>
            </a:r>
            <a:r>
              <a:rPr lang="en-US" sz="1400" b="1" dirty="0">
                <a:latin typeface="Arial" pitchFamily="34" charset="0"/>
                <a:cs typeface="Arial" pitchFamily="34" charset="0"/>
              </a:rPr>
              <a:t> </a:t>
            </a:r>
            <a:r>
              <a:rPr lang="en-US" sz="1400" b="1" dirty="0" err="1">
                <a:latin typeface="Arial" pitchFamily="34" charset="0"/>
                <a:cs typeface="Arial" pitchFamily="34" charset="0"/>
              </a:rPr>
              <a:t>бус</a:t>
            </a:r>
            <a:r>
              <a:rPr lang="en-US" sz="1400" b="1" dirty="0">
                <a:latin typeface="Arial" pitchFamily="34" charset="0"/>
                <a:cs typeface="Arial" pitchFamily="34" charset="0"/>
              </a:rPr>
              <a:t> </a:t>
            </a:r>
            <a:r>
              <a:rPr lang="en-US" sz="1400" b="1" dirty="0" err="1">
                <a:latin typeface="Arial" pitchFamily="34" charset="0"/>
                <a:cs typeface="Arial" pitchFamily="34" charset="0"/>
              </a:rPr>
              <a:t>байгууллага</a:t>
            </a:r>
            <a:r>
              <a:rPr lang="en-US" sz="1400" b="1" dirty="0">
                <a:latin typeface="Arial" pitchFamily="34" charset="0"/>
                <a:cs typeface="Arial" pitchFamily="34" charset="0"/>
              </a:rPr>
              <a:t>, </a:t>
            </a:r>
            <a:r>
              <a:rPr lang="en-US" sz="1400" b="1" dirty="0" err="1">
                <a:latin typeface="Arial" pitchFamily="34" charset="0"/>
                <a:cs typeface="Arial" pitchFamily="34" charset="0"/>
              </a:rPr>
              <a:t>шашин</a:t>
            </a:r>
            <a:r>
              <a:rPr lang="en-US" sz="1400" b="1" dirty="0">
                <a:latin typeface="Arial" pitchFamily="34" charset="0"/>
                <a:cs typeface="Arial" pitchFamily="34" charset="0"/>
              </a:rPr>
              <a:t>, </a:t>
            </a:r>
            <a:r>
              <a:rPr lang="en-US" sz="1400" b="1" dirty="0" err="1">
                <a:latin typeface="Arial" pitchFamily="34" charset="0"/>
                <a:cs typeface="Arial" pitchFamily="34" charset="0"/>
              </a:rPr>
              <a:t>сүм</a:t>
            </a:r>
            <a:r>
              <a:rPr lang="en-US" sz="1400" b="1" dirty="0">
                <a:latin typeface="Arial" pitchFamily="34" charset="0"/>
                <a:cs typeface="Arial" pitchFamily="34" charset="0"/>
              </a:rPr>
              <a:t> </a:t>
            </a:r>
            <a:r>
              <a:rPr lang="en-US" sz="1400" b="1" dirty="0" err="1">
                <a:latin typeface="Arial" pitchFamily="34" charset="0"/>
                <a:cs typeface="Arial" pitchFamily="34" charset="0"/>
              </a:rPr>
              <a:t>хийдийн</a:t>
            </a:r>
            <a:r>
              <a:rPr lang="en-US" sz="1400" b="1" dirty="0">
                <a:latin typeface="Arial" pitchFamily="34" charset="0"/>
                <a:cs typeface="Arial" pitchFamily="34" charset="0"/>
              </a:rPr>
              <a:t> </a:t>
            </a:r>
            <a:r>
              <a:rPr lang="en-US" sz="1400" b="1" dirty="0" err="1">
                <a:latin typeface="Arial" pitchFamily="34" charset="0"/>
                <a:cs typeface="Arial" pitchFamily="34" charset="0"/>
              </a:rPr>
              <a:t>зориулалттай</a:t>
            </a:r>
            <a:r>
              <a:rPr lang="en-US" sz="1400" b="1" dirty="0">
                <a:latin typeface="Arial" pitchFamily="34" charset="0"/>
                <a:cs typeface="Arial" pitchFamily="34" charset="0"/>
              </a:rPr>
              <a:t> </a:t>
            </a:r>
            <a:r>
              <a:rPr lang="en-US" sz="1400" b="1" dirty="0" err="1">
                <a:latin typeface="Arial" pitchFamily="34" charset="0"/>
                <a:cs typeface="Arial" pitchFamily="34" charset="0"/>
              </a:rPr>
              <a:t>газар</a:t>
            </a:r>
            <a:r>
              <a:rPr lang="en-US" sz="1400" b="1" dirty="0">
                <a:latin typeface="Arial" pitchFamily="34" charset="0"/>
                <a:cs typeface="Arial" pitchFamily="34" charset="0"/>
              </a:rPr>
              <a:t>, </a:t>
            </a:r>
            <a:r>
              <a:rPr lang="en-US" sz="1400" b="1" dirty="0" err="1">
                <a:latin typeface="Arial" pitchFamily="34" charset="0"/>
                <a:cs typeface="Arial" pitchFamily="34" charset="0"/>
              </a:rPr>
              <a:t>дулаан</a:t>
            </a:r>
            <a:r>
              <a:rPr lang="en-US" sz="1400" b="1" dirty="0">
                <a:latin typeface="Arial" pitchFamily="34" charset="0"/>
                <a:cs typeface="Arial" pitchFamily="34" charset="0"/>
              </a:rPr>
              <a:t>, </a:t>
            </a:r>
            <a:r>
              <a:rPr lang="en-US" sz="1400" b="1" dirty="0" err="1">
                <a:latin typeface="Arial" pitchFamily="34" charset="0"/>
                <a:cs typeface="Arial" pitchFamily="34" charset="0"/>
              </a:rPr>
              <a:t>холбоо</a:t>
            </a:r>
            <a:r>
              <a:rPr lang="en-US" sz="1400" b="1" dirty="0">
                <a:latin typeface="Arial" pitchFamily="34" charset="0"/>
                <a:cs typeface="Arial" pitchFamily="34" charset="0"/>
              </a:rPr>
              <a:t>, </a:t>
            </a:r>
            <a:r>
              <a:rPr lang="en-US" sz="1400" b="1" dirty="0" err="1">
                <a:latin typeface="Arial" pitchFamily="34" charset="0"/>
                <a:cs typeface="Arial" pitchFamily="34" charset="0"/>
              </a:rPr>
              <a:t>эрчим</a:t>
            </a:r>
            <a:r>
              <a:rPr lang="en-US" sz="1400" b="1" dirty="0">
                <a:latin typeface="Arial" pitchFamily="34" charset="0"/>
                <a:cs typeface="Arial" pitchFamily="34" charset="0"/>
              </a:rPr>
              <a:t> </a:t>
            </a:r>
            <a:r>
              <a:rPr lang="en-US" sz="1400" b="1" dirty="0" err="1">
                <a:latin typeface="Arial" pitchFamily="34" charset="0"/>
                <a:cs typeface="Arial" pitchFamily="34" charset="0"/>
              </a:rPr>
              <a:t>хүчний</a:t>
            </a:r>
            <a:r>
              <a:rPr lang="en-US" sz="1400" b="1" dirty="0">
                <a:latin typeface="Arial" pitchFamily="34" charset="0"/>
                <a:cs typeface="Arial" pitchFamily="34" charset="0"/>
              </a:rPr>
              <a:t> </a:t>
            </a:r>
            <a:r>
              <a:rPr lang="en-US" sz="1400" b="1" dirty="0" err="1">
                <a:latin typeface="Arial" pitchFamily="34" charset="0"/>
                <a:cs typeface="Arial" pitchFamily="34" charset="0"/>
              </a:rPr>
              <a:t>өртөө</a:t>
            </a:r>
            <a:r>
              <a:rPr lang="en-US" sz="1400" b="1" dirty="0">
                <a:latin typeface="Arial" pitchFamily="34" charset="0"/>
                <a:cs typeface="Arial" pitchFamily="34" charset="0"/>
              </a:rPr>
              <a:t>, </a:t>
            </a:r>
            <a:r>
              <a:rPr lang="en-US" sz="1400" b="1" dirty="0" err="1">
                <a:latin typeface="Arial" pitchFamily="34" charset="0"/>
                <a:cs typeface="Arial" pitchFamily="34" charset="0"/>
              </a:rPr>
              <a:t>антенны</a:t>
            </a:r>
            <a:r>
              <a:rPr lang="en-US" sz="1400" b="1" dirty="0">
                <a:latin typeface="Arial" pitchFamily="34" charset="0"/>
                <a:cs typeface="Arial" pitchFamily="34" charset="0"/>
              </a:rPr>
              <a:t> </a:t>
            </a:r>
            <a:r>
              <a:rPr lang="en-US" sz="1400" b="1" dirty="0" err="1">
                <a:latin typeface="Arial" pitchFamily="34" charset="0"/>
                <a:cs typeface="Arial" pitchFamily="34" charset="0"/>
              </a:rPr>
              <a:t>доорх</a:t>
            </a:r>
            <a:r>
              <a:rPr lang="en-US" sz="1400" b="1" dirty="0">
                <a:latin typeface="Arial" pitchFamily="34" charset="0"/>
                <a:cs typeface="Arial" pitchFamily="34" charset="0"/>
              </a:rPr>
              <a:t> </a:t>
            </a:r>
            <a:r>
              <a:rPr lang="en-US" sz="1400" b="1" dirty="0" err="1">
                <a:latin typeface="Arial" pitchFamily="34" charset="0"/>
                <a:cs typeface="Arial" pitchFamily="34" charset="0"/>
              </a:rPr>
              <a:t>газар</a:t>
            </a:r>
            <a:r>
              <a:rPr lang="en-US" sz="1400" b="1" dirty="0">
                <a:latin typeface="Arial" pitchFamily="34" charset="0"/>
                <a:cs typeface="Arial" pitchFamily="34" charset="0"/>
              </a:rPr>
              <a:t>, </a:t>
            </a:r>
            <a:r>
              <a:rPr lang="en-US" sz="1400" b="1" dirty="0" err="1">
                <a:latin typeface="Arial" pitchFamily="34" charset="0"/>
                <a:cs typeface="Arial" pitchFamily="34" charset="0"/>
              </a:rPr>
              <a:t>оршуулгын</a:t>
            </a:r>
            <a:r>
              <a:rPr lang="en-US" sz="1400" b="1" dirty="0">
                <a:latin typeface="Arial" pitchFamily="34" charset="0"/>
                <a:cs typeface="Arial" pitchFamily="34" charset="0"/>
              </a:rPr>
              <a:t> </a:t>
            </a:r>
            <a:r>
              <a:rPr lang="en-US" sz="1400" b="1" dirty="0" err="1">
                <a:latin typeface="Arial" pitchFamily="34" charset="0"/>
                <a:cs typeface="Arial" pitchFamily="34" charset="0"/>
              </a:rPr>
              <a:t>газар</a:t>
            </a:r>
            <a:r>
              <a:rPr lang="en-US" sz="1400" b="1" dirty="0">
                <a:latin typeface="Arial" pitchFamily="34" charset="0"/>
                <a:cs typeface="Arial" pitchFamily="34" charset="0"/>
              </a:rPr>
              <a:t> </a:t>
            </a:r>
            <a:r>
              <a:rPr lang="en-US" sz="1400" b="1" dirty="0" err="1">
                <a:latin typeface="Arial" pitchFamily="34" charset="0"/>
                <a:cs typeface="Arial" pitchFamily="34" charset="0"/>
              </a:rPr>
              <a:t>болон</a:t>
            </a:r>
            <a:r>
              <a:rPr lang="en-US" sz="1400" b="1" dirty="0">
                <a:latin typeface="Arial" pitchFamily="34" charset="0"/>
                <a:cs typeface="Arial" pitchFamily="34" charset="0"/>
              </a:rPr>
              <a:t> </a:t>
            </a:r>
            <a:r>
              <a:rPr lang="en-US" sz="1400" b="1" dirty="0" err="1">
                <a:latin typeface="Arial" pitchFamily="34" charset="0"/>
                <a:cs typeface="Arial" pitchFamily="34" charset="0"/>
              </a:rPr>
              <a:t>бусад</a:t>
            </a:r>
            <a:r>
              <a:rPr lang="en-US" sz="1400" b="1" dirty="0" smtClean="0">
                <a:latin typeface="Arial" pitchFamily="34" charset="0"/>
                <a:cs typeface="Arial" pitchFamily="34" charset="0"/>
              </a:rPr>
              <a:t>;</a:t>
            </a:r>
            <a:endParaRPr lang="mn-MN" sz="1400" b="1" dirty="0" smtClean="0">
              <a:latin typeface="Arial" pitchFamily="34" charset="0"/>
              <a:cs typeface="Arial" pitchFamily="34" charset="0"/>
            </a:endParaRPr>
          </a:p>
          <a:p>
            <a:endParaRPr lang="en-US" sz="1400" b="1" dirty="0">
              <a:latin typeface="Arial" pitchFamily="34" charset="0"/>
              <a:cs typeface="Arial" pitchFamily="34" charset="0"/>
            </a:endParaRPr>
          </a:p>
          <a:p>
            <a:r>
              <a:rPr lang="mn-MN" sz="1400" b="1" dirty="0" smtClean="0">
                <a:latin typeface="Arial" pitchFamily="34" charset="0"/>
                <a:cs typeface="Arial" pitchFamily="34" charset="0"/>
              </a:rPr>
              <a:t>4.</a:t>
            </a:r>
            <a:r>
              <a:rPr lang="en-US" sz="1400" b="1" dirty="0" smtClean="0">
                <a:latin typeface="Arial" pitchFamily="34" charset="0"/>
                <a:cs typeface="Arial" pitchFamily="34" charset="0"/>
              </a:rPr>
              <a:t>“ХАА-н </a:t>
            </a:r>
            <a:r>
              <a:rPr lang="en-US" sz="1400" b="1" dirty="0" err="1">
                <a:latin typeface="Arial" pitchFamily="34" charset="0"/>
                <a:cs typeface="Arial" pitchFamily="34" charset="0"/>
              </a:rPr>
              <a:t>үйлдвэрлэл</a:t>
            </a:r>
            <a:r>
              <a:rPr lang="en-US" sz="1400" b="1" dirty="0">
                <a:latin typeface="Arial" pitchFamily="34" charset="0"/>
                <a:cs typeface="Arial" pitchFamily="34" charset="0"/>
              </a:rPr>
              <a:t>” </a:t>
            </a:r>
            <a:r>
              <a:rPr lang="en-US" sz="1400" b="1" dirty="0" err="1">
                <a:latin typeface="Arial" pitchFamily="34" charset="0"/>
                <a:cs typeface="Arial" pitchFamily="34" charset="0"/>
              </a:rPr>
              <a:t>гэдэгт</a:t>
            </a:r>
            <a:r>
              <a:rPr lang="en-US" sz="1400" b="1" dirty="0">
                <a:latin typeface="Arial" pitchFamily="34" charset="0"/>
                <a:cs typeface="Arial" pitchFamily="34" charset="0"/>
              </a:rPr>
              <a:t> </a:t>
            </a:r>
            <a:r>
              <a:rPr lang="en-US" sz="1400" b="1" dirty="0" err="1">
                <a:latin typeface="Arial" pitchFamily="34" charset="0"/>
                <a:cs typeface="Arial" pitchFamily="34" charset="0"/>
              </a:rPr>
              <a:t>эрчимжсэн</a:t>
            </a:r>
            <a:r>
              <a:rPr lang="en-US" sz="1400" b="1" dirty="0">
                <a:latin typeface="Arial" pitchFamily="34" charset="0"/>
                <a:cs typeface="Arial" pitchFamily="34" charset="0"/>
              </a:rPr>
              <a:t> </a:t>
            </a:r>
            <a:r>
              <a:rPr lang="en-US" sz="1400" b="1" dirty="0" err="1">
                <a:latin typeface="Arial" pitchFamily="34" charset="0"/>
                <a:cs typeface="Arial" pitchFamily="34" charset="0"/>
              </a:rPr>
              <a:t>мал</a:t>
            </a:r>
            <a:r>
              <a:rPr lang="en-US" sz="1400" b="1" dirty="0">
                <a:latin typeface="Arial" pitchFamily="34" charset="0"/>
                <a:cs typeface="Arial" pitchFamily="34" charset="0"/>
              </a:rPr>
              <a:t> </a:t>
            </a:r>
            <a:r>
              <a:rPr lang="en-US" sz="1400" b="1" dirty="0" err="1">
                <a:latin typeface="Arial" pitchFamily="34" charset="0"/>
                <a:cs typeface="Arial" pitchFamily="34" charset="0"/>
              </a:rPr>
              <a:t>аж</a:t>
            </a:r>
            <a:r>
              <a:rPr lang="en-US" sz="1400" b="1" dirty="0">
                <a:latin typeface="Arial" pitchFamily="34" charset="0"/>
                <a:cs typeface="Arial" pitchFamily="34" charset="0"/>
              </a:rPr>
              <a:t> </a:t>
            </a:r>
            <a:r>
              <a:rPr lang="en-US" sz="1400" b="1" dirty="0" err="1">
                <a:latin typeface="Arial" pitchFamily="34" charset="0"/>
                <a:cs typeface="Arial" pitchFamily="34" charset="0"/>
              </a:rPr>
              <a:t>ахуйн</a:t>
            </a:r>
            <a:r>
              <a:rPr lang="en-US" sz="1400" b="1" dirty="0">
                <a:latin typeface="Arial" pitchFamily="34" charset="0"/>
                <a:cs typeface="Arial" pitchFamily="34" charset="0"/>
              </a:rPr>
              <a:t> </a:t>
            </a:r>
            <a:r>
              <a:rPr lang="en-US" sz="1400" b="1" dirty="0" err="1">
                <a:latin typeface="Arial" pitchFamily="34" charset="0"/>
                <a:cs typeface="Arial" pitchFamily="34" charset="0"/>
              </a:rPr>
              <a:t>болон</a:t>
            </a:r>
            <a:r>
              <a:rPr lang="en-US" sz="1400" b="1" dirty="0">
                <a:latin typeface="Arial" pitchFamily="34" charset="0"/>
                <a:cs typeface="Arial" pitchFamily="34" charset="0"/>
              </a:rPr>
              <a:t> </a:t>
            </a:r>
            <a:r>
              <a:rPr lang="en-US" sz="1400" b="1" dirty="0" err="1">
                <a:latin typeface="Arial" pitchFamily="34" charset="0"/>
                <a:cs typeface="Arial" pitchFamily="34" charset="0"/>
              </a:rPr>
              <a:t>хөдөө</a:t>
            </a:r>
            <a:r>
              <a:rPr lang="en-US" sz="1400" b="1" dirty="0">
                <a:latin typeface="Arial" pitchFamily="34" charset="0"/>
                <a:cs typeface="Arial" pitchFamily="34" charset="0"/>
              </a:rPr>
              <a:t> </a:t>
            </a:r>
            <a:r>
              <a:rPr lang="en-US" sz="1400" b="1" dirty="0" err="1">
                <a:latin typeface="Arial" pitchFamily="34" charset="0"/>
                <a:cs typeface="Arial" pitchFamily="34" charset="0"/>
              </a:rPr>
              <a:t>аж</a:t>
            </a:r>
            <a:r>
              <a:rPr lang="en-US" sz="1400" b="1" dirty="0">
                <a:latin typeface="Arial" pitchFamily="34" charset="0"/>
                <a:cs typeface="Arial" pitchFamily="34" charset="0"/>
              </a:rPr>
              <a:t> </a:t>
            </a:r>
            <a:r>
              <a:rPr lang="en-US" sz="1400" b="1" dirty="0" err="1">
                <a:latin typeface="Arial" pitchFamily="34" charset="0"/>
                <a:cs typeface="Arial" pitchFamily="34" charset="0"/>
              </a:rPr>
              <a:t>ахуйн</a:t>
            </a:r>
            <a:r>
              <a:rPr lang="en-US" sz="1400" b="1" dirty="0">
                <a:latin typeface="Arial" pitchFamily="34" charset="0"/>
                <a:cs typeface="Arial" pitchFamily="34" charset="0"/>
              </a:rPr>
              <a:t> </a:t>
            </a:r>
            <a:r>
              <a:rPr lang="en-US" sz="1400" b="1" dirty="0" err="1">
                <a:latin typeface="Arial" pitchFamily="34" charset="0"/>
                <a:cs typeface="Arial" pitchFamily="34" charset="0"/>
              </a:rPr>
              <a:t>зориулалттай</a:t>
            </a:r>
            <a:r>
              <a:rPr lang="en-US" sz="1400" b="1" dirty="0">
                <a:latin typeface="Arial" pitchFamily="34" charset="0"/>
                <a:cs typeface="Arial" pitchFamily="34" charset="0"/>
              </a:rPr>
              <a:t> </a:t>
            </a:r>
            <a:r>
              <a:rPr lang="en-US" sz="1400" b="1" dirty="0" err="1">
                <a:latin typeface="Arial" pitchFamily="34" charset="0"/>
                <a:cs typeface="Arial" pitchFamily="34" charset="0"/>
              </a:rPr>
              <a:t>барилга</a:t>
            </a:r>
            <a:r>
              <a:rPr lang="en-US" sz="1400" b="1" dirty="0">
                <a:latin typeface="Arial" pitchFamily="34" charset="0"/>
                <a:cs typeface="Arial" pitchFamily="34" charset="0"/>
              </a:rPr>
              <a:t> </a:t>
            </a:r>
            <a:r>
              <a:rPr lang="en-US" sz="1400" b="1" dirty="0" err="1">
                <a:latin typeface="Arial" pitchFamily="34" charset="0"/>
                <a:cs typeface="Arial" pitchFamily="34" charset="0"/>
              </a:rPr>
              <a:t>байгууламж</a:t>
            </a:r>
            <a:r>
              <a:rPr lang="en-US" sz="1400" b="1" dirty="0">
                <a:latin typeface="Arial" pitchFamily="34" charset="0"/>
                <a:cs typeface="Arial" pitchFamily="34" charset="0"/>
              </a:rPr>
              <a:t>, </a:t>
            </a:r>
            <a:r>
              <a:rPr lang="en-US" sz="1400" b="1" dirty="0" err="1">
                <a:latin typeface="Arial" pitchFamily="34" charset="0"/>
                <a:cs typeface="Arial" pitchFamily="34" charset="0"/>
              </a:rPr>
              <a:t>хүлэмжийн</a:t>
            </a:r>
            <a:r>
              <a:rPr lang="en-US" sz="1400" b="1" dirty="0">
                <a:latin typeface="Arial" pitchFamily="34" charset="0"/>
                <a:cs typeface="Arial" pitchFamily="34" charset="0"/>
              </a:rPr>
              <a:t> </a:t>
            </a:r>
            <a:r>
              <a:rPr lang="en-US" sz="1400" b="1" dirty="0" err="1">
                <a:latin typeface="Arial" pitchFamily="34" charset="0"/>
                <a:cs typeface="Arial" pitchFamily="34" charset="0"/>
              </a:rPr>
              <a:t>аж</a:t>
            </a:r>
            <a:r>
              <a:rPr lang="en-US" sz="1400" b="1" dirty="0">
                <a:latin typeface="Arial" pitchFamily="34" charset="0"/>
                <a:cs typeface="Arial" pitchFamily="34" charset="0"/>
              </a:rPr>
              <a:t> </a:t>
            </a:r>
            <a:r>
              <a:rPr lang="en-US" sz="1400" b="1" dirty="0" err="1">
                <a:latin typeface="Arial" pitchFamily="34" charset="0"/>
                <a:cs typeface="Arial" pitchFamily="34" charset="0"/>
              </a:rPr>
              <a:t>ахуй</a:t>
            </a:r>
            <a:r>
              <a:rPr lang="en-US" sz="1400" b="1" dirty="0">
                <a:latin typeface="Arial" pitchFamily="34" charset="0"/>
                <a:cs typeface="Arial" pitchFamily="34" charset="0"/>
              </a:rPr>
              <a:t>, </a:t>
            </a:r>
            <a:r>
              <a:rPr lang="en-US" sz="1400" b="1" dirty="0" err="1">
                <a:latin typeface="Arial" pitchFamily="34" charset="0"/>
                <a:cs typeface="Arial" pitchFamily="34" charset="0"/>
              </a:rPr>
              <a:t>Газрын</a:t>
            </a:r>
            <a:r>
              <a:rPr lang="en-US" sz="1400" b="1" dirty="0">
                <a:latin typeface="Arial" pitchFamily="34" charset="0"/>
                <a:cs typeface="Arial" pitchFamily="34" charset="0"/>
              </a:rPr>
              <a:t> </a:t>
            </a:r>
            <a:r>
              <a:rPr lang="en-US" sz="1400" b="1" dirty="0" err="1">
                <a:latin typeface="Arial" pitchFamily="34" charset="0"/>
                <a:cs typeface="Arial" pitchFamily="34" charset="0"/>
              </a:rPr>
              <a:t>тухай</a:t>
            </a:r>
            <a:r>
              <a:rPr lang="en-US" sz="1400" b="1" dirty="0">
                <a:latin typeface="Arial" pitchFamily="34" charset="0"/>
                <a:cs typeface="Arial" pitchFamily="34" charset="0"/>
              </a:rPr>
              <a:t> </a:t>
            </a:r>
            <a:r>
              <a:rPr lang="en-US" sz="1400" b="1" dirty="0" err="1">
                <a:latin typeface="Arial" pitchFamily="34" charset="0"/>
                <a:cs typeface="Arial" pitchFamily="34" charset="0"/>
              </a:rPr>
              <a:t>хуулийн</a:t>
            </a:r>
            <a:r>
              <a:rPr lang="en-US" sz="1400" b="1" dirty="0">
                <a:latin typeface="Arial" pitchFamily="34" charset="0"/>
                <a:cs typeface="Arial" pitchFamily="34" charset="0"/>
              </a:rPr>
              <a:t> 29.2, 29.3-т </a:t>
            </a:r>
            <a:r>
              <a:rPr lang="en-US" sz="1400" b="1" dirty="0" err="1">
                <a:latin typeface="Arial" pitchFamily="34" charset="0"/>
                <a:cs typeface="Arial" pitchFamily="34" charset="0"/>
              </a:rPr>
              <a:t>заасан</a:t>
            </a:r>
            <a:r>
              <a:rPr lang="en-US" sz="1400" b="1" dirty="0">
                <a:latin typeface="Arial" pitchFamily="34" charset="0"/>
                <a:cs typeface="Arial" pitchFamily="34" charset="0"/>
              </a:rPr>
              <a:t> </a:t>
            </a:r>
            <a:r>
              <a:rPr lang="en-US" sz="1400" b="1" dirty="0" err="1">
                <a:latin typeface="Arial" pitchFamily="34" charset="0"/>
                <a:cs typeface="Arial" pitchFamily="34" charset="0"/>
              </a:rPr>
              <a:t>хэмжээнээс</a:t>
            </a:r>
            <a:r>
              <a:rPr lang="en-US" sz="1400" b="1" dirty="0">
                <a:latin typeface="Arial" pitchFamily="34" charset="0"/>
                <a:cs typeface="Arial" pitchFamily="34" charset="0"/>
              </a:rPr>
              <a:t> </a:t>
            </a:r>
            <a:r>
              <a:rPr lang="en-US" sz="1400" b="1" dirty="0" err="1">
                <a:latin typeface="Arial" pitchFamily="34" charset="0"/>
                <a:cs typeface="Arial" pitchFamily="34" charset="0"/>
              </a:rPr>
              <a:t>илүү</a:t>
            </a:r>
            <a:r>
              <a:rPr lang="en-US" sz="1400" b="1" dirty="0">
                <a:latin typeface="Arial" pitchFamily="34" charset="0"/>
                <a:cs typeface="Arial" pitchFamily="34" charset="0"/>
              </a:rPr>
              <a:t> </a:t>
            </a:r>
            <a:r>
              <a:rPr lang="en-US" sz="1400" b="1" dirty="0" err="1">
                <a:latin typeface="Arial" pitchFamily="34" charset="0"/>
                <a:cs typeface="Arial" pitchFamily="34" charset="0"/>
              </a:rPr>
              <a:t>талбайд</a:t>
            </a:r>
            <a:r>
              <a:rPr lang="en-US" sz="1400" b="1" dirty="0">
                <a:latin typeface="Arial" pitchFamily="34" charset="0"/>
                <a:cs typeface="Arial" pitchFamily="34" charset="0"/>
              </a:rPr>
              <a:t> </a:t>
            </a:r>
            <a:r>
              <a:rPr lang="en-US" sz="1400" b="1" dirty="0" err="1">
                <a:latin typeface="Arial" pitchFamily="34" charset="0"/>
                <a:cs typeface="Arial" pitchFamily="34" charset="0"/>
              </a:rPr>
              <a:t>тариалж</a:t>
            </a:r>
            <a:r>
              <a:rPr lang="en-US" sz="1400" b="1" dirty="0">
                <a:latin typeface="Arial" pitchFamily="34" charset="0"/>
                <a:cs typeface="Arial" pitchFamily="34" charset="0"/>
              </a:rPr>
              <a:t> </a:t>
            </a:r>
            <a:r>
              <a:rPr lang="en-US" sz="1400" b="1" dirty="0" err="1">
                <a:latin typeface="Arial" pitchFamily="34" charset="0"/>
                <a:cs typeface="Arial" pitchFamily="34" charset="0"/>
              </a:rPr>
              <a:t>буй</a:t>
            </a:r>
            <a:r>
              <a:rPr lang="en-US" sz="1400" b="1" dirty="0">
                <a:latin typeface="Arial" pitchFamily="34" charset="0"/>
                <a:cs typeface="Arial" pitchFamily="34" charset="0"/>
              </a:rPr>
              <a:t> </a:t>
            </a:r>
            <a:r>
              <a:rPr lang="en-US" sz="1400" b="1" dirty="0" err="1">
                <a:latin typeface="Arial" pitchFamily="34" charset="0"/>
                <a:cs typeface="Arial" pitchFamily="34" charset="0"/>
              </a:rPr>
              <a:t>төмс</a:t>
            </a:r>
            <a:r>
              <a:rPr lang="en-US" sz="1400" b="1" dirty="0">
                <a:latin typeface="Arial" pitchFamily="34" charset="0"/>
                <a:cs typeface="Arial" pitchFamily="34" charset="0"/>
              </a:rPr>
              <a:t>, </a:t>
            </a:r>
            <a:r>
              <a:rPr lang="en-US" sz="1400" b="1" dirty="0" err="1">
                <a:latin typeface="Arial" pitchFamily="34" charset="0"/>
                <a:cs typeface="Arial" pitchFamily="34" charset="0"/>
              </a:rPr>
              <a:t>хүнсний</a:t>
            </a:r>
            <a:r>
              <a:rPr lang="en-US" sz="1400" b="1" dirty="0">
                <a:latin typeface="Arial" pitchFamily="34" charset="0"/>
                <a:cs typeface="Arial" pitchFamily="34" charset="0"/>
              </a:rPr>
              <a:t> </a:t>
            </a:r>
            <a:r>
              <a:rPr lang="en-US" sz="1400" b="1" dirty="0" err="1">
                <a:latin typeface="Arial" pitchFamily="34" charset="0"/>
                <a:cs typeface="Arial" pitchFamily="34" charset="0"/>
              </a:rPr>
              <a:t>ногоо</a:t>
            </a:r>
            <a:r>
              <a:rPr lang="en-US" sz="1400" b="1" dirty="0">
                <a:latin typeface="Arial" pitchFamily="34" charset="0"/>
                <a:cs typeface="Arial" pitchFamily="34" charset="0"/>
              </a:rPr>
              <a:t>, </a:t>
            </a:r>
            <a:r>
              <a:rPr lang="en-US" sz="1400" b="1" dirty="0" err="1">
                <a:latin typeface="Arial" pitchFamily="34" charset="0"/>
                <a:cs typeface="Arial" pitchFamily="34" charset="0"/>
              </a:rPr>
              <a:t>жимс</a:t>
            </a:r>
            <a:r>
              <a:rPr lang="en-US" sz="1400" b="1" dirty="0">
                <a:latin typeface="Arial" pitchFamily="34" charset="0"/>
                <a:cs typeface="Arial" pitchFamily="34" charset="0"/>
              </a:rPr>
              <a:t> </a:t>
            </a:r>
            <a:r>
              <a:rPr lang="en-US" sz="1400" b="1" dirty="0" err="1">
                <a:latin typeface="Arial" pitchFamily="34" charset="0"/>
                <a:cs typeface="Arial" pitchFamily="34" charset="0"/>
              </a:rPr>
              <a:t>жимсгэнэ</a:t>
            </a:r>
            <a:r>
              <a:rPr lang="en-US" sz="1400" b="1" dirty="0">
                <a:latin typeface="Arial" pitchFamily="34" charset="0"/>
                <a:cs typeface="Arial" pitchFamily="34" charset="0"/>
              </a:rPr>
              <a:t>, </a:t>
            </a:r>
            <a:r>
              <a:rPr lang="en-US" sz="1400" b="1" dirty="0" err="1">
                <a:latin typeface="Arial" pitchFamily="34" charset="0"/>
                <a:cs typeface="Arial" pitchFamily="34" charset="0"/>
              </a:rPr>
              <a:t>таримал</a:t>
            </a:r>
            <a:r>
              <a:rPr lang="en-US" sz="1400" b="1" dirty="0">
                <a:latin typeface="Arial" pitchFamily="34" charset="0"/>
                <a:cs typeface="Arial" pitchFamily="34" charset="0"/>
              </a:rPr>
              <a:t> </a:t>
            </a:r>
            <a:r>
              <a:rPr lang="en-US" sz="1400" b="1" dirty="0" err="1">
                <a:latin typeface="Arial" pitchFamily="34" charset="0"/>
                <a:cs typeface="Arial" pitchFamily="34" charset="0"/>
              </a:rPr>
              <a:t>ургамал</a:t>
            </a:r>
            <a:r>
              <a:rPr lang="en-US" sz="1400" b="1" dirty="0">
                <a:latin typeface="Arial" pitchFamily="34" charset="0"/>
                <a:cs typeface="Arial" pitchFamily="34" charset="0"/>
              </a:rPr>
              <a:t> </a:t>
            </a:r>
            <a:r>
              <a:rPr lang="en-US" sz="1400" b="1" dirty="0" err="1">
                <a:latin typeface="Arial" pitchFamily="34" charset="0"/>
                <a:cs typeface="Arial" pitchFamily="34" charset="0"/>
              </a:rPr>
              <a:t>тариалахад</a:t>
            </a:r>
            <a:r>
              <a:rPr lang="en-US" sz="1400" b="1" dirty="0">
                <a:latin typeface="Arial" pitchFamily="34" charset="0"/>
                <a:cs typeface="Arial" pitchFamily="34" charset="0"/>
              </a:rPr>
              <a:t> </a:t>
            </a:r>
            <a:r>
              <a:rPr lang="en-US" sz="1400" b="1" dirty="0" err="1">
                <a:latin typeface="Arial" pitchFamily="34" charset="0"/>
                <a:cs typeface="Arial" pitchFamily="34" charset="0"/>
              </a:rPr>
              <a:t>зориулсан</a:t>
            </a:r>
            <a:r>
              <a:rPr lang="en-US" sz="1400" b="1" dirty="0">
                <a:latin typeface="Arial" pitchFamily="34" charset="0"/>
                <a:cs typeface="Arial" pitchFamily="34" charset="0"/>
              </a:rPr>
              <a:t> </a:t>
            </a:r>
            <a:r>
              <a:rPr lang="en-US" sz="1400" b="1" dirty="0" err="1">
                <a:latin typeface="Arial" pitchFamily="34" charset="0"/>
                <a:cs typeface="Arial" pitchFamily="34" charset="0"/>
              </a:rPr>
              <a:t>хөдөө</a:t>
            </a:r>
            <a:r>
              <a:rPr lang="en-US" sz="1400" b="1" dirty="0">
                <a:latin typeface="Arial" pitchFamily="34" charset="0"/>
                <a:cs typeface="Arial" pitchFamily="34" charset="0"/>
              </a:rPr>
              <a:t> </a:t>
            </a:r>
            <a:r>
              <a:rPr lang="en-US" sz="1400" b="1" dirty="0" err="1">
                <a:latin typeface="Arial" pitchFamily="34" charset="0"/>
                <a:cs typeface="Arial" pitchFamily="34" charset="0"/>
              </a:rPr>
              <a:t>аж</a:t>
            </a:r>
            <a:r>
              <a:rPr lang="en-US" sz="1400" b="1" dirty="0">
                <a:latin typeface="Arial" pitchFamily="34" charset="0"/>
                <a:cs typeface="Arial" pitchFamily="34" charset="0"/>
              </a:rPr>
              <a:t> </a:t>
            </a:r>
            <a:r>
              <a:rPr lang="en-US" sz="1400" b="1" dirty="0" err="1">
                <a:latin typeface="Arial" pitchFamily="34" charset="0"/>
                <a:cs typeface="Arial" pitchFamily="34" charset="0"/>
              </a:rPr>
              <a:t>ахуйн</a:t>
            </a:r>
            <a:r>
              <a:rPr lang="en-US" sz="1400" b="1" dirty="0">
                <a:latin typeface="Arial" pitchFamily="34" charset="0"/>
                <a:cs typeface="Arial" pitchFamily="34" charset="0"/>
              </a:rPr>
              <a:t> </a:t>
            </a:r>
            <a:r>
              <a:rPr lang="en-US" sz="1400" b="1" dirty="0" err="1">
                <a:latin typeface="Arial" pitchFamily="34" charset="0"/>
                <a:cs typeface="Arial" pitchFamily="34" charset="0"/>
              </a:rPr>
              <a:t>үйлдвэрлэлийн</a:t>
            </a:r>
            <a:r>
              <a:rPr lang="en-US" sz="1400" b="1" dirty="0">
                <a:latin typeface="Arial" pitchFamily="34" charset="0"/>
                <a:cs typeface="Arial" pitchFamily="34" charset="0"/>
              </a:rPr>
              <a:t> </a:t>
            </a:r>
            <a:r>
              <a:rPr lang="en-US" sz="1400" b="1" dirty="0" err="1">
                <a:latin typeface="Arial" pitchFamily="34" charset="0"/>
                <a:cs typeface="Arial" pitchFamily="34" charset="0"/>
              </a:rPr>
              <a:t>зориулалттай</a:t>
            </a:r>
            <a:r>
              <a:rPr lang="en-US" sz="1400" b="1" dirty="0">
                <a:latin typeface="Arial" pitchFamily="34" charset="0"/>
                <a:cs typeface="Arial" pitchFamily="34" charset="0"/>
              </a:rPr>
              <a:t> </a:t>
            </a:r>
            <a:r>
              <a:rPr lang="en-US" sz="1400" b="1" dirty="0" err="1" smtClean="0">
                <a:latin typeface="Arial" pitchFamily="34" charset="0"/>
                <a:cs typeface="Arial" pitchFamily="34" charset="0"/>
              </a:rPr>
              <a:t>газар</a:t>
            </a:r>
            <a:endParaRPr lang="mn-MN" sz="1400" b="1" dirty="0" smtClean="0">
              <a:latin typeface="Arial" pitchFamily="34" charset="0"/>
              <a:cs typeface="Arial" pitchFamily="34" charset="0"/>
            </a:endParaRPr>
          </a:p>
          <a:p>
            <a:endParaRPr lang="en-US" sz="1400" b="1" dirty="0">
              <a:latin typeface="Arial" pitchFamily="34" charset="0"/>
              <a:cs typeface="Arial" pitchFamily="34" charset="0"/>
            </a:endParaRPr>
          </a:p>
          <a:p>
            <a:r>
              <a:rPr lang="mn-MN" sz="1400" b="1" dirty="0" smtClean="0">
                <a:latin typeface="Arial" pitchFamily="34" charset="0"/>
                <a:cs typeface="Arial" pitchFamily="34" charset="0"/>
              </a:rPr>
              <a:t>5.</a:t>
            </a:r>
            <a:r>
              <a:rPr lang="en-US" sz="1400" b="1" dirty="0" smtClean="0">
                <a:latin typeface="Arial" pitchFamily="34" charset="0"/>
                <a:cs typeface="Arial" pitchFamily="34" charset="0"/>
              </a:rPr>
              <a:t>“ХАА-</a:t>
            </a:r>
            <a:r>
              <a:rPr lang="en-US" sz="1400" b="1" dirty="0" err="1" smtClean="0">
                <a:latin typeface="Arial" pitchFamily="34" charset="0"/>
                <a:cs typeface="Arial" pitchFamily="34" charset="0"/>
              </a:rPr>
              <a:t>гаас</a:t>
            </a:r>
            <a:r>
              <a:rPr lang="en-US" sz="1400" b="1" dirty="0" smtClean="0">
                <a:latin typeface="Arial" pitchFamily="34" charset="0"/>
                <a:cs typeface="Arial" pitchFamily="34" charset="0"/>
              </a:rPr>
              <a:t> </a:t>
            </a:r>
            <a:r>
              <a:rPr lang="en-US" sz="1400" b="1" dirty="0" err="1">
                <a:latin typeface="Arial" pitchFamily="34" charset="0"/>
                <a:cs typeface="Arial" pitchFamily="34" charset="0"/>
              </a:rPr>
              <a:t>бусад</a:t>
            </a:r>
            <a:r>
              <a:rPr lang="en-US" sz="1400" b="1" dirty="0">
                <a:latin typeface="Arial" pitchFamily="34" charset="0"/>
                <a:cs typeface="Arial" pitchFamily="34" charset="0"/>
              </a:rPr>
              <a:t> </a:t>
            </a:r>
            <a:r>
              <a:rPr lang="en-US" sz="1400" b="1" dirty="0" err="1">
                <a:latin typeface="Arial" pitchFamily="34" charset="0"/>
                <a:cs typeface="Arial" pitchFamily="34" charset="0"/>
              </a:rPr>
              <a:t>үйлдвэрлэл</a:t>
            </a:r>
            <a:r>
              <a:rPr lang="en-US" sz="1400" b="1" dirty="0">
                <a:latin typeface="Arial" pitchFamily="34" charset="0"/>
                <a:cs typeface="Arial" pitchFamily="34" charset="0"/>
              </a:rPr>
              <a:t>” </a:t>
            </a:r>
            <a:r>
              <a:rPr lang="en-US" sz="1400" b="1" dirty="0" err="1">
                <a:latin typeface="Arial" pitchFamily="34" charset="0"/>
                <a:cs typeface="Arial" pitchFamily="34" charset="0"/>
              </a:rPr>
              <a:t>гэдэгт</a:t>
            </a:r>
            <a:r>
              <a:rPr lang="en-US" sz="1400" b="1" dirty="0">
                <a:latin typeface="Arial" pitchFamily="34" charset="0"/>
                <a:cs typeface="Arial" pitchFamily="34" charset="0"/>
              </a:rPr>
              <a:t> </a:t>
            </a:r>
            <a:r>
              <a:rPr lang="en-US" sz="1400" b="1" dirty="0" err="1">
                <a:latin typeface="Arial" pitchFamily="34" charset="0"/>
                <a:cs typeface="Arial" pitchFamily="34" charset="0"/>
              </a:rPr>
              <a:t>хүнд</a:t>
            </a:r>
            <a:r>
              <a:rPr lang="en-US" sz="1400" b="1" dirty="0">
                <a:latin typeface="Arial" pitchFamily="34" charset="0"/>
                <a:cs typeface="Arial" pitchFamily="34" charset="0"/>
              </a:rPr>
              <a:t>, </a:t>
            </a:r>
            <a:r>
              <a:rPr lang="en-US" sz="1400" b="1" dirty="0" err="1">
                <a:latin typeface="Arial" pitchFamily="34" charset="0"/>
                <a:cs typeface="Arial" pitchFamily="34" charset="0"/>
              </a:rPr>
              <a:t>хөнгөн</a:t>
            </a:r>
            <a:r>
              <a:rPr lang="en-US" sz="1400" b="1" dirty="0">
                <a:latin typeface="Arial" pitchFamily="34" charset="0"/>
                <a:cs typeface="Arial" pitchFamily="34" charset="0"/>
              </a:rPr>
              <a:t> </a:t>
            </a:r>
            <a:r>
              <a:rPr lang="en-US" sz="1400" b="1" dirty="0" err="1">
                <a:latin typeface="Arial" pitchFamily="34" charset="0"/>
                <a:cs typeface="Arial" pitchFamily="34" charset="0"/>
              </a:rPr>
              <a:t>үйлдвэрлэл</a:t>
            </a:r>
            <a:r>
              <a:rPr lang="en-US" sz="1400" b="1" dirty="0">
                <a:latin typeface="Arial" pitchFamily="34" charset="0"/>
                <a:cs typeface="Arial" pitchFamily="34" charset="0"/>
              </a:rPr>
              <a:t>, </a:t>
            </a:r>
            <a:r>
              <a:rPr lang="en-US" sz="1400" b="1" dirty="0" err="1">
                <a:latin typeface="Arial" pitchFamily="34" charset="0"/>
                <a:cs typeface="Arial" pitchFamily="34" charset="0"/>
              </a:rPr>
              <a:t>уул</a:t>
            </a:r>
            <a:r>
              <a:rPr lang="en-US" sz="1400" b="1" dirty="0">
                <a:latin typeface="Arial" pitchFamily="34" charset="0"/>
                <a:cs typeface="Arial" pitchFamily="34" charset="0"/>
              </a:rPr>
              <a:t> </a:t>
            </a:r>
            <a:r>
              <a:rPr lang="en-US" sz="1400" b="1" dirty="0" err="1">
                <a:latin typeface="Arial" pitchFamily="34" charset="0"/>
                <a:cs typeface="Arial" pitchFamily="34" charset="0"/>
              </a:rPr>
              <a:t>уурхай</a:t>
            </a:r>
            <a:r>
              <a:rPr lang="en-US" sz="1400" b="1" dirty="0">
                <a:latin typeface="Arial" pitchFamily="34" charset="0"/>
                <a:cs typeface="Arial" pitchFamily="34" charset="0"/>
              </a:rPr>
              <a:t> </a:t>
            </a:r>
            <a:r>
              <a:rPr lang="en-US" sz="1400" b="1" dirty="0" err="1">
                <a:latin typeface="Arial" pitchFamily="34" charset="0"/>
                <a:cs typeface="Arial" pitchFamily="34" charset="0"/>
              </a:rPr>
              <a:t>явуулахад</a:t>
            </a:r>
            <a:r>
              <a:rPr lang="en-US" sz="1400" b="1" dirty="0">
                <a:latin typeface="Arial" pitchFamily="34" charset="0"/>
                <a:cs typeface="Arial" pitchFamily="34" charset="0"/>
              </a:rPr>
              <a:t> </a:t>
            </a:r>
            <a:r>
              <a:rPr lang="en-US" sz="1400" b="1" dirty="0" err="1">
                <a:latin typeface="Arial" pitchFamily="34" charset="0"/>
                <a:cs typeface="Arial" pitchFamily="34" charset="0"/>
              </a:rPr>
              <a:t>зориулсан</a:t>
            </a:r>
            <a:r>
              <a:rPr lang="en-US" sz="1400" b="1" dirty="0">
                <a:latin typeface="Arial" pitchFamily="34" charset="0"/>
                <a:cs typeface="Arial" pitchFamily="34" charset="0"/>
              </a:rPr>
              <a:t> </a:t>
            </a:r>
            <a:r>
              <a:rPr lang="en-US" sz="1400" b="1" dirty="0" err="1">
                <a:latin typeface="Arial" pitchFamily="34" charset="0"/>
                <a:cs typeface="Arial" pitchFamily="34" charset="0"/>
              </a:rPr>
              <a:t>газар</a:t>
            </a:r>
            <a:r>
              <a:rPr lang="en-US" sz="1400" b="1" dirty="0">
                <a:latin typeface="Arial" pitchFamily="34" charset="0"/>
                <a:cs typeface="Arial" pitchFamily="34" charset="0"/>
              </a:rPr>
              <a:t> </a:t>
            </a:r>
            <a:r>
              <a:rPr lang="en-US" sz="1400" b="1" dirty="0" err="1">
                <a:latin typeface="Arial" pitchFamily="34" charset="0"/>
                <a:cs typeface="Arial" pitchFamily="34" charset="0"/>
              </a:rPr>
              <a:t>хамаарна</a:t>
            </a:r>
            <a:r>
              <a:rPr lang="en-US" sz="1400" b="1" dirty="0">
                <a:latin typeface="Arial" pitchFamily="34" charset="0"/>
                <a:cs typeface="Arial" pitchFamily="34" charset="0"/>
              </a:rPr>
              <a:t>.</a:t>
            </a:r>
          </a:p>
          <a:p>
            <a:endParaRPr lang="mn-MN" sz="1600" dirty="0">
              <a:latin typeface="Arial" pitchFamily="34" charset="0"/>
              <a:cs typeface="Arial" pitchFamily="34" charset="0"/>
            </a:endParaRPr>
          </a:p>
          <a:p>
            <a:endParaRPr lang="mn-MN" sz="2000" b="1" dirty="0">
              <a:ln w="10541" cmpd="sng">
                <a:solidFill>
                  <a:schemeClr val="accent1">
                    <a:shade val="88000"/>
                    <a:satMod val="110000"/>
                  </a:schemeClr>
                </a:solidFill>
                <a:prstDash val="solid"/>
              </a:ln>
              <a:latin typeface="Times New Roman" panose="02020603050405020304" pitchFamily="18" charset="0"/>
              <a:cs typeface="Times New Roman" panose="02020603050405020304" pitchFamily="18" charset="0"/>
            </a:endParaRPr>
          </a:p>
        </p:txBody>
      </p:sp>
      <p:sp>
        <p:nvSpPr>
          <p:cNvPr id="10" name="Title 1"/>
          <p:cNvSpPr txBox="1">
            <a:spLocks/>
          </p:cNvSpPr>
          <p:nvPr/>
        </p:nvSpPr>
        <p:spPr bwMode="gray">
          <a:xfrm>
            <a:off x="762000" y="0"/>
            <a:ext cx="7296844" cy="61159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lgn="ctr" fontAlgn="base">
              <a:lnSpc>
                <a:spcPct val="110000"/>
              </a:lnSpc>
              <a:spcBef>
                <a:spcPct val="0"/>
              </a:spcBef>
              <a:spcAft>
                <a:spcPct val="0"/>
              </a:spcAft>
              <a:defRPr/>
            </a:pPr>
            <a:r>
              <a:rPr lang="mn-MN" sz="2200" b="1" kern="0" dirty="0">
                <a:latin typeface="Arial" pitchFamily="34" charset="0"/>
                <a:cs typeface="Arial" pitchFamily="34" charset="0"/>
              </a:rPr>
              <a:t>Хэрлэн сумын Засаг даргын Тамгын газар</a:t>
            </a:r>
            <a:endParaRPr lang="en-US" sz="2200" b="1" kern="0" dirty="0">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 cy="742950"/>
          </a:xfrm>
          <a:prstGeom prst="rect">
            <a:avLst/>
          </a:prstGeom>
        </p:spPr>
      </p:pic>
      <p:sp>
        <p:nvSpPr>
          <p:cNvPr id="7" name="Rectangle 6"/>
          <p:cNvSpPr/>
          <p:nvPr/>
        </p:nvSpPr>
        <p:spPr>
          <a:xfrm>
            <a:off x="152400" y="990600"/>
            <a:ext cx="1285032"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lgn="just"/>
            <a:r>
              <a:rPr lang="mn-MN" b="1" dirty="0" smtClean="0">
                <a:solidFill>
                  <a:schemeClr val="tx1"/>
                </a:solidFill>
                <a:latin typeface="Arial" pitchFamily="34" charset="0"/>
                <a:cs typeface="Arial" pitchFamily="34" charset="0"/>
              </a:rPr>
              <a:t>ТАЙЛБАР</a:t>
            </a:r>
            <a:endParaRPr lang="en-US" b="1" dirty="0">
              <a:solidFill>
                <a:schemeClr val="tx1"/>
              </a:solidFill>
              <a:latin typeface="Arial" pitchFamily="34" charset="0"/>
              <a:cs typeface="Arial"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0"/>
            <a:ext cx="762000" cy="756920"/>
          </a:xfrm>
          <a:prstGeom prst="rect">
            <a:avLst/>
          </a:prstGeom>
        </p:spPr>
      </p:pic>
    </p:spTree>
    <p:extLst>
      <p:ext uri="{BB962C8B-B14F-4D97-AF65-F5344CB8AC3E}">
        <p14:creationId xmlns:p14="http://schemas.microsoft.com/office/powerpoint/2010/main" val="27002656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inus 8"/>
          <p:cNvSpPr/>
          <p:nvPr/>
        </p:nvSpPr>
        <p:spPr>
          <a:xfrm flipV="1">
            <a:off x="-1600200" y="609599"/>
            <a:ext cx="12344400" cy="463620"/>
          </a:xfrm>
          <a:prstGeom prst="mathMinus">
            <a:avLst>
              <a:gd name="adj1" fmla="val 8362"/>
            </a:avLst>
          </a:prstGeom>
          <a:solidFill>
            <a:srgbClr val="00B050"/>
          </a:solidFill>
          <a:ln w="571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00B050"/>
              </a:solidFill>
            </a:endParaRPr>
          </a:p>
        </p:txBody>
      </p:sp>
      <p:sp>
        <p:nvSpPr>
          <p:cNvPr id="10" name="Title 1"/>
          <p:cNvSpPr txBox="1">
            <a:spLocks/>
          </p:cNvSpPr>
          <p:nvPr/>
        </p:nvSpPr>
        <p:spPr bwMode="gray">
          <a:xfrm>
            <a:off x="762000" y="0"/>
            <a:ext cx="7296844" cy="61159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lgn="ctr" fontAlgn="base">
              <a:lnSpc>
                <a:spcPct val="110000"/>
              </a:lnSpc>
              <a:spcBef>
                <a:spcPct val="0"/>
              </a:spcBef>
              <a:spcAft>
                <a:spcPct val="0"/>
              </a:spcAft>
              <a:defRPr/>
            </a:pPr>
            <a:r>
              <a:rPr lang="mn-MN" sz="2200" b="1" kern="0" dirty="0">
                <a:latin typeface="Arial" pitchFamily="34" charset="0"/>
                <a:cs typeface="Arial" pitchFamily="34" charset="0"/>
              </a:rPr>
              <a:t>Хэрлэн сумын Засаг даргын Тамгын газар</a:t>
            </a:r>
            <a:endParaRPr lang="en-US" sz="2200" b="1" kern="0" dirty="0">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 cy="7429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0"/>
            <a:ext cx="762000" cy="75692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8841" t="64877" r="17204" b="5038"/>
          <a:stretch/>
        </p:blipFill>
        <p:spPr>
          <a:xfrm rot="5400000">
            <a:off x="1828797" y="-533400"/>
            <a:ext cx="5638801" cy="8686802"/>
          </a:xfrm>
          <a:prstGeom prst="rect">
            <a:avLst/>
          </a:prstGeom>
        </p:spPr>
      </p:pic>
    </p:spTree>
    <p:extLst>
      <p:ext uri="{BB962C8B-B14F-4D97-AF65-F5344CB8AC3E}">
        <p14:creationId xmlns:p14="http://schemas.microsoft.com/office/powerpoint/2010/main" val="19098885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Minus 8"/>
          <p:cNvSpPr/>
          <p:nvPr/>
        </p:nvSpPr>
        <p:spPr>
          <a:xfrm flipV="1">
            <a:off x="-1600200" y="609599"/>
            <a:ext cx="12344400" cy="463620"/>
          </a:xfrm>
          <a:prstGeom prst="mathMinus">
            <a:avLst>
              <a:gd name="adj1" fmla="val 8362"/>
            </a:avLst>
          </a:prstGeom>
          <a:solidFill>
            <a:srgbClr val="00B050"/>
          </a:solidFill>
          <a:ln w="571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00B050"/>
              </a:solidFill>
            </a:endParaRPr>
          </a:p>
        </p:txBody>
      </p:sp>
      <p:sp>
        <p:nvSpPr>
          <p:cNvPr id="6" name="Rectangle 5"/>
          <p:cNvSpPr/>
          <p:nvPr/>
        </p:nvSpPr>
        <p:spPr>
          <a:xfrm>
            <a:off x="228600" y="1295400"/>
            <a:ext cx="8610600" cy="646331"/>
          </a:xfrm>
          <a:prstGeom prst="rect">
            <a:avLst/>
          </a:prstGeom>
        </p:spPr>
        <p:txBody>
          <a:bodyPr wrap="square">
            <a:spAutoFit/>
          </a:bodyPr>
          <a:lstStyle/>
          <a:p>
            <a:endParaRPr lang="mn-MN" sz="1600" dirty="0">
              <a:latin typeface="Arial" pitchFamily="34" charset="0"/>
              <a:cs typeface="Arial" pitchFamily="34" charset="0"/>
            </a:endParaRPr>
          </a:p>
          <a:p>
            <a:endParaRPr lang="mn-MN" sz="2000" b="1" dirty="0">
              <a:ln w="10541" cmpd="sng">
                <a:solidFill>
                  <a:schemeClr val="accent1">
                    <a:shade val="88000"/>
                    <a:satMod val="110000"/>
                  </a:schemeClr>
                </a:solidFill>
                <a:prstDash val="solid"/>
              </a:ln>
              <a:latin typeface="Times New Roman" panose="02020603050405020304" pitchFamily="18" charset="0"/>
              <a:cs typeface="Times New Roman" panose="02020603050405020304" pitchFamily="18" charset="0"/>
            </a:endParaRPr>
          </a:p>
        </p:txBody>
      </p:sp>
      <p:sp>
        <p:nvSpPr>
          <p:cNvPr id="10" name="Title 1"/>
          <p:cNvSpPr txBox="1">
            <a:spLocks/>
          </p:cNvSpPr>
          <p:nvPr/>
        </p:nvSpPr>
        <p:spPr bwMode="gray">
          <a:xfrm>
            <a:off x="914400" y="25078"/>
            <a:ext cx="7296844" cy="6858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algn="ctr">
              <a:lnSpc>
                <a:spcPct val="115000"/>
              </a:lnSpc>
              <a:spcAft>
                <a:spcPts val="0"/>
              </a:spcAft>
            </a:pPr>
            <a:r>
              <a:rPr lang="en-US" sz="2000" b="1" dirty="0" err="1">
                <a:solidFill>
                  <a:srgbClr val="222222"/>
                </a:solidFill>
                <a:latin typeface="Arial" pitchFamily="34" charset="0"/>
                <a:ea typeface="Calibri"/>
                <a:cs typeface="Arial" pitchFamily="34" charset="0"/>
              </a:rPr>
              <a:t>Гэр</a:t>
            </a:r>
            <a:r>
              <a:rPr lang="en-US" sz="2000" b="1" dirty="0">
                <a:solidFill>
                  <a:srgbClr val="222222"/>
                </a:solidFill>
                <a:latin typeface="Arial" pitchFamily="34" charset="0"/>
                <a:ea typeface="Calibri"/>
                <a:cs typeface="Arial" pitchFamily="34" charset="0"/>
              </a:rPr>
              <a:t> </a:t>
            </a:r>
            <a:r>
              <a:rPr lang="en-US" sz="2000" b="1" dirty="0" err="1">
                <a:solidFill>
                  <a:srgbClr val="222222"/>
                </a:solidFill>
                <a:latin typeface="Arial" pitchFamily="34" charset="0"/>
                <a:ea typeface="Calibri"/>
                <a:cs typeface="Arial" pitchFamily="34" charset="0"/>
              </a:rPr>
              <a:t>бүлийн</a:t>
            </a:r>
            <a:r>
              <a:rPr lang="en-US" sz="2000" b="1" dirty="0">
                <a:solidFill>
                  <a:srgbClr val="222222"/>
                </a:solidFill>
                <a:latin typeface="Arial" pitchFamily="34" charset="0"/>
                <a:ea typeface="Calibri"/>
                <a:cs typeface="Arial" pitchFamily="34" charset="0"/>
              </a:rPr>
              <a:t> </a:t>
            </a:r>
            <a:r>
              <a:rPr lang="en-US" sz="2000" b="1" dirty="0" err="1">
                <a:solidFill>
                  <a:srgbClr val="222222"/>
                </a:solidFill>
                <a:latin typeface="Arial" pitchFamily="34" charset="0"/>
                <a:ea typeface="Calibri"/>
                <a:cs typeface="Arial" pitchFamily="34" charset="0"/>
              </a:rPr>
              <a:t>хэрэгцээний</a:t>
            </a:r>
            <a:r>
              <a:rPr lang="en-US" sz="2000" b="1" dirty="0">
                <a:solidFill>
                  <a:srgbClr val="222222"/>
                </a:solidFill>
                <a:latin typeface="Arial" pitchFamily="34" charset="0"/>
                <a:ea typeface="Calibri"/>
                <a:cs typeface="Arial" pitchFamily="34" charset="0"/>
              </a:rPr>
              <a:t> </a:t>
            </a:r>
            <a:r>
              <a:rPr lang="en-US" sz="2000" b="1" dirty="0" err="1">
                <a:solidFill>
                  <a:srgbClr val="222222"/>
                </a:solidFill>
                <a:latin typeface="Arial" pitchFamily="34" charset="0"/>
                <a:ea typeface="Calibri"/>
                <a:cs typeface="Arial" pitchFamily="34" charset="0"/>
              </a:rPr>
              <a:t>зориулалттай</a:t>
            </a:r>
            <a:r>
              <a:rPr lang="en-US" sz="2000" b="1" dirty="0">
                <a:solidFill>
                  <a:srgbClr val="222222"/>
                </a:solidFill>
                <a:latin typeface="Arial" pitchFamily="34" charset="0"/>
                <a:ea typeface="Calibri"/>
                <a:cs typeface="Arial" pitchFamily="34" charset="0"/>
              </a:rPr>
              <a:t> 1м,кв </a:t>
            </a:r>
            <a:endParaRPr lang="mn-MN" sz="2000" b="1" dirty="0" smtClean="0">
              <a:solidFill>
                <a:srgbClr val="222222"/>
              </a:solidFill>
              <a:latin typeface="Arial" pitchFamily="34" charset="0"/>
              <a:ea typeface="Calibri"/>
              <a:cs typeface="Arial" pitchFamily="34" charset="0"/>
            </a:endParaRPr>
          </a:p>
          <a:p>
            <a:pPr algn="ctr">
              <a:lnSpc>
                <a:spcPct val="115000"/>
              </a:lnSpc>
              <a:spcAft>
                <a:spcPts val="0"/>
              </a:spcAft>
            </a:pPr>
            <a:r>
              <a:rPr lang="en-US" sz="2000" b="1" dirty="0" err="1" smtClean="0">
                <a:solidFill>
                  <a:srgbClr val="222222"/>
                </a:solidFill>
                <a:latin typeface="Arial" pitchFamily="34" charset="0"/>
                <a:ea typeface="Calibri"/>
                <a:cs typeface="Arial" pitchFamily="34" charset="0"/>
              </a:rPr>
              <a:t>газрын</a:t>
            </a:r>
            <a:r>
              <a:rPr lang="en-US" sz="2000" b="1" dirty="0" smtClean="0">
                <a:solidFill>
                  <a:srgbClr val="222222"/>
                </a:solidFill>
                <a:latin typeface="Arial" pitchFamily="34" charset="0"/>
                <a:ea typeface="Calibri"/>
                <a:cs typeface="Arial" pitchFamily="34" charset="0"/>
              </a:rPr>
              <a:t> </a:t>
            </a:r>
            <a:r>
              <a:rPr lang="en-US" sz="2000" b="1" dirty="0" err="1">
                <a:solidFill>
                  <a:srgbClr val="222222"/>
                </a:solidFill>
                <a:latin typeface="Arial" pitchFamily="34" charset="0"/>
                <a:ea typeface="Calibri"/>
                <a:cs typeface="Arial" pitchFamily="34" charset="0"/>
              </a:rPr>
              <a:t>хувь</a:t>
            </a:r>
            <a:r>
              <a:rPr lang="en-US" sz="2000" b="1" dirty="0">
                <a:solidFill>
                  <a:srgbClr val="222222"/>
                </a:solidFill>
                <a:latin typeface="Arial" pitchFamily="34" charset="0"/>
                <a:ea typeface="Calibri"/>
                <a:cs typeface="Arial" pitchFamily="34" charset="0"/>
              </a:rPr>
              <a:t> </a:t>
            </a:r>
            <a:r>
              <a:rPr lang="en-US" sz="2000" b="1" dirty="0" err="1">
                <a:solidFill>
                  <a:srgbClr val="222222"/>
                </a:solidFill>
                <a:latin typeface="Arial" pitchFamily="34" charset="0"/>
                <a:ea typeface="Calibri"/>
                <a:cs typeface="Arial" pitchFamily="34" charset="0"/>
              </a:rPr>
              <a:t>хэмжээнд</a:t>
            </a:r>
            <a:r>
              <a:rPr lang="en-US" sz="2000" b="1" dirty="0">
                <a:solidFill>
                  <a:srgbClr val="222222"/>
                </a:solidFill>
                <a:latin typeface="Arial" pitchFamily="34" charset="0"/>
                <a:ea typeface="Calibri"/>
                <a:cs typeface="Arial" pitchFamily="34" charset="0"/>
              </a:rPr>
              <a:t> </a:t>
            </a:r>
            <a:r>
              <a:rPr lang="en-US" sz="2000" b="1" dirty="0" err="1">
                <a:solidFill>
                  <a:srgbClr val="222222"/>
                </a:solidFill>
                <a:latin typeface="Arial" pitchFamily="34" charset="0"/>
                <a:ea typeface="Calibri"/>
                <a:cs typeface="Arial" pitchFamily="34" charset="0"/>
              </a:rPr>
              <a:t>өгөх</a:t>
            </a:r>
            <a:r>
              <a:rPr lang="en-US" sz="2000" b="1" dirty="0">
                <a:solidFill>
                  <a:srgbClr val="222222"/>
                </a:solidFill>
                <a:latin typeface="Arial" pitchFamily="34" charset="0"/>
                <a:ea typeface="Calibri"/>
                <a:cs typeface="Arial" pitchFamily="34" charset="0"/>
              </a:rPr>
              <a:t> </a:t>
            </a:r>
            <a:r>
              <a:rPr lang="en-US" sz="2000" b="1" dirty="0" err="1">
                <a:solidFill>
                  <a:srgbClr val="222222"/>
                </a:solidFill>
                <a:latin typeface="Arial" pitchFamily="34" charset="0"/>
                <a:ea typeface="Calibri"/>
                <a:cs typeface="Arial" pitchFamily="34" charset="0"/>
              </a:rPr>
              <a:t>таны</a:t>
            </a:r>
            <a:r>
              <a:rPr lang="en-US" sz="2000" b="1" dirty="0">
                <a:solidFill>
                  <a:srgbClr val="222222"/>
                </a:solidFill>
                <a:latin typeface="Arial" pitchFamily="34" charset="0"/>
                <a:ea typeface="Calibri"/>
                <a:cs typeface="Arial" pitchFamily="34" charset="0"/>
              </a:rPr>
              <a:t> </a:t>
            </a:r>
            <a:r>
              <a:rPr lang="en-US" sz="2000" b="1" dirty="0" err="1">
                <a:solidFill>
                  <a:srgbClr val="222222"/>
                </a:solidFill>
                <a:latin typeface="Arial" pitchFamily="34" charset="0"/>
                <a:ea typeface="Calibri"/>
                <a:cs typeface="Arial" pitchFamily="34" charset="0"/>
              </a:rPr>
              <a:t>санал</a:t>
            </a:r>
            <a:endParaRPr lang="en-US" sz="2000" dirty="0">
              <a:latin typeface="Arial" pitchFamily="34" charset="0"/>
              <a:ea typeface="Calibri"/>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 cy="7429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0"/>
            <a:ext cx="762000" cy="75692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870992126"/>
              </p:ext>
            </p:extLst>
          </p:nvPr>
        </p:nvGraphicFramePr>
        <p:xfrm>
          <a:off x="304800" y="990600"/>
          <a:ext cx="8763000" cy="5684548"/>
        </p:xfrm>
        <a:graphic>
          <a:graphicData uri="http://schemas.openxmlformats.org/drawingml/2006/table">
            <a:tbl>
              <a:tblPr firstRow="1" firstCol="1" bandRow="1"/>
              <a:tblGrid>
                <a:gridCol w="1085684"/>
                <a:gridCol w="501291"/>
                <a:gridCol w="1282328"/>
                <a:gridCol w="479425"/>
                <a:gridCol w="1223272"/>
                <a:gridCol w="533400"/>
                <a:gridCol w="1219200"/>
                <a:gridCol w="609600"/>
                <a:gridCol w="1143000"/>
                <a:gridCol w="685800"/>
              </a:tblGrid>
              <a:tr h="206354">
                <a:tc gridSpan="2">
                  <a:txBody>
                    <a:bodyPr/>
                    <a:lstStyle/>
                    <a:p>
                      <a:pPr algn="ctr">
                        <a:lnSpc>
                          <a:spcPct val="115000"/>
                        </a:lnSpc>
                        <a:spcAft>
                          <a:spcPts val="0"/>
                        </a:spcAft>
                      </a:pPr>
                      <a:r>
                        <a:rPr lang="en-US" sz="1200" b="1" dirty="0">
                          <a:solidFill>
                            <a:srgbClr val="222222"/>
                          </a:solidFill>
                          <a:effectLst/>
                          <a:latin typeface="Arial"/>
                          <a:ea typeface="Calibri"/>
                          <a:cs typeface="Times New Roman"/>
                        </a:rPr>
                        <a:t>1 </a:t>
                      </a:r>
                      <a:r>
                        <a:rPr lang="mn-MN" sz="1200" b="1" dirty="0">
                          <a:solidFill>
                            <a:srgbClr val="222222"/>
                          </a:solidFill>
                          <a:effectLst/>
                          <a:latin typeface="Arial"/>
                          <a:ea typeface="Calibri"/>
                          <a:cs typeface="Times New Roman"/>
                        </a:rPr>
                        <a:t>дүгээр </a:t>
                      </a:r>
                      <a:r>
                        <a:rPr lang="mn-MN" sz="1200" b="1" dirty="0" smtClean="0">
                          <a:solidFill>
                            <a:srgbClr val="222222"/>
                          </a:solidFill>
                          <a:effectLst/>
                          <a:latin typeface="Arial"/>
                          <a:ea typeface="Calibri"/>
                          <a:cs typeface="Times New Roman"/>
                        </a:rPr>
                        <a:t>бүс -60сая</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algn="ctr">
                        <a:lnSpc>
                          <a:spcPct val="115000"/>
                        </a:lnSpc>
                        <a:spcAft>
                          <a:spcPts val="0"/>
                        </a:spcAft>
                      </a:pPr>
                      <a:r>
                        <a:rPr lang="mn-MN" sz="1200" b="1" dirty="0">
                          <a:solidFill>
                            <a:srgbClr val="222222"/>
                          </a:solidFill>
                          <a:effectLst/>
                          <a:latin typeface="Arial"/>
                          <a:ea typeface="Calibri"/>
                          <a:cs typeface="Times New Roman"/>
                        </a:rPr>
                        <a:t>2 дугаар </a:t>
                      </a:r>
                      <a:r>
                        <a:rPr lang="mn-MN" sz="1200" b="1" dirty="0" smtClean="0">
                          <a:solidFill>
                            <a:srgbClr val="222222"/>
                          </a:solidFill>
                          <a:effectLst/>
                          <a:latin typeface="Arial"/>
                          <a:ea typeface="Calibri"/>
                          <a:cs typeface="Times New Roman"/>
                        </a:rPr>
                        <a:t>бүс-40 сая</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algn="ctr">
                        <a:lnSpc>
                          <a:spcPct val="115000"/>
                        </a:lnSpc>
                        <a:spcAft>
                          <a:spcPts val="0"/>
                        </a:spcAft>
                      </a:pPr>
                      <a:r>
                        <a:rPr lang="mn-MN" sz="1200" b="1" dirty="0">
                          <a:effectLst/>
                          <a:latin typeface="Arial"/>
                          <a:ea typeface="Calibri"/>
                          <a:cs typeface="Times New Roman"/>
                        </a:rPr>
                        <a:t>3 дугаар </a:t>
                      </a:r>
                      <a:r>
                        <a:rPr lang="mn-MN" sz="1200" b="1" dirty="0" smtClean="0">
                          <a:effectLst/>
                          <a:latin typeface="Arial"/>
                          <a:ea typeface="Calibri"/>
                          <a:cs typeface="Times New Roman"/>
                        </a:rPr>
                        <a:t>бүс-30сая</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algn="ctr">
                        <a:lnSpc>
                          <a:spcPct val="115000"/>
                        </a:lnSpc>
                        <a:spcAft>
                          <a:spcPts val="0"/>
                        </a:spcAft>
                      </a:pPr>
                      <a:r>
                        <a:rPr lang="mn-MN" sz="1200" b="1" dirty="0">
                          <a:solidFill>
                            <a:srgbClr val="222222"/>
                          </a:solidFill>
                          <a:effectLst/>
                          <a:latin typeface="Arial"/>
                          <a:ea typeface="Calibri"/>
                          <a:cs typeface="Times New Roman"/>
                        </a:rPr>
                        <a:t>4 дүгээр  </a:t>
                      </a:r>
                      <a:r>
                        <a:rPr lang="mn-MN" sz="1200" b="1" dirty="0" smtClean="0">
                          <a:solidFill>
                            <a:srgbClr val="222222"/>
                          </a:solidFill>
                          <a:effectLst/>
                          <a:latin typeface="Arial"/>
                          <a:ea typeface="Calibri"/>
                          <a:cs typeface="Times New Roman"/>
                        </a:rPr>
                        <a:t>бүс-20сая</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algn="ctr">
                        <a:lnSpc>
                          <a:spcPct val="115000"/>
                        </a:lnSpc>
                        <a:spcAft>
                          <a:spcPts val="0"/>
                        </a:spcAft>
                      </a:pPr>
                      <a:r>
                        <a:rPr lang="mn-MN" sz="1200" b="1" dirty="0">
                          <a:solidFill>
                            <a:srgbClr val="222222"/>
                          </a:solidFill>
                          <a:effectLst/>
                          <a:latin typeface="Arial"/>
                          <a:ea typeface="Calibri"/>
                          <a:cs typeface="Times New Roman"/>
                        </a:rPr>
                        <a:t>5 дугаар </a:t>
                      </a:r>
                      <a:r>
                        <a:rPr lang="mn-MN" sz="1200" b="1" dirty="0" smtClean="0">
                          <a:solidFill>
                            <a:srgbClr val="222222"/>
                          </a:solidFill>
                          <a:effectLst/>
                          <a:latin typeface="Arial"/>
                          <a:ea typeface="Calibri"/>
                          <a:cs typeface="Times New Roman"/>
                        </a:rPr>
                        <a:t>бүс-10сая</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r>
              <a:tr h="540087">
                <a:tc>
                  <a:txBody>
                    <a:bodyPr/>
                    <a:lstStyle/>
                    <a:p>
                      <a:pPr algn="ctr">
                        <a:lnSpc>
                          <a:spcPct val="115000"/>
                        </a:lnSpc>
                        <a:spcAft>
                          <a:spcPts val="0"/>
                        </a:spcAft>
                      </a:pPr>
                      <a:r>
                        <a:rPr lang="en-US" sz="1200" dirty="0">
                          <a:solidFill>
                            <a:srgbClr val="222222"/>
                          </a:solidFill>
                          <a:effectLst/>
                          <a:latin typeface="Arial"/>
                          <a:ea typeface="Calibri"/>
                          <a:cs typeface="Times New Roman"/>
                        </a:rPr>
                        <a:t>0.1 </a:t>
                      </a:r>
                      <a:r>
                        <a:rPr lang="en-US" sz="1200" dirty="0" err="1">
                          <a:solidFill>
                            <a:srgbClr val="222222"/>
                          </a:solidFill>
                          <a:effectLst/>
                          <a:latin typeface="Arial"/>
                          <a:ea typeface="Calibri"/>
                          <a:cs typeface="Times New Roman"/>
                        </a:rPr>
                        <a:t>хувь</a:t>
                      </a:r>
                      <a:r>
                        <a:rPr lang="en-US" sz="1200" dirty="0">
                          <a:solidFill>
                            <a:srgbClr val="222222"/>
                          </a:solidFill>
                          <a:effectLst/>
                          <a:latin typeface="Arial"/>
                          <a:ea typeface="Calibri"/>
                          <a:cs typeface="Times New Roman"/>
                        </a:rPr>
                        <a:t> </a:t>
                      </a:r>
                      <a:r>
                        <a:rPr lang="en-US" sz="1200" dirty="0" err="1">
                          <a:solidFill>
                            <a:srgbClr val="222222"/>
                          </a:solidFill>
                          <a:effectLst/>
                          <a:latin typeface="Arial"/>
                          <a:ea typeface="Calibri"/>
                          <a:cs typeface="Times New Roman"/>
                        </a:rPr>
                        <a:t>буюу</a:t>
                      </a:r>
                      <a:r>
                        <a:rPr lang="en-US" sz="1200" dirty="0">
                          <a:solidFill>
                            <a:srgbClr val="222222"/>
                          </a:solidFill>
                          <a:effectLst/>
                          <a:latin typeface="Arial"/>
                          <a:ea typeface="Calibri"/>
                          <a:cs typeface="Times New Roman"/>
                        </a:rPr>
                        <a:t> 6 </a:t>
                      </a:r>
                      <a:r>
                        <a:rPr lang="en-US" sz="1200" dirty="0" err="1">
                          <a:solidFill>
                            <a:srgbClr val="222222"/>
                          </a:solidFill>
                          <a:effectLst/>
                          <a:latin typeface="Arial"/>
                          <a:ea typeface="Calibri"/>
                          <a:cs typeface="Times New Roman"/>
                        </a:rPr>
                        <a:t>төгрөг</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420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222222"/>
                          </a:solidFill>
                          <a:effectLst/>
                          <a:latin typeface="Arial"/>
                          <a:ea typeface="Calibri"/>
                          <a:cs typeface="Times New Roman"/>
                        </a:rPr>
                        <a:t>0.1 </a:t>
                      </a:r>
                      <a:r>
                        <a:rPr lang="en-US" sz="1200" dirty="0" err="1">
                          <a:solidFill>
                            <a:srgbClr val="222222"/>
                          </a:solidFill>
                          <a:effectLst/>
                          <a:latin typeface="Arial"/>
                          <a:ea typeface="Calibri"/>
                          <a:cs typeface="Times New Roman"/>
                        </a:rPr>
                        <a:t>хувь</a:t>
                      </a:r>
                      <a:r>
                        <a:rPr lang="en-US" sz="1200" dirty="0">
                          <a:solidFill>
                            <a:srgbClr val="222222"/>
                          </a:solidFill>
                          <a:effectLst/>
                          <a:latin typeface="Arial"/>
                          <a:ea typeface="Calibri"/>
                          <a:cs typeface="Times New Roman"/>
                        </a:rPr>
                        <a:t> </a:t>
                      </a:r>
                      <a:r>
                        <a:rPr lang="en-US" sz="1200" dirty="0" err="1">
                          <a:solidFill>
                            <a:srgbClr val="222222"/>
                          </a:solidFill>
                          <a:effectLst/>
                          <a:latin typeface="Arial"/>
                          <a:ea typeface="Calibri"/>
                          <a:cs typeface="Times New Roman"/>
                        </a:rPr>
                        <a:t>буюу</a:t>
                      </a:r>
                      <a:r>
                        <a:rPr lang="en-US" sz="1200" dirty="0">
                          <a:solidFill>
                            <a:srgbClr val="222222"/>
                          </a:solidFill>
                          <a:effectLst/>
                          <a:latin typeface="Arial"/>
                          <a:ea typeface="Calibri"/>
                          <a:cs typeface="Times New Roman"/>
                        </a:rPr>
                        <a:t> 4 </a:t>
                      </a:r>
                      <a:r>
                        <a:rPr lang="en-US" sz="1200" dirty="0" err="1">
                          <a:solidFill>
                            <a:srgbClr val="222222"/>
                          </a:solidFill>
                          <a:effectLst/>
                          <a:latin typeface="Arial"/>
                          <a:ea typeface="Calibri"/>
                          <a:cs typeface="Times New Roman"/>
                        </a:rPr>
                        <a:t>төгрөг</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effectLst/>
                          <a:latin typeface="Arial"/>
                          <a:ea typeface="Calibri"/>
                          <a:cs typeface="Times New Roman"/>
                        </a:rPr>
                        <a:t>280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Arial"/>
                          <a:ea typeface="Calibri"/>
                          <a:cs typeface="Times New Roman"/>
                        </a:rPr>
                        <a:t>0.1 </a:t>
                      </a:r>
                      <a:r>
                        <a:rPr lang="en-US" sz="1200" dirty="0" err="1">
                          <a:effectLst/>
                          <a:latin typeface="Arial"/>
                          <a:ea typeface="Calibri"/>
                          <a:cs typeface="Times New Roman"/>
                        </a:rPr>
                        <a:t>хувь</a:t>
                      </a:r>
                      <a:r>
                        <a:rPr lang="en-US" sz="1200" dirty="0">
                          <a:effectLst/>
                          <a:latin typeface="Arial"/>
                          <a:ea typeface="Calibri"/>
                          <a:cs typeface="Times New Roman"/>
                        </a:rPr>
                        <a:t> </a:t>
                      </a:r>
                      <a:r>
                        <a:rPr lang="en-US" sz="1200" dirty="0" err="1">
                          <a:effectLst/>
                          <a:latin typeface="Arial"/>
                          <a:ea typeface="Calibri"/>
                          <a:cs typeface="Times New Roman"/>
                        </a:rPr>
                        <a:t>буюу</a:t>
                      </a:r>
                      <a:r>
                        <a:rPr lang="en-US" sz="1200" dirty="0">
                          <a:effectLst/>
                          <a:latin typeface="Arial"/>
                          <a:ea typeface="Calibri"/>
                          <a:cs typeface="Times New Roman"/>
                        </a:rPr>
                        <a:t> 3 </a:t>
                      </a:r>
                      <a:r>
                        <a:rPr lang="en-US" sz="1200" dirty="0" err="1">
                          <a:effectLst/>
                          <a:latin typeface="Arial"/>
                          <a:ea typeface="Calibri"/>
                          <a:cs typeface="Times New Roman"/>
                        </a:rPr>
                        <a:t>төгрөг</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210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222222"/>
                          </a:solidFill>
                          <a:effectLst/>
                          <a:latin typeface="Arial"/>
                          <a:ea typeface="Calibri"/>
                          <a:cs typeface="Times New Roman"/>
                        </a:rPr>
                        <a:t>0.1 </a:t>
                      </a:r>
                      <a:r>
                        <a:rPr lang="en-US" sz="1200" dirty="0" err="1">
                          <a:solidFill>
                            <a:srgbClr val="222222"/>
                          </a:solidFill>
                          <a:effectLst/>
                          <a:latin typeface="Arial"/>
                          <a:ea typeface="Calibri"/>
                          <a:cs typeface="Times New Roman"/>
                        </a:rPr>
                        <a:t>хувь</a:t>
                      </a:r>
                      <a:r>
                        <a:rPr lang="en-US" sz="1200" dirty="0">
                          <a:solidFill>
                            <a:srgbClr val="222222"/>
                          </a:solidFill>
                          <a:effectLst/>
                          <a:latin typeface="Arial"/>
                          <a:ea typeface="Calibri"/>
                          <a:cs typeface="Times New Roman"/>
                        </a:rPr>
                        <a:t> </a:t>
                      </a:r>
                      <a:r>
                        <a:rPr lang="en-US" sz="1200" dirty="0" err="1">
                          <a:solidFill>
                            <a:srgbClr val="222222"/>
                          </a:solidFill>
                          <a:effectLst/>
                          <a:latin typeface="Arial"/>
                          <a:ea typeface="Calibri"/>
                          <a:cs typeface="Times New Roman"/>
                        </a:rPr>
                        <a:t>буюу</a:t>
                      </a:r>
                      <a:r>
                        <a:rPr lang="en-US" sz="1200" dirty="0">
                          <a:solidFill>
                            <a:srgbClr val="222222"/>
                          </a:solidFill>
                          <a:effectLst/>
                          <a:latin typeface="Arial"/>
                          <a:ea typeface="Calibri"/>
                          <a:cs typeface="Times New Roman"/>
                        </a:rPr>
                        <a:t> 2 </a:t>
                      </a:r>
                      <a:r>
                        <a:rPr lang="en-US" sz="1200" dirty="0" err="1">
                          <a:solidFill>
                            <a:srgbClr val="222222"/>
                          </a:solidFill>
                          <a:effectLst/>
                          <a:latin typeface="Arial"/>
                          <a:ea typeface="Calibri"/>
                          <a:cs typeface="Times New Roman"/>
                        </a:rPr>
                        <a:t>төгрөг</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140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222222"/>
                          </a:solidFill>
                          <a:effectLst/>
                          <a:latin typeface="Arial"/>
                          <a:ea typeface="Calibri"/>
                          <a:cs typeface="Times New Roman"/>
                        </a:rPr>
                        <a:t>0.1 </a:t>
                      </a:r>
                      <a:r>
                        <a:rPr lang="en-US" sz="1200" dirty="0" err="1">
                          <a:solidFill>
                            <a:srgbClr val="222222"/>
                          </a:solidFill>
                          <a:effectLst/>
                          <a:latin typeface="Arial"/>
                          <a:ea typeface="Calibri"/>
                          <a:cs typeface="Times New Roman"/>
                        </a:rPr>
                        <a:t>хувь</a:t>
                      </a:r>
                      <a:r>
                        <a:rPr lang="en-US" sz="1200" dirty="0">
                          <a:solidFill>
                            <a:srgbClr val="222222"/>
                          </a:solidFill>
                          <a:effectLst/>
                          <a:latin typeface="Arial"/>
                          <a:ea typeface="Calibri"/>
                          <a:cs typeface="Times New Roman"/>
                        </a:rPr>
                        <a:t> </a:t>
                      </a:r>
                      <a:r>
                        <a:rPr lang="en-US" sz="1200" dirty="0" err="1">
                          <a:solidFill>
                            <a:srgbClr val="222222"/>
                          </a:solidFill>
                          <a:effectLst/>
                          <a:latin typeface="Arial"/>
                          <a:ea typeface="Calibri"/>
                          <a:cs typeface="Times New Roman"/>
                        </a:rPr>
                        <a:t>буюу</a:t>
                      </a:r>
                      <a:r>
                        <a:rPr lang="en-US" sz="1200" dirty="0">
                          <a:solidFill>
                            <a:srgbClr val="222222"/>
                          </a:solidFill>
                          <a:effectLst/>
                          <a:latin typeface="Arial"/>
                          <a:ea typeface="Calibri"/>
                          <a:cs typeface="Times New Roman"/>
                        </a:rPr>
                        <a:t> 1 </a:t>
                      </a:r>
                      <a:r>
                        <a:rPr lang="en-US" sz="1200" dirty="0" err="1">
                          <a:solidFill>
                            <a:srgbClr val="222222"/>
                          </a:solidFill>
                          <a:effectLst/>
                          <a:latin typeface="Arial"/>
                          <a:ea typeface="Calibri"/>
                          <a:cs typeface="Times New Roman"/>
                        </a:rPr>
                        <a:t>төгрөг</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70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87">
                <a:tc>
                  <a:txBody>
                    <a:bodyPr/>
                    <a:lstStyle/>
                    <a:p>
                      <a:pPr algn="ctr">
                        <a:lnSpc>
                          <a:spcPct val="115000"/>
                        </a:lnSpc>
                        <a:spcAft>
                          <a:spcPts val="0"/>
                        </a:spcAft>
                      </a:pPr>
                      <a:r>
                        <a:rPr lang="en-US" sz="1200">
                          <a:solidFill>
                            <a:srgbClr val="222222"/>
                          </a:solidFill>
                          <a:effectLst/>
                          <a:latin typeface="Arial"/>
                          <a:ea typeface="Calibri"/>
                          <a:cs typeface="Times New Roman"/>
                        </a:rPr>
                        <a:t>0.2 хувь буюу 12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840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222222"/>
                          </a:solidFill>
                          <a:effectLst/>
                          <a:latin typeface="Arial"/>
                          <a:ea typeface="Calibri"/>
                          <a:cs typeface="Times New Roman"/>
                        </a:rPr>
                        <a:t>0.2 </a:t>
                      </a:r>
                      <a:r>
                        <a:rPr lang="en-US" sz="1200" dirty="0" err="1">
                          <a:solidFill>
                            <a:srgbClr val="222222"/>
                          </a:solidFill>
                          <a:effectLst/>
                          <a:latin typeface="Arial"/>
                          <a:ea typeface="Calibri"/>
                          <a:cs typeface="Times New Roman"/>
                        </a:rPr>
                        <a:t>хувь</a:t>
                      </a:r>
                      <a:r>
                        <a:rPr lang="en-US" sz="1200" dirty="0">
                          <a:solidFill>
                            <a:srgbClr val="222222"/>
                          </a:solidFill>
                          <a:effectLst/>
                          <a:latin typeface="Arial"/>
                          <a:ea typeface="Calibri"/>
                          <a:cs typeface="Times New Roman"/>
                        </a:rPr>
                        <a:t> </a:t>
                      </a:r>
                      <a:r>
                        <a:rPr lang="en-US" sz="1200" dirty="0" err="1">
                          <a:solidFill>
                            <a:srgbClr val="222222"/>
                          </a:solidFill>
                          <a:effectLst/>
                          <a:latin typeface="Arial"/>
                          <a:ea typeface="Calibri"/>
                          <a:cs typeface="Times New Roman"/>
                        </a:rPr>
                        <a:t>буюу</a:t>
                      </a:r>
                      <a:r>
                        <a:rPr lang="en-US" sz="1200" dirty="0">
                          <a:solidFill>
                            <a:srgbClr val="222222"/>
                          </a:solidFill>
                          <a:effectLst/>
                          <a:latin typeface="Arial"/>
                          <a:ea typeface="Calibri"/>
                          <a:cs typeface="Times New Roman"/>
                        </a:rPr>
                        <a:t> 8 </a:t>
                      </a:r>
                      <a:r>
                        <a:rPr lang="en-US" sz="1200" dirty="0" err="1">
                          <a:solidFill>
                            <a:srgbClr val="222222"/>
                          </a:solidFill>
                          <a:effectLst/>
                          <a:latin typeface="Arial"/>
                          <a:ea typeface="Calibri"/>
                          <a:cs typeface="Times New Roman"/>
                        </a:rPr>
                        <a:t>төгрөг</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effectLst/>
                          <a:latin typeface="Arial"/>
                          <a:ea typeface="Calibri"/>
                          <a:cs typeface="Times New Roman"/>
                        </a:rPr>
                        <a:t>560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Arial"/>
                          <a:ea typeface="Calibri"/>
                          <a:cs typeface="Times New Roman"/>
                        </a:rPr>
                        <a:t>0.2 </a:t>
                      </a:r>
                      <a:r>
                        <a:rPr lang="en-US" sz="1200" dirty="0" err="1">
                          <a:effectLst/>
                          <a:latin typeface="Arial"/>
                          <a:ea typeface="Calibri"/>
                          <a:cs typeface="Times New Roman"/>
                        </a:rPr>
                        <a:t>хувь</a:t>
                      </a:r>
                      <a:r>
                        <a:rPr lang="en-US" sz="1200" dirty="0">
                          <a:effectLst/>
                          <a:latin typeface="Arial"/>
                          <a:ea typeface="Calibri"/>
                          <a:cs typeface="Times New Roman"/>
                        </a:rPr>
                        <a:t> </a:t>
                      </a:r>
                      <a:r>
                        <a:rPr lang="en-US" sz="1200" dirty="0" err="1">
                          <a:effectLst/>
                          <a:latin typeface="Arial"/>
                          <a:ea typeface="Calibri"/>
                          <a:cs typeface="Times New Roman"/>
                        </a:rPr>
                        <a:t>буюу</a:t>
                      </a:r>
                      <a:r>
                        <a:rPr lang="en-US" sz="1200" dirty="0">
                          <a:effectLst/>
                          <a:latin typeface="Arial"/>
                          <a:ea typeface="Calibri"/>
                          <a:cs typeface="Times New Roman"/>
                        </a:rPr>
                        <a:t> 6 </a:t>
                      </a:r>
                      <a:r>
                        <a:rPr lang="en-US" sz="1200" dirty="0" err="1">
                          <a:effectLst/>
                          <a:latin typeface="Arial"/>
                          <a:ea typeface="Calibri"/>
                          <a:cs typeface="Times New Roman"/>
                        </a:rPr>
                        <a:t>төгрөг</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360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222222"/>
                          </a:solidFill>
                          <a:effectLst/>
                          <a:latin typeface="Arial"/>
                          <a:ea typeface="Calibri"/>
                          <a:cs typeface="Times New Roman"/>
                        </a:rPr>
                        <a:t>0.2 хувь буюу 4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280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222222"/>
                          </a:solidFill>
                          <a:effectLst/>
                          <a:latin typeface="Arial"/>
                          <a:ea typeface="Calibri"/>
                          <a:cs typeface="Times New Roman"/>
                        </a:rPr>
                        <a:t>0.2 хувь буюу 2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140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271">
                <a:tc>
                  <a:txBody>
                    <a:bodyPr/>
                    <a:lstStyle/>
                    <a:p>
                      <a:pPr algn="ctr">
                        <a:lnSpc>
                          <a:spcPct val="115000"/>
                        </a:lnSpc>
                        <a:spcAft>
                          <a:spcPts val="0"/>
                        </a:spcAft>
                      </a:pPr>
                      <a:r>
                        <a:rPr lang="en-US" sz="1200">
                          <a:solidFill>
                            <a:srgbClr val="222222"/>
                          </a:solidFill>
                          <a:effectLst/>
                          <a:latin typeface="Arial"/>
                          <a:ea typeface="Calibri"/>
                          <a:cs typeface="Times New Roman"/>
                        </a:rPr>
                        <a:t>0.3 хувь буюу 18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1260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222222"/>
                          </a:solidFill>
                          <a:effectLst/>
                          <a:latin typeface="Arial"/>
                          <a:ea typeface="Calibri"/>
                          <a:cs typeface="Times New Roman"/>
                        </a:rPr>
                        <a:t>0.3 </a:t>
                      </a:r>
                      <a:r>
                        <a:rPr lang="en-US" sz="1200" dirty="0" err="1">
                          <a:solidFill>
                            <a:srgbClr val="222222"/>
                          </a:solidFill>
                          <a:effectLst/>
                          <a:latin typeface="Arial"/>
                          <a:ea typeface="Calibri"/>
                          <a:cs typeface="Times New Roman"/>
                        </a:rPr>
                        <a:t>хувь</a:t>
                      </a:r>
                      <a:r>
                        <a:rPr lang="en-US" sz="1200" dirty="0">
                          <a:solidFill>
                            <a:srgbClr val="222222"/>
                          </a:solidFill>
                          <a:effectLst/>
                          <a:latin typeface="Arial"/>
                          <a:ea typeface="Calibri"/>
                          <a:cs typeface="Times New Roman"/>
                        </a:rPr>
                        <a:t> </a:t>
                      </a:r>
                      <a:r>
                        <a:rPr lang="en-US" sz="1200" dirty="0" err="1">
                          <a:solidFill>
                            <a:srgbClr val="222222"/>
                          </a:solidFill>
                          <a:effectLst/>
                          <a:latin typeface="Arial"/>
                          <a:ea typeface="Calibri"/>
                          <a:cs typeface="Times New Roman"/>
                        </a:rPr>
                        <a:t>буюу</a:t>
                      </a:r>
                      <a:r>
                        <a:rPr lang="en-US" sz="1200" dirty="0">
                          <a:solidFill>
                            <a:srgbClr val="222222"/>
                          </a:solidFill>
                          <a:effectLst/>
                          <a:latin typeface="Arial"/>
                          <a:ea typeface="Calibri"/>
                          <a:cs typeface="Times New Roman"/>
                        </a:rPr>
                        <a:t> 12 </a:t>
                      </a:r>
                      <a:r>
                        <a:rPr lang="en-US" sz="1200" dirty="0" err="1">
                          <a:solidFill>
                            <a:srgbClr val="222222"/>
                          </a:solidFill>
                          <a:effectLst/>
                          <a:latin typeface="Arial"/>
                          <a:ea typeface="Calibri"/>
                          <a:cs typeface="Times New Roman"/>
                        </a:rPr>
                        <a:t>төгрөг</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effectLst/>
                          <a:latin typeface="Arial"/>
                          <a:ea typeface="Calibri"/>
                          <a:cs typeface="Times New Roman"/>
                        </a:rPr>
                        <a:t>840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Arial"/>
                          <a:ea typeface="Calibri"/>
                          <a:cs typeface="Times New Roman"/>
                        </a:rPr>
                        <a:t>0.3 хувь буюу 9 төгрөг</a:t>
                      </a:r>
                      <a:endParaRPr lang="en-US" sz="1200">
                        <a:effectLst/>
                        <a:latin typeface="Calibri"/>
                        <a:ea typeface="Calibri"/>
                        <a:cs typeface="Times New Roman"/>
                      </a:endParaRPr>
                    </a:p>
                    <a:p>
                      <a:pPr algn="ctr">
                        <a:lnSpc>
                          <a:spcPct val="115000"/>
                        </a:lnSpc>
                        <a:spcAft>
                          <a:spcPts val="0"/>
                        </a:spcAft>
                      </a:pPr>
                      <a:r>
                        <a:rPr lang="en-US" sz="1200">
                          <a:effectLst/>
                          <a:latin typeface="Arial"/>
                          <a:ea typeface="Calibri"/>
                          <a:cs typeface="Times New Roman"/>
                        </a:rPr>
                        <a:t> </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630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222222"/>
                          </a:solidFill>
                          <a:effectLst/>
                          <a:latin typeface="Arial"/>
                          <a:ea typeface="Calibri"/>
                          <a:cs typeface="Times New Roman"/>
                        </a:rPr>
                        <a:t>0.3 </a:t>
                      </a:r>
                      <a:r>
                        <a:rPr lang="en-US" sz="1200" dirty="0" err="1">
                          <a:solidFill>
                            <a:srgbClr val="222222"/>
                          </a:solidFill>
                          <a:effectLst/>
                          <a:latin typeface="Arial"/>
                          <a:ea typeface="Calibri"/>
                          <a:cs typeface="Times New Roman"/>
                        </a:rPr>
                        <a:t>хувь</a:t>
                      </a:r>
                      <a:r>
                        <a:rPr lang="en-US" sz="1200" dirty="0">
                          <a:solidFill>
                            <a:srgbClr val="222222"/>
                          </a:solidFill>
                          <a:effectLst/>
                          <a:latin typeface="Arial"/>
                          <a:ea typeface="Calibri"/>
                          <a:cs typeface="Times New Roman"/>
                        </a:rPr>
                        <a:t> </a:t>
                      </a:r>
                      <a:r>
                        <a:rPr lang="en-US" sz="1200" dirty="0" err="1">
                          <a:solidFill>
                            <a:srgbClr val="222222"/>
                          </a:solidFill>
                          <a:effectLst/>
                          <a:latin typeface="Arial"/>
                          <a:ea typeface="Calibri"/>
                          <a:cs typeface="Times New Roman"/>
                        </a:rPr>
                        <a:t>буюу</a:t>
                      </a:r>
                      <a:r>
                        <a:rPr lang="en-US" sz="1200" dirty="0">
                          <a:solidFill>
                            <a:srgbClr val="222222"/>
                          </a:solidFill>
                          <a:effectLst/>
                          <a:latin typeface="Arial"/>
                          <a:ea typeface="Calibri"/>
                          <a:cs typeface="Times New Roman"/>
                        </a:rPr>
                        <a:t> 6 </a:t>
                      </a:r>
                      <a:r>
                        <a:rPr lang="en-US" sz="1200" dirty="0" err="1">
                          <a:solidFill>
                            <a:srgbClr val="222222"/>
                          </a:solidFill>
                          <a:effectLst/>
                          <a:latin typeface="Arial"/>
                          <a:ea typeface="Calibri"/>
                          <a:cs typeface="Times New Roman"/>
                        </a:rPr>
                        <a:t>төгрөг</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420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222222"/>
                          </a:solidFill>
                          <a:effectLst/>
                          <a:latin typeface="Arial"/>
                          <a:ea typeface="Calibri"/>
                          <a:cs typeface="Times New Roman"/>
                        </a:rPr>
                        <a:t>0.3 хувь буюу 3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210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87">
                <a:tc>
                  <a:txBody>
                    <a:bodyPr/>
                    <a:lstStyle/>
                    <a:p>
                      <a:pPr algn="ctr">
                        <a:lnSpc>
                          <a:spcPct val="115000"/>
                        </a:lnSpc>
                        <a:spcAft>
                          <a:spcPts val="0"/>
                        </a:spcAft>
                      </a:pPr>
                      <a:r>
                        <a:rPr lang="en-US" sz="1200">
                          <a:solidFill>
                            <a:srgbClr val="222222"/>
                          </a:solidFill>
                          <a:effectLst/>
                          <a:latin typeface="Arial"/>
                          <a:ea typeface="Calibri"/>
                          <a:cs typeface="Times New Roman"/>
                        </a:rPr>
                        <a:t>0.4 хувь буюу 24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1600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222222"/>
                          </a:solidFill>
                          <a:effectLst/>
                          <a:latin typeface="Arial"/>
                          <a:ea typeface="Calibri"/>
                          <a:cs typeface="Times New Roman"/>
                        </a:rPr>
                        <a:t>0.4 хувь буюу 16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effectLst/>
                          <a:latin typeface="Arial"/>
                          <a:ea typeface="Calibri"/>
                          <a:cs typeface="Times New Roman"/>
                        </a:rPr>
                        <a:t>1120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Arial"/>
                          <a:ea typeface="Calibri"/>
                          <a:cs typeface="Times New Roman"/>
                        </a:rPr>
                        <a:t>0.4 </a:t>
                      </a:r>
                      <a:r>
                        <a:rPr lang="en-US" sz="1200" dirty="0" err="1">
                          <a:effectLst/>
                          <a:latin typeface="Arial"/>
                          <a:ea typeface="Calibri"/>
                          <a:cs typeface="Times New Roman"/>
                        </a:rPr>
                        <a:t>хувь</a:t>
                      </a:r>
                      <a:r>
                        <a:rPr lang="en-US" sz="1200" dirty="0">
                          <a:effectLst/>
                          <a:latin typeface="Arial"/>
                          <a:ea typeface="Calibri"/>
                          <a:cs typeface="Times New Roman"/>
                        </a:rPr>
                        <a:t> </a:t>
                      </a:r>
                      <a:r>
                        <a:rPr lang="en-US" sz="1200" dirty="0" err="1">
                          <a:effectLst/>
                          <a:latin typeface="Arial"/>
                          <a:ea typeface="Calibri"/>
                          <a:cs typeface="Times New Roman"/>
                        </a:rPr>
                        <a:t>буюу</a:t>
                      </a:r>
                      <a:r>
                        <a:rPr lang="en-US" sz="1200" dirty="0">
                          <a:effectLst/>
                          <a:latin typeface="Arial"/>
                          <a:ea typeface="Calibri"/>
                          <a:cs typeface="Times New Roman"/>
                        </a:rPr>
                        <a:t> 12 </a:t>
                      </a:r>
                      <a:r>
                        <a:rPr lang="en-US" sz="1200" dirty="0" err="1">
                          <a:effectLst/>
                          <a:latin typeface="Arial"/>
                          <a:ea typeface="Calibri"/>
                          <a:cs typeface="Times New Roman"/>
                        </a:rPr>
                        <a:t>төгрөг</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840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222222"/>
                          </a:solidFill>
                          <a:effectLst/>
                          <a:latin typeface="Arial"/>
                          <a:ea typeface="Calibri"/>
                          <a:cs typeface="Times New Roman"/>
                        </a:rPr>
                        <a:t>0.4 хувь буюу 8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560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222222"/>
                          </a:solidFill>
                          <a:effectLst/>
                          <a:latin typeface="Arial"/>
                          <a:ea typeface="Calibri"/>
                          <a:cs typeface="Times New Roman"/>
                        </a:rPr>
                        <a:t>0.4 хувь буюу 4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280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87">
                <a:tc>
                  <a:txBody>
                    <a:bodyPr/>
                    <a:lstStyle/>
                    <a:p>
                      <a:pPr algn="ctr">
                        <a:lnSpc>
                          <a:spcPct val="115000"/>
                        </a:lnSpc>
                        <a:spcAft>
                          <a:spcPts val="0"/>
                        </a:spcAft>
                      </a:pPr>
                      <a:r>
                        <a:rPr lang="en-US" sz="1200">
                          <a:solidFill>
                            <a:srgbClr val="222222"/>
                          </a:solidFill>
                          <a:effectLst/>
                          <a:latin typeface="Arial"/>
                          <a:ea typeface="Calibri"/>
                          <a:cs typeface="Times New Roman"/>
                        </a:rPr>
                        <a:t>0.5 хувь буюу 30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2100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222222"/>
                          </a:solidFill>
                          <a:effectLst/>
                          <a:latin typeface="Arial"/>
                          <a:ea typeface="Calibri"/>
                          <a:cs typeface="Times New Roman"/>
                        </a:rPr>
                        <a:t>0.5 хувь буюу 20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effectLst/>
                          <a:latin typeface="Arial"/>
                          <a:ea typeface="Calibri"/>
                          <a:cs typeface="Times New Roman"/>
                        </a:rPr>
                        <a:t>1400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Arial"/>
                          <a:ea typeface="Calibri"/>
                          <a:cs typeface="Times New Roman"/>
                        </a:rPr>
                        <a:t>0.5 </a:t>
                      </a:r>
                      <a:r>
                        <a:rPr lang="en-US" sz="1200" dirty="0" err="1">
                          <a:effectLst/>
                          <a:latin typeface="Arial"/>
                          <a:ea typeface="Calibri"/>
                          <a:cs typeface="Times New Roman"/>
                        </a:rPr>
                        <a:t>хувь</a:t>
                      </a:r>
                      <a:r>
                        <a:rPr lang="en-US" sz="1200" dirty="0">
                          <a:effectLst/>
                          <a:latin typeface="Arial"/>
                          <a:ea typeface="Calibri"/>
                          <a:cs typeface="Times New Roman"/>
                        </a:rPr>
                        <a:t> </a:t>
                      </a:r>
                      <a:r>
                        <a:rPr lang="en-US" sz="1200" dirty="0" err="1">
                          <a:effectLst/>
                          <a:latin typeface="Arial"/>
                          <a:ea typeface="Calibri"/>
                          <a:cs typeface="Times New Roman"/>
                        </a:rPr>
                        <a:t>буюу</a:t>
                      </a:r>
                      <a:r>
                        <a:rPr lang="en-US" sz="1200" dirty="0">
                          <a:effectLst/>
                          <a:latin typeface="Arial"/>
                          <a:ea typeface="Calibri"/>
                          <a:cs typeface="Times New Roman"/>
                        </a:rPr>
                        <a:t> 15 </a:t>
                      </a:r>
                      <a:r>
                        <a:rPr lang="en-US" sz="1200" dirty="0" err="1">
                          <a:effectLst/>
                          <a:latin typeface="Arial"/>
                          <a:ea typeface="Calibri"/>
                          <a:cs typeface="Times New Roman"/>
                        </a:rPr>
                        <a:t>төгрөг</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1050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222222"/>
                          </a:solidFill>
                          <a:effectLst/>
                          <a:latin typeface="Arial"/>
                          <a:ea typeface="Calibri"/>
                          <a:cs typeface="Times New Roman"/>
                        </a:rPr>
                        <a:t>0.5 хувь буюу 10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700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222222"/>
                          </a:solidFill>
                          <a:effectLst/>
                          <a:latin typeface="Arial"/>
                          <a:ea typeface="Calibri"/>
                          <a:cs typeface="Times New Roman"/>
                        </a:rPr>
                        <a:t>0.5 хувь буюу 5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350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87">
                <a:tc>
                  <a:txBody>
                    <a:bodyPr/>
                    <a:lstStyle/>
                    <a:p>
                      <a:pPr algn="ctr">
                        <a:lnSpc>
                          <a:spcPct val="115000"/>
                        </a:lnSpc>
                        <a:spcAft>
                          <a:spcPts val="0"/>
                        </a:spcAft>
                      </a:pPr>
                      <a:r>
                        <a:rPr lang="en-US" sz="1200">
                          <a:solidFill>
                            <a:srgbClr val="222222"/>
                          </a:solidFill>
                          <a:effectLst/>
                          <a:latin typeface="Arial"/>
                          <a:ea typeface="Calibri"/>
                          <a:cs typeface="Times New Roman"/>
                        </a:rPr>
                        <a:t>0.6 хувь буюу 36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2520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222222"/>
                          </a:solidFill>
                          <a:effectLst/>
                          <a:latin typeface="Arial"/>
                          <a:ea typeface="Calibri"/>
                          <a:cs typeface="Times New Roman"/>
                        </a:rPr>
                        <a:t>0.6 хувь буюу 24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effectLst/>
                          <a:latin typeface="Arial"/>
                          <a:ea typeface="Calibri"/>
                          <a:cs typeface="Times New Roman"/>
                        </a:rPr>
                        <a:t>1680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Arial"/>
                          <a:ea typeface="Calibri"/>
                          <a:cs typeface="Times New Roman"/>
                        </a:rPr>
                        <a:t>0.6 хувь буюу 18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1260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222222"/>
                          </a:solidFill>
                          <a:effectLst/>
                          <a:latin typeface="Arial"/>
                          <a:ea typeface="Calibri"/>
                          <a:cs typeface="Times New Roman"/>
                        </a:rPr>
                        <a:t>0.6 </a:t>
                      </a:r>
                      <a:r>
                        <a:rPr lang="en-US" sz="1200" dirty="0" err="1">
                          <a:solidFill>
                            <a:srgbClr val="222222"/>
                          </a:solidFill>
                          <a:effectLst/>
                          <a:latin typeface="Arial"/>
                          <a:ea typeface="Calibri"/>
                          <a:cs typeface="Times New Roman"/>
                        </a:rPr>
                        <a:t>хувь</a:t>
                      </a:r>
                      <a:r>
                        <a:rPr lang="en-US" sz="1200" dirty="0">
                          <a:solidFill>
                            <a:srgbClr val="222222"/>
                          </a:solidFill>
                          <a:effectLst/>
                          <a:latin typeface="Arial"/>
                          <a:ea typeface="Calibri"/>
                          <a:cs typeface="Times New Roman"/>
                        </a:rPr>
                        <a:t> </a:t>
                      </a:r>
                      <a:r>
                        <a:rPr lang="en-US" sz="1200" dirty="0" err="1">
                          <a:solidFill>
                            <a:srgbClr val="222222"/>
                          </a:solidFill>
                          <a:effectLst/>
                          <a:latin typeface="Arial"/>
                          <a:ea typeface="Calibri"/>
                          <a:cs typeface="Times New Roman"/>
                        </a:rPr>
                        <a:t>буюу</a:t>
                      </a:r>
                      <a:r>
                        <a:rPr lang="en-US" sz="1200" dirty="0">
                          <a:solidFill>
                            <a:srgbClr val="222222"/>
                          </a:solidFill>
                          <a:effectLst/>
                          <a:latin typeface="Arial"/>
                          <a:ea typeface="Calibri"/>
                          <a:cs typeface="Times New Roman"/>
                        </a:rPr>
                        <a:t> 12 </a:t>
                      </a:r>
                      <a:r>
                        <a:rPr lang="en-US" sz="1200" dirty="0" err="1">
                          <a:solidFill>
                            <a:srgbClr val="222222"/>
                          </a:solidFill>
                          <a:effectLst/>
                          <a:latin typeface="Arial"/>
                          <a:ea typeface="Calibri"/>
                          <a:cs typeface="Times New Roman"/>
                        </a:rPr>
                        <a:t>төгрөг</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840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222222"/>
                          </a:solidFill>
                          <a:effectLst/>
                          <a:latin typeface="Arial"/>
                          <a:ea typeface="Calibri"/>
                          <a:cs typeface="Times New Roman"/>
                        </a:rPr>
                        <a:t>0.6 хувь буюу 6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420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87">
                <a:tc>
                  <a:txBody>
                    <a:bodyPr/>
                    <a:lstStyle/>
                    <a:p>
                      <a:pPr algn="ctr">
                        <a:lnSpc>
                          <a:spcPct val="115000"/>
                        </a:lnSpc>
                        <a:spcAft>
                          <a:spcPts val="0"/>
                        </a:spcAft>
                      </a:pPr>
                      <a:r>
                        <a:rPr lang="en-US" sz="1200">
                          <a:solidFill>
                            <a:srgbClr val="222222"/>
                          </a:solidFill>
                          <a:effectLst/>
                          <a:latin typeface="Arial"/>
                          <a:ea typeface="Calibri"/>
                          <a:cs typeface="Times New Roman"/>
                        </a:rPr>
                        <a:t>0.7 хувь буюу 42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2940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222222"/>
                          </a:solidFill>
                          <a:effectLst/>
                          <a:latin typeface="Arial"/>
                          <a:ea typeface="Calibri"/>
                          <a:cs typeface="Times New Roman"/>
                        </a:rPr>
                        <a:t>0.7 хувь буюу 28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effectLst/>
                          <a:latin typeface="Arial"/>
                          <a:ea typeface="Calibri"/>
                          <a:cs typeface="Times New Roman"/>
                        </a:rPr>
                        <a:t>1960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Arial"/>
                          <a:ea typeface="Calibri"/>
                          <a:cs typeface="Times New Roman"/>
                        </a:rPr>
                        <a:t>0.7 хувь буюу 21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1470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222222"/>
                          </a:solidFill>
                          <a:effectLst/>
                          <a:latin typeface="Arial"/>
                          <a:ea typeface="Calibri"/>
                          <a:cs typeface="Times New Roman"/>
                        </a:rPr>
                        <a:t>0.7 </a:t>
                      </a:r>
                      <a:r>
                        <a:rPr lang="en-US" sz="1200" dirty="0" err="1">
                          <a:solidFill>
                            <a:srgbClr val="222222"/>
                          </a:solidFill>
                          <a:effectLst/>
                          <a:latin typeface="Arial"/>
                          <a:ea typeface="Calibri"/>
                          <a:cs typeface="Times New Roman"/>
                        </a:rPr>
                        <a:t>хувь</a:t>
                      </a:r>
                      <a:r>
                        <a:rPr lang="en-US" sz="1200" dirty="0">
                          <a:solidFill>
                            <a:srgbClr val="222222"/>
                          </a:solidFill>
                          <a:effectLst/>
                          <a:latin typeface="Arial"/>
                          <a:ea typeface="Calibri"/>
                          <a:cs typeface="Times New Roman"/>
                        </a:rPr>
                        <a:t> </a:t>
                      </a:r>
                      <a:r>
                        <a:rPr lang="en-US" sz="1200" dirty="0" err="1">
                          <a:solidFill>
                            <a:srgbClr val="222222"/>
                          </a:solidFill>
                          <a:effectLst/>
                          <a:latin typeface="Arial"/>
                          <a:ea typeface="Calibri"/>
                          <a:cs typeface="Times New Roman"/>
                        </a:rPr>
                        <a:t>буюу</a:t>
                      </a:r>
                      <a:r>
                        <a:rPr lang="en-US" sz="1200" dirty="0">
                          <a:solidFill>
                            <a:srgbClr val="222222"/>
                          </a:solidFill>
                          <a:effectLst/>
                          <a:latin typeface="Arial"/>
                          <a:ea typeface="Calibri"/>
                          <a:cs typeface="Times New Roman"/>
                        </a:rPr>
                        <a:t> 14 </a:t>
                      </a:r>
                      <a:r>
                        <a:rPr lang="en-US" sz="1200" dirty="0" err="1">
                          <a:solidFill>
                            <a:srgbClr val="222222"/>
                          </a:solidFill>
                          <a:effectLst/>
                          <a:latin typeface="Arial"/>
                          <a:ea typeface="Calibri"/>
                          <a:cs typeface="Times New Roman"/>
                        </a:rPr>
                        <a:t>төгрөг</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980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222222"/>
                          </a:solidFill>
                          <a:effectLst/>
                          <a:latin typeface="Arial"/>
                          <a:ea typeface="Calibri"/>
                          <a:cs typeface="Times New Roman"/>
                        </a:rPr>
                        <a:t>0.7 хувь буюу 7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490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87">
                <a:tc>
                  <a:txBody>
                    <a:bodyPr/>
                    <a:lstStyle/>
                    <a:p>
                      <a:pPr algn="ctr">
                        <a:lnSpc>
                          <a:spcPct val="115000"/>
                        </a:lnSpc>
                        <a:spcAft>
                          <a:spcPts val="0"/>
                        </a:spcAft>
                      </a:pPr>
                      <a:r>
                        <a:rPr lang="en-US" sz="1200">
                          <a:solidFill>
                            <a:srgbClr val="222222"/>
                          </a:solidFill>
                          <a:effectLst/>
                          <a:latin typeface="Arial"/>
                          <a:ea typeface="Calibri"/>
                          <a:cs typeface="Times New Roman"/>
                        </a:rPr>
                        <a:t>0.8 хувь буюу 48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3360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222222"/>
                          </a:solidFill>
                          <a:effectLst/>
                          <a:latin typeface="Arial"/>
                          <a:ea typeface="Calibri"/>
                          <a:cs typeface="Times New Roman"/>
                        </a:rPr>
                        <a:t>0.8 хувь буюу 32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effectLst/>
                          <a:latin typeface="Arial"/>
                          <a:ea typeface="Calibri"/>
                          <a:cs typeface="Times New Roman"/>
                        </a:rPr>
                        <a:t>2240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Arial"/>
                          <a:ea typeface="Calibri"/>
                          <a:cs typeface="Times New Roman"/>
                        </a:rPr>
                        <a:t>0.8 хувь буюу 24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1680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222222"/>
                          </a:solidFill>
                          <a:effectLst/>
                          <a:latin typeface="Arial"/>
                          <a:ea typeface="Calibri"/>
                          <a:cs typeface="Times New Roman"/>
                        </a:rPr>
                        <a:t>0.8 хувь буюу 16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1120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222222"/>
                          </a:solidFill>
                          <a:effectLst/>
                          <a:latin typeface="Arial"/>
                          <a:ea typeface="Calibri"/>
                          <a:cs typeface="Times New Roman"/>
                        </a:rPr>
                        <a:t>0.8 </a:t>
                      </a:r>
                      <a:r>
                        <a:rPr lang="en-US" sz="1200" dirty="0" err="1">
                          <a:solidFill>
                            <a:srgbClr val="222222"/>
                          </a:solidFill>
                          <a:effectLst/>
                          <a:latin typeface="Arial"/>
                          <a:ea typeface="Calibri"/>
                          <a:cs typeface="Times New Roman"/>
                        </a:rPr>
                        <a:t>хувь</a:t>
                      </a:r>
                      <a:r>
                        <a:rPr lang="en-US" sz="1200" dirty="0">
                          <a:solidFill>
                            <a:srgbClr val="222222"/>
                          </a:solidFill>
                          <a:effectLst/>
                          <a:latin typeface="Arial"/>
                          <a:ea typeface="Calibri"/>
                          <a:cs typeface="Times New Roman"/>
                        </a:rPr>
                        <a:t> </a:t>
                      </a:r>
                      <a:r>
                        <a:rPr lang="en-US" sz="1200" dirty="0" err="1">
                          <a:solidFill>
                            <a:srgbClr val="222222"/>
                          </a:solidFill>
                          <a:effectLst/>
                          <a:latin typeface="Arial"/>
                          <a:ea typeface="Calibri"/>
                          <a:cs typeface="Times New Roman"/>
                        </a:rPr>
                        <a:t>буюу</a:t>
                      </a:r>
                      <a:r>
                        <a:rPr lang="en-US" sz="1200" dirty="0">
                          <a:solidFill>
                            <a:srgbClr val="222222"/>
                          </a:solidFill>
                          <a:effectLst/>
                          <a:latin typeface="Arial"/>
                          <a:ea typeface="Calibri"/>
                          <a:cs typeface="Times New Roman"/>
                        </a:rPr>
                        <a:t> 8 </a:t>
                      </a:r>
                      <a:r>
                        <a:rPr lang="en-US" sz="1200" dirty="0" err="1">
                          <a:solidFill>
                            <a:srgbClr val="222222"/>
                          </a:solidFill>
                          <a:effectLst/>
                          <a:latin typeface="Arial"/>
                          <a:ea typeface="Calibri"/>
                          <a:cs typeface="Times New Roman"/>
                        </a:rPr>
                        <a:t>төгрөг</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560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87">
                <a:tc>
                  <a:txBody>
                    <a:bodyPr/>
                    <a:lstStyle/>
                    <a:p>
                      <a:pPr algn="ctr">
                        <a:lnSpc>
                          <a:spcPct val="115000"/>
                        </a:lnSpc>
                        <a:spcAft>
                          <a:spcPts val="0"/>
                        </a:spcAft>
                      </a:pPr>
                      <a:r>
                        <a:rPr lang="en-US" sz="1200">
                          <a:solidFill>
                            <a:srgbClr val="222222"/>
                          </a:solidFill>
                          <a:effectLst/>
                          <a:latin typeface="Arial"/>
                          <a:ea typeface="Calibri"/>
                          <a:cs typeface="Times New Roman"/>
                        </a:rPr>
                        <a:t>0.9 хувь буюу 54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3780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222222"/>
                          </a:solidFill>
                          <a:effectLst/>
                          <a:latin typeface="Arial"/>
                          <a:ea typeface="Calibri"/>
                          <a:cs typeface="Times New Roman"/>
                        </a:rPr>
                        <a:t>0.9 хувь буюу 36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effectLst/>
                          <a:latin typeface="Arial"/>
                          <a:ea typeface="Calibri"/>
                          <a:cs typeface="Times New Roman"/>
                        </a:rPr>
                        <a:t>2520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Arial"/>
                          <a:ea typeface="Calibri"/>
                          <a:cs typeface="Times New Roman"/>
                        </a:rPr>
                        <a:t>0.9 хувь буюу 27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1890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222222"/>
                          </a:solidFill>
                          <a:effectLst/>
                          <a:latin typeface="Arial"/>
                          <a:ea typeface="Calibri"/>
                          <a:cs typeface="Times New Roman"/>
                        </a:rPr>
                        <a:t>0.9 хувь буюу 18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1260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222222"/>
                          </a:solidFill>
                          <a:effectLst/>
                          <a:latin typeface="Arial"/>
                          <a:ea typeface="Calibri"/>
                          <a:cs typeface="Times New Roman"/>
                        </a:rPr>
                        <a:t>0.9 </a:t>
                      </a:r>
                      <a:r>
                        <a:rPr lang="en-US" sz="1200" dirty="0" err="1">
                          <a:solidFill>
                            <a:srgbClr val="222222"/>
                          </a:solidFill>
                          <a:effectLst/>
                          <a:latin typeface="Arial"/>
                          <a:ea typeface="Calibri"/>
                          <a:cs typeface="Times New Roman"/>
                        </a:rPr>
                        <a:t>хувь</a:t>
                      </a:r>
                      <a:r>
                        <a:rPr lang="en-US" sz="1200" dirty="0">
                          <a:solidFill>
                            <a:srgbClr val="222222"/>
                          </a:solidFill>
                          <a:effectLst/>
                          <a:latin typeface="Arial"/>
                          <a:ea typeface="Calibri"/>
                          <a:cs typeface="Times New Roman"/>
                        </a:rPr>
                        <a:t> </a:t>
                      </a:r>
                      <a:r>
                        <a:rPr lang="en-US" sz="1200" dirty="0" err="1">
                          <a:solidFill>
                            <a:srgbClr val="222222"/>
                          </a:solidFill>
                          <a:effectLst/>
                          <a:latin typeface="Arial"/>
                          <a:ea typeface="Calibri"/>
                          <a:cs typeface="Times New Roman"/>
                        </a:rPr>
                        <a:t>буюу</a:t>
                      </a:r>
                      <a:r>
                        <a:rPr lang="en-US" sz="1200" dirty="0">
                          <a:solidFill>
                            <a:srgbClr val="222222"/>
                          </a:solidFill>
                          <a:effectLst/>
                          <a:latin typeface="Arial"/>
                          <a:ea typeface="Calibri"/>
                          <a:cs typeface="Times New Roman"/>
                        </a:rPr>
                        <a:t> 9 </a:t>
                      </a:r>
                      <a:r>
                        <a:rPr lang="en-US" sz="1200" dirty="0" err="1">
                          <a:solidFill>
                            <a:srgbClr val="222222"/>
                          </a:solidFill>
                          <a:effectLst/>
                          <a:latin typeface="Arial"/>
                          <a:ea typeface="Calibri"/>
                          <a:cs typeface="Times New Roman"/>
                        </a:rPr>
                        <a:t>төгрөг</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630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87">
                <a:tc>
                  <a:txBody>
                    <a:bodyPr/>
                    <a:lstStyle/>
                    <a:p>
                      <a:pPr algn="ctr">
                        <a:lnSpc>
                          <a:spcPct val="115000"/>
                        </a:lnSpc>
                        <a:spcAft>
                          <a:spcPts val="0"/>
                        </a:spcAft>
                      </a:pPr>
                      <a:r>
                        <a:rPr lang="en-US" sz="1200">
                          <a:solidFill>
                            <a:srgbClr val="222222"/>
                          </a:solidFill>
                          <a:effectLst/>
                          <a:latin typeface="Arial"/>
                          <a:ea typeface="Calibri"/>
                          <a:cs typeface="Times New Roman"/>
                        </a:rPr>
                        <a:t>1.0 хувь буюу 60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4200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222222"/>
                          </a:solidFill>
                          <a:effectLst/>
                          <a:latin typeface="Arial"/>
                          <a:ea typeface="Calibri"/>
                          <a:cs typeface="Times New Roman"/>
                        </a:rPr>
                        <a:t>1.0 хувь буюу 40төгрөг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effectLst/>
                          <a:latin typeface="Arial"/>
                          <a:ea typeface="Calibri"/>
                          <a:cs typeface="Times New Roman"/>
                        </a:rPr>
                        <a:t>4000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Arial"/>
                          <a:ea typeface="Calibri"/>
                          <a:cs typeface="Times New Roman"/>
                        </a:rPr>
                        <a:t>1.0 </a:t>
                      </a:r>
                      <a:r>
                        <a:rPr lang="en-US" sz="1200" dirty="0" err="1">
                          <a:effectLst/>
                          <a:latin typeface="Arial"/>
                          <a:ea typeface="Calibri"/>
                          <a:cs typeface="Times New Roman"/>
                        </a:rPr>
                        <a:t>хувь</a:t>
                      </a:r>
                      <a:r>
                        <a:rPr lang="en-US" sz="1200" dirty="0">
                          <a:effectLst/>
                          <a:latin typeface="Arial"/>
                          <a:ea typeface="Calibri"/>
                          <a:cs typeface="Times New Roman"/>
                        </a:rPr>
                        <a:t> </a:t>
                      </a:r>
                      <a:r>
                        <a:rPr lang="en-US" sz="1200" dirty="0" err="1">
                          <a:effectLst/>
                          <a:latin typeface="Arial"/>
                          <a:ea typeface="Calibri"/>
                          <a:cs typeface="Times New Roman"/>
                        </a:rPr>
                        <a:t>буюу</a:t>
                      </a:r>
                      <a:r>
                        <a:rPr lang="en-US" sz="1200" dirty="0">
                          <a:effectLst/>
                          <a:latin typeface="Arial"/>
                          <a:ea typeface="Calibri"/>
                          <a:cs typeface="Times New Roman"/>
                        </a:rPr>
                        <a:t> 30 </a:t>
                      </a:r>
                      <a:r>
                        <a:rPr lang="en-US" sz="1200" dirty="0" err="1">
                          <a:effectLst/>
                          <a:latin typeface="Arial"/>
                          <a:ea typeface="Calibri"/>
                          <a:cs typeface="Times New Roman"/>
                        </a:rPr>
                        <a:t>төгрөг</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2100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222222"/>
                          </a:solidFill>
                          <a:effectLst/>
                          <a:latin typeface="Arial"/>
                          <a:ea typeface="Calibri"/>
                          <a:cs typeface="Times New Roman"/>
                        </a:rPr>
                        <a:t>1.0 хувь буюу 20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1400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222222"/>
                          </a:solidFill>
                          <a:effectLst/>
                          <a:latin typeface="Arial"/>
                          <a:ea typeface="Calibri"/>
                          <a:cs typeface="Times New Roman"/>
                        </a:rPr>
                        <a:t>1.0 хувь буюу 10 төгрөг</a:t>
                      </a:r>
                      <a:endParaRPr lang="en-US" sz="120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200" b="1" dirty="0">
                          <a:solidFill>
                            <a:srgbClr val="222222"/>
                          </a:solidFill>
                          <a:effectLst/>
                          <a:latin typeface="Arial"/>
                          <a:ea typeface="Calibri"/>
                          <a:cs typeface="Times New Roman"/>
                        </a:rPr>
                        <a:t>700</a:t>
                      </a:r>
                      <a:endParaRPr lang="en-US" sz="120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14538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inus 8"/>
          <p:cNvSpPr/>
          <p:nvPr/>
        </p:nvSpPr>
        <p:spPr>
          <a:xfrm flipV="1">
            <a:off x="-1600200" y="609599"/>
            <a:ext cx="12344400" cy="463620"/>
          </a:xfrm>
          <a:prstGeom prst="mathMinus">
            <a:avLst>
              <a:gd name="adj1" fmla="val 8362"/>
            </a:avLst>
          </a:prstGeom>
          <a:solidFill>
            <a:srgbClr val="00B050"/>
          </a:solidFill>
          <a:ln w="571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00B050"/>
              </a:solidFill>
            </a:endParaRPr>
          </a:p>
        </p:txBody>
      </p:sp>
      <p:sp>
        <p:nvSpPr>
          <p:cNvPr id="6" name="Rectangle 5"/>
          <p:cNvSpPr/>
          <p:nvPr/>
        </p:nvSpPr>
        <p:spPr>
          <a:xfrm>
            <a:off x="228600" y="1295400"/>
            <a:ext cx="8610600" cy="646331"/>
          </a:xfrm>
          <a:prstGeom prst="rect">
            <a:avLst/>
          </a:prstGeom>
        </p:spPr>
        <p:txBody>
          <a:bodyPr wrap="square">
            <a:spAutoFit/>
          </a:bodyPr>
          <a:lstStyle/>
          <a:p>
            <a:endParaRPr lang="mn-MN" sz="1600" dirty="0">
              <a:latin typeface="Arial" pitchFamily="34" charset="0"/>
              <a:cs typeface="Arial" pitchFamily="34" charset="0"/>
            </a:endParaRPr>
          </a:p>
          <a:p>
            <a:endParaRPr lang="mn-MN" sz="2000" b="1" dirty="0">
              <a:ln w="10541" cmpd="sng">
                <a:solidFill>
                  <a:schemeClr val="accent1">
                    <a:shade val="88000"/>
                    <a:satMod val="110000"/>
                  </a:schemeClr>
                </a:solidFill>
                <a:prstDash val="solid"/>
              </a:ln>
              <a:latin typeface="Times New Roman" panose="02020603050405020304" pitchFamily="18" charset="0"/>
              <a:cs typeface="Times New Roman" panose="02020603050405020304" pitchFamily="18" charset="0"/>
            </a:endParaRPr>
          </a:p>
        </p:txBody>
      </p:sp>
      <p:sp>
        <p:nvSpPr>
          <p:cNvPr id="10" name="Title 1"/>
          <p:cNvSpPr txBox="1">
            <a:spLocks/>
          </p:cNvSpPr>
          <p:nvPr/>
        </p:nvSpPr>
        <p:spPr bwMode="gray">
          <a:xfrm>
            <a:off x="914400" y="25078"/>
            <a:ext cx="7296844" cy="6858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algn="ctr">
              <a:lnSpc>
                <a:spcPct val="115000"/>
              </a:lnSpc>
              <a:spcAft>
                <a:spcPts val="0"/>
              </a:spcAft>
            </a:pPr>
            <a:r>
              <a:rPr lang="mn-MN" sz="2000" b="1" dirty="0" smtClean="0">
                <a:solidFill>
                  <a:srgbClr val="222222"/>
                </a:solidFill>
                <a:latin typeface="Arial" pitchFamily="34" charset="0"/>
                <a:ea typeface="Calibri"/>
                <a:cs typeface="Arial" pitchFamily="34" charset="0"/>
              </a:rPr>
              <a:t>ХАА-н үйлдвэрлэл</a:t>
            </a:r>
            <a:endParaRPr lang="en-US" sz="2000" dirty="0">
              <a:latin typeface="Arial" pitchFamily="34" charset="0"/>
              <a:ea typeface="Calibri"/>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 cy="7429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0"/>
            <a:ext cx="762000" cy="756920"/>
          </a:xfrm>
          <a:prstGeom prst="rect">
            <a:avLst/>
          </a:prstGeom>
        </p:spPr>
      </p:pic>
      <p:sp>
        <p:nvSpPr>
          <p:cNvPr id="4" name="Rectangle 1"/>
          <p:cNvSpPr>
            <a:spLocks noChangeArrowheads="1"/>
          </p:cNvSpPr>
          <p:nvPr/>
        </p:nvSpPr>
        <p:spPr bwMode="auto">
          <a:xfrm>
            <a:off x="1065213" y="1825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9146" r="17377" b="50000"/>
          <a:stretch/>
        </p:blipFill>
        <p:spPr>
          <a:xfrm rot="5400000">
            <a:off x="2133600" y="-228600"/>
            <a:ext cx="5105399" cy="8153400"/>
          </a:xfrm>
          <a:prstGeom prst="rect">
            <a:avLst/>
          </a:prstGeom>
        </p:spPr>
      </p:pic>
    </p:spTree>
    <p:extLst>
      <p:ext uri="{BB962C8B-B14F-4D97-AF65-F5344CB8AC3E}">
        <p14:creationId xmlns:p14="http://schemas.microsoft.com/office/powerpoint/2010/main" val="3825958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inus 8"/>
          <p:cNvSpPr/>
          <p:nvPr/>
        </p:nvSpPr>
        <p:spPr>
          <a:xfrm flipV="1">
            <a:off x="-1600200" y="609599"/>
            <a:ext cx="12344400" cy="463620"/>
          </a:xfrm>
          <a:prstGeom prst="mathMinus">
            <a:avLst>
              <a:gd name="adj1" fmla="val 8362"/>
            </a:avLst>
          </a:prstGeom>
          <a:solidFill>
            <a:srgbClr val="00B050"/>
          </a:solidFill>
          <a:ln w="571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00B050"/>
              </a:solidFill>
            </a:endParaRPr>
          </a:p>
        </p:txBody>
      </p:sp>
      <p:sp>
        <p:nvSpPr>
          <p:cNvPr id="6" name="Rectangle 5"/>
          <p:cNvSpPr/>
          <p:nvPr/>
        </p:nvSpPr>
        <p:spPr>
          <a:xfrm>
            <a:off x="228600" y="1295400"/>
            <a:ext cx="8610600" cy="646331"/>
          </a:xfrm>
          <a:prstGeom prst="rect">
            <a:avLst/>
          </a:prstGeom>
        </p:spPr>
        <p:txBody>
          <a:bodyPr wrap="square">
            <a:spAutoFit/>
          </a:bodyPr>
          <a:lstStyle/>
          <a:p>
            <a:endParaRPr lang="mn-MN" sz="1600" dirty="0">
              <a:latin typeface="Arial" pitchFamily="34" charset="0"/>
              <a:cs typeface="Arial" pitchFamily="34" charset="0"/>
            </a:endParaRPr>
          </a:p>
          <a:p>
            <a:endParaRPr lang="mn-MN" sz="2000" b="1" dirty="0">
              <a:ln w="10541" cmpd="sng">
                <a:solidFill>
                  <a:schemeClr val="accent1">
                    <a:shade val="88000"/>
                    <a:satMod val="110000"/>
                  </a:schemeClr>
                </a:solidFill>
                <a:prstDash val="solid"/>
              </a:ln>
              <a:latin typeface="Times New Roman" panose="02020603050405020304" pitchFamily="18" charset="0"/>
              <a:cs typeface="Times New Roman" panose="02020603050405020304" pitchFamily="18" charset="0"/>
            </a:endParaRPr>
          </a:p>
        </p:txBody>
      </p:sp>
      <p:sp>
        <p:nvSpPr>
          <p:cNvPr id="10" name="Title 1"/>
          <p:cNvSpPr txBox="1">
            <a:spLocks/>
          </p:cNvSpPr>
          <p:nvPr/>
        </p:nvSpPr>
        <p:spPr bwMode="gray">
          <a:xfrm>
            <a:off x="914400" y="25078"/>
            <a:ext cx="7296844" cy="6858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algn="ctr">
              <a:lnSpc>
                <a:spcPct val="115000"/>
              </a:lnSpc>
              <a:spcAft>
                <a:spcPts val="0"/>
              </a:spcAft>
            </a:pPr>
            <a:r>
              <a:rPr lang="mn-MN" sz="2000" b="1" dirty="0">
                <a:solidFill>
                  <a:srgbClr val="222222"/>
                </a:solidFill>
                <a:latin typeface="Arial" pitchFamily="34" charset="0"/>
                <a:ea typeface="Calibri"/>
                <a:cs typeface="Arial" pitchFamily="34" charset="0"/>
              </a:rPr>
              <a:t>Хүнсний ногоо, жимс, жимсгэнэ, таримал ургамал, тарих зориулалтаар 0,1 га- гаас илүүгүй газар</a:t>
            </a:r>
            <a:endParaRPr lang="en-US" sz="2000" dirty="0">
              <a:latin typeface="Arial" pitchFamily="34" charset="0"/>
              <a:ea typeface="Calibri"/>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 cy="7429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0"/>
            <a:ext cx="762000" cy="75692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685292788"/>
              </p:ext>
            </p:extLst>
          </p:nvPr>
        </p:nvGraphicFramePr>
        <p:xfrm>
          <a:off x="152397" y="990600"/>
          <a:ext cx="8839202" cy="5653687"/>
        </p:xfrm>
        <a:graphic>
          <a:graphicData uri="http://schemas.openxmlformats.org/drawingml/2006/table">
            <a:tbl>
              <a:tblPr firstRow="1" firstCol="1" bandRow="1"/>
              <a:tblGrid>
                <a:gridCol w="955208"/>
                <a:gridCol w="645568"/>
                <a:gridCol w="1059703"/>
                <a:gridCol w="717368"/>
                <a:gridCol w="1022522"/>
                <a:gridCol w="663518"/>
                <a:gridCol w="905204"/>
                <a:gridCol w="867379"/>
                <a:gridCol w="1050729"/>
                <a:gridCol w="952003"/>
              </a:tblGrid>
              <a:tr h="181897">
                <a:tc gridSpan="2">
                  <a:txBody>
                    <a:bodyPr/>
                    <a:lstStyle/>
                    <a:p>
                      <a:pPr algn="ctr">
                        <a:lnSpc>
                          <a:spcPct val="115000"/>
                        </a:lnSpc>
                        <a:spcAft>
                          <a:spcPts val="0"/>
                        </a:spcAft>
                      </a:pPr>
                      <a:r>
                        <a:rPr lang="en-US" sz="1200" b="1" dirty="0">
                          <a:solidFill>
                            <a:srgbClr val="222222"/>
                          </a:solidFill>
                          <a:effectLst/>
                          <a:latin typeface="Arial"/>
                          <a:ea typeface="Calibri"/>
                          <a:cs typeface="Times New Roman"/>
                        </a:rPr>
                        <a:t>1 </a:t>
                      </a:r>
                      <a:r>
                        <a:rPr lang="mn-MN" sz="1200" b="1" dirty="0">
                          <a:solidFill>
                            <a:srgbClr val="222222"/>
                          </a:solidFill>
                          <a:effectLst/>
                          <a:latin typeface="Arial"/>
                          <a:ea typeface="Calibri"/>
                          <a:cs typeface="Times New Roman"/>
                        </a:rPr>
                        <a:t>дүгээр </a:t>
                      </a:r>
                      <a:r>
                        <a:rPr lang="mn-MN" sz="1200" b="1" dirty="0" smtClean="0">
                          <a:solidFill>
                            <a:srgbClr val="222222"/>
                          </a:solidFill>
                          <a:effectLst/>
                          <a:latin typeface="Arial"/>
                          <a:ea typeface="Calibri"/>
                          <a:cs typeface="Times New Roman"/>
                        </a:rPr>
                        <a:t>бүс -60сая</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algn="ctr">
                        <a:lnSpc>
                          <a:spcPct val="115000"/>
                        </a:lnSpc>
                        <a:spcAft>
                          <a:spcPts val="0"/>
                        </a:spcAft>
                      </a:pPr>
                      <a:r>
                        <a:rPr lang="mn-MN" sz="1200" b="1" dirty="0">
                          <a:solidFill>
                            <a:srgbClr val="222222"/>
                          </a:solidFill>
                          <a:effectLst/>
                          <a:latin typeface="Arial"/>
                          <a:ea typeface="Calibri"/>
                          <a:cs typeface="Times New Roman"/>
                        </a:rPr>
                        <a:t>2 дугаар </a:t>
                      </a:r>
                      <a:r>
                        <a:rPr lang="mn-MN" sz="1200" b="1" dirty="0" smtClean="0">
                          <a:solidFill>
                            <a:srgbClr val="222222"/>
                          </a:solidFill>
                          <a:effectLst/>
                          <a:latin typeface="Arial"/>
                          <a:ea typeface="Calibri"/>
                          <a:cs typeface="Times New Roman"/>
                        </a:rPr>
                        <a:t>бүс-40 сая</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algn="ctr">
                        <a:lnSpc>
                          <a:spcPct val="115000"/>
                        </a:lnSpc>
                        <a:spcAft>
                          <a:spcPts val="0"/>
                        </a:spcAft>
                      </a:pPr>
                      <a:r>
                        <a:rPr lang="mn-MN" sz="1200" b="1" dirty="0">
                          <a:effectLst/>
                          <a:latin typeface="Arial"/>
                          <a:ea typeface="Calibri"/>
                          <a:cs typeface="Times New Roman"/>
                        </a:rPr>
                        <a:t>3 дугаар </a:t>
                      </a:r>
                      <a:r>
                        <a:rPr lang="mn-MN" sz="1200" b="1" dirty="0" smtClean="0">
                          <a:effectLst/>
                          <a:latin typeface="Arial"/>
                          <a:ea typeface="Calibri"/>
                          <a:cs typeface="Times New Roman"/>
                        </a:rPr>
                        <a:t>бүс-30сая</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algn="ctr">
                        <a:lnSpc>
                          <a:spcPct val="115000"/>
                        </a:lnSpc>
                        <a:spcAft>
                          <a:spcPts val="0"/>
                        </a:spcAft>
                      </a:pPr>
                      <a:r>
                        <a:rPr lang="mn-MN" sz="1200" b="1" dirty="0">
                          <a:solidFill>
                            <a:srgbClr val="222222"/>
                          </a:solidFill>
                          <a:effectLst/>
                          <a:latin typeface="Arial"/>
                          <a:ea typeface="Calibri"/>
                          <a:cs typeface="Times New Roman"/>
                        </a:rPr>
                        <a:t>4 дүгээр  </a:t>
                      </a:r>
                      <a:r>
                        <a:rPr lang="mn-MN" sz="1200" b="1" dirty="0" smtClean="0">
                          <a:solidFill>
                            <a:srgbClr val="222222"/>
                          </a:solidFill>
                          <a:effectLst/>
                          <a:latin typeface="Arial"/>
                          <a:ea typeface="Calibri"/>
                          <a:cs typeface="Times New Roman"/>
                        </a:rPr>
                        <a:t>бүс-20сая</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algn="ctr">
                        <a:lnSpc>
                          <a:spcPct val="115000"/>
                        </a:lnSpc>
                        <a:spcAft>
                          <a:spcPts val="0"/>
                        </a:spcAft>
                      </a:pPr>
                      <a:r>
                        <a:rPr lang="mn-MN" sz="1200" b="1" dirty="0">
                          <a:solidFill>
                            <a:srgbClr val="222222"/>
                          </a:solidFill>
                          <a:effectLst/>
                          <a:latin typeface="Arial"/>
                          <a:ea typeface="Calibri"/>
                          <a:cs typeface="Times New Roman"/>
                        </a:rPr>
                        <a:t>5 дугаар </a:t>
                      </a:r>
                      <a:r>
                        <a:rPr lang="mn-MN" sz="1200" b="1" dirty="0" smtClean="0">
                          <a:solidFill>
                            <a:srgbClr val="222222"/>
                          </a:solidFill>
                          <a:effectLst/>
                          <a:latin typeface="Arial"/>
                          <a:ea typeface="Calibri"/>
                          <a:cs typeface="Times New Roman"/>
                        </a:rPr>
                        <a:t>бүс-10сая</a:t>
                      </a:r>
                      <a:endParaRPr lang="en-US" sz="120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r>
              <a:tr h="545690">
                <a:tc>
                  <a:txBody>
                    <a:bodyPr/>
                    <a:lstStyle/>
                    <a:p>
                      <a:pPr algn="ctr">
                        <a:lnSpc>
                          <a:spcPct val="115000"/>
                        </a:lnSpc>
                        <a:spcAft>
                          <a:spcPts val="0"/>
                        </a:spcAft>
                      </a:pPr>
                      <a:r>
                        <a:rPr lang="en-US" sz="1050" dirty="0">
                          <a:solidFill>
                            <a:srgbClr val="222222"/>
                          </a:solidFill>
                          <a:effectLst/>
                          <a:latin typeface="Arial"/>
                          <a:ea typeface="Calibri"/>
                          <a:cs typeface="Times New Roman"/>
                        </a:rPr>
                        <a:t>0.1 </a:t>
                      </a:r>
                      <a:r>
                        <a:rPr lang="en-US" sz="1050" dirty="0" err="1">
                          <a:solidFill>
                            <a:srgbClr val="222222"/>
                          </a:solidFill>
                          <a:effectLst/>
                          <a:latin typeface="Arial"/>
                          <a:ea typeface="Calibri"/>
                          <a:cs typeface="Times New Roman"/>
                        </a:rPr>
                        <a:t>хувь</a:t>
                      </a:r>
                      <a:r>
                        <a:rPr lang="en-US" sz="1050" dirty="0">
                          <a:solidFill>
                            <a:srgbClr val="222222"/>
                          </a:solidFill>
                          <a:effectLst/>
                          <a:latin typeface="Arial"/>
                          <a:ea typeface="Calibri"/>
                          <a:cs typeface="Times New Roman"/>
                        </a:rPr>
                        <a:t> </a:t>
                      </a:r>
                      <a:r>
                        <a:rPr lang="en-US" sz="1050" dirty="0" err="1">
                          <a:solidFill>
                            <a:srgbClr val="222222"/>
                          </a:solidFill>
                          <a:effectLst/>
                          <a:latin typeface="Arial"/>
                          <a:ea typeface="Calibri"/>
                          <a:cs typeface="Times New Roman"/>
                        </a:rPr>
                        <a:t>буюу</a:t>
                      </a:r>
                      <a:r>
                        <a:rPr lang="en-US" sz="1050" dirty="0">
                          <a:solidFill>
                            <a:srgbClr val="222222"/>
                          </a:solidFill>
                          <a:effectLst/>
                          <a:latin typeface="Arial"/>
                          <a:ea typeface="Calibri"/>
                          <a:cs typeface="Times New Roman"/>
                        </a:rPr>
                        <a:t> 6 </a:t>
                      </a:r>
                      <a:r>
                        <a:rPr lang="en-US" sz="1050" dirty="0" err="1">
                          <a:solidFill>
                            <a:srgbClr val="222222"/>
                          </a:solidFill>
                          <a:effectLst/>
                          <a:latin typeface="Arial"/>
                          <a:ea typeface="Calibri"/>
                          <a:cs typeface="Times New Roman"/>
                        </a:rPr>
                        <a:t>төгрөг</a:t>
                      </a:r>
                      <a:endParaRPr lang="en-US" sz="105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6000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solidFill>
                            <a:srgbClr val="222222"/>
                          </a:solidFill>
                          <a:effectLst/>
                          <a:latin typeface="Arial"/>
                          <a:ea typeface="Calibri"/>
                          <a:cs typeface="Times New Roman"/>
                        </a:rPr>
                        <a:t>0.1 хувь буюу 4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effectLst/>
                          <a:latin typeface="Arial"/>
                          <a:ea typeface="Calibri"/>
                          <a:cs typeface="Times New Roman"/>
                        </a:rPr>
                        <a:t>4000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effectLst/>
                          <a:latin typeface="Arial"/>
                          <a:ea typeface="Calibri"/>
                          <a:cs typeface="Times New Roman"/>
                        </a:rPr>
                        <a:t>0.1 </a:t>
                      </a:r>
                      <a:r>
                        <a:rPr lang="en-US" sz="1050" dirty="0" err="1">
                          <a:effectLst/>
                          <a:latin typeface="Arial"/>
                          <a:ea typeface="Calibri"/>
                          <a:cs typeface="Times New Roman"/>
                        </a:rPr>
                        <a:t>хувь</a:t>
                      </a:r>
                      <a:r>
                        <a:rPr lang="en-US" sz="1050" dirty="0">
                          <a:effectLst/>
                          <a:latin typeface="Arial"/>
                          <a:ea typeface="Calibri"/>
                          <a:cs typeface="Times New Roman"/>
                        </a:rPr>
                        <a:t> </a:t>
                      </a:r>
                      <a:r>
                        <a:rPr lang="en-US" sz="1050" dirty="0" err="1">
                          <a:effectLst/>
                          <a:latin typeface="Arial"/>
                          <a:ea typeface="Calibri"/>
                          <a:cs typeface="Times New Roman"/>
                        </a:rPr>
                        <a:t>буюу</a:t>
                      </a:r>
                      <a:r>
                        <a:rPr lang="en-US" sz="1050" dirty="0">
                          <a:effectLst/>
                          <a:latin typeface="Arial"/>
                          <a:ea typeface="Calibri"/>
                          <a:cs typeface="Times New Roman"/>
                        </a:rPr>
                        <a:t> 3 </a:t>
                      </a:r>
                      <a:r>
                        <a:rPr lang="en-US" sz="1050" dirty="0" err="1">
                          <a:effectLst/>
                          <a:latin typeface="Arial"/>
                          <a:ea typeface="Calibri"/>
                          <a:cs typeface="Times New Roman"/>
                        </a:rPr>
                        <a:t>төгрөг</a:t>
                      </a:r>
                      <a:endParaRPr lang="en-US" sz="105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3000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a:ea typeface="Calibri"/>
                          <a:cs typeface="Times New Roman"/>
                        </a:rPr>
                        <a:t>0.1 </a:t>
                      </a:r>
                      <a:r>
                        <a:rPr lang="en-US" sz="1050" dirty="0" err="1">
                          <a:solidFill>
                            <a:srgbClr val="222222"/>
                          </a:solidFill>
                          <a:effectLst/>
                          <a:latin typeface="Arial"/>
                          <a:ea typeface="Calibri"/>
                          <a:cs typeface="Times New Roman"/>
                        </a:rPr>
                        <a:t>хувь</a:t>
                      </a:r>
                      <a:r>
                        <a:rPr lang="en-US" sz="1050" dirty="0">
                          <a:solidFill>
                            <a:srgbClr val="222222"/>
                          </a:solidFill>
                          <a:effectLst/>
                          <a:latin typeface="Arial"/>
                          <a:ea typeface="Calibri"/>
                          <a:cs typeface="Times New Roman"/>
                        </a:rPr>
                        <a:t> </a:t>
                      </a:r>
                      <a:r>
                        <a:rPr lang="en-US" sz="1050" dirty="0" err="1">
                          <a:solidFill>
                            <a:srgbClr val="222222"/>
                          </a:solidFill>
                          <a:effectLst/>
                          <a:latin typeface="Arial"/>
                          <a:ea typeface="Calibri"/>
                          <a:cs typeface="Times New Roman"/>
                        </a:rPr>
                        <a:t>буюу</a:t>
                      </a:r>
                      <a:r>
                        <a:rPr lang="en-US" sz="1050" dirty="0">
                          <a:solidFill>
                            <a:srgbClr val="222222"/>
                          </a:solidFill>
                          <a:effectLst/>
                          <a:latin typeface="Arial"/>
                          <a:ea typeface="Calibri"/>
                          <a:cs typeface="Times New Roman"/>
                        </a:rPr>
                        <a:t> 2 </a:t>
                      </a:r>
                      <a:r>
                        <a:rPr lang="en-US" sz="1050" dirty="0" err="1">
                          <a:solidFill>
                            <a:srgbClr val="222222"/>
                          </a:solidFill>
                          <a:effectLst/>
                          <a:latin typeface="Arial"/>
                          <a:ea typeface="Calibri"/>
                          <a:cs typeface="Times New Roman"/>
                        </a:rPr>
                        <a:t>төгрөг</a:t>
                      </a:r>
                      <a:endParaRPr lang="en-US" sz="105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2000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a:ea typeface="Calibri"/>
                          <a:cs typeface="Times New Roman"/>
                        </a:rPr>
                        <a:t>0.1 </a:t>
                      </a:r>
                      <a:r>
                        <a:rPr lang="en-US" sz="1050" dirty="0" err="1">
                          <a:solidFill>
                            <a:srgbClr val="222222"/>
                          </a:solidFill>
                          <a:effectLst/>
                          <a:latin typeface="Arial"/>
                          <a:ea typeface="Calibri"/>
                          <a:cs typeface="Times New Roman"/>
                        </a:rPr>
                        <a:t>хувь</a:t>
                      </a:r>
                      <a:r>
                        <a:rPr lang="en-US" sz="1050" dirty="0">
                          <a:solidFill>
                            <a:srgbClr val="222222"/>
                          </a:solidFill>
                          <a:effectLst/>
                          <a:latin typeface="Arial"/>
                          <a:ea typeface="Calibri"/>
                          <a:cs typeface="Times New Roman"/>
                        </a:rPr>
                        <a:t> </a:t>
                      </a:r>
                      <a:r>
                        <a:rPr lang="en-US" sz="1050" dirty="0" err="1">
                          <a:solidFill>
                            <a:srgbClr val="222222"/>
                          </a:solidFill>
                          <a:effectLst/>
                          <a:latin typeface="Arial"/>
                          <a:ea typeface="Calibri"/>
                          <a:cs typeface="Times New Roman"/>
                        </a:rPr>
                        <a:t>буюу</a:t>
                      </a:r>
                      <a:r>
                        <a:rPr lang="en-US" sz="1050" dirty="0">
                          <a:solidFill>
                            <a:srgbClr val="222222"/>
                          </a:solidFill>
                          <a:effectLst/>
                          <a:latin typeface="Arial"/>
                          <a:ea typeface="Calibri"/>
                          <a:cs typeface="Times New Roman"/>
                        </a:rPr>
                        <a:t> 1 </a:t>
                      </a:r>
                      <a:r>
                        <a:rPr lang="en-US" sz="1050" dirty="0" err="1">
                          <a:solidFill>
                            <a:srgbClr val="222222"/>
                          </a:solidFill>
                          <a:effectLst/>
                          <a:latin typeface="Arial"/>
                          <a:ea typeface="Calibri"/>
                          <a:cs typeface="Times New Roman"/>
                        </a:rPr>
                        <a:t>төгрөг</a:t>
                      </a:r>
                      <a:endParaRPr lang="en-US" sz="105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1000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690">
                <a:tc>
                  <a:txBody>
                    <a:bodyPr/>
                    <a:lstStyle/>
                    <a:p>
                      <a:pPr algn="ctr">
                        <a:lnSpc>
                          <a:spcPct val="115000"/>
                        </a:lnSpc>
                        <a:spcAft>
                          <a:spcPts val="0"/>
                        </a:spcAft>
                      </a:pPr>
                      <a:r>
                        <a:rPr lang="en-US" sz="1050">
                          <a:solidFill>
                            <a:srgbClr val="222222"/>
                          </a:solidFill>
                          <a:effectLst/>
                          <a:latin typeface="Arial"/>
                          <a:ea typeface="Calibri"/>
                          <a:cs typeface="Times New Roman"/>
                        </a:rPr>
                        <a:t>0.2 хувь буюу 12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12000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a:ea typeface="Calibri"/>
                          <a:cs typeface="Times New Roman"/>
                        </a:rPr>
                        <a:t>0.2 </a:t>
                      </a:r>
                      <a:r>
                        <a:rPr lang="en-US" sz="1050" dirty="0" err="1">
                          <a:solidFill>
                            <a:srgbClr val="222222"/>
                          </a:solidFill>
                          <a:effectLst/>
                          <a:latin typeface="Arial"/>
                          <a:ea typeface="Calibri"/>
                          <a:cs typeface="Times New Roman"/>
                        </a:rPr>
                        <a:t>хувь</a:t>
                      </a:r>
                      <a:r>
                        <a:rPr lang="en-US" sz="1050" dirty="0">
                          <a:solidFill>
                            <a:srgbClr val="222222"/>
                          </a:solidFill>
                          <a:effectLst/>
                          <a:latin typeface="Arial"/>
                          <a:ea typeface="Calibri"/>
                          <a:cs typeface="Times New Roman"/>
                        </a:rPr>
                        <a:t> </a:t>
                      </a:r>
                      <a:r>
                        <a:rPr lang="en-US" sz="1050" dirty="0" err="1">
                          <a:solidFill>
                            <a:srgbClr val="222222"/>
                          </a:solidFill>
                          <a:effectLst/>
                          <a:latin typeface="Arial"/>
                          <a:ea typeface="Calibri"/>
                          <a:cs typeface="Times New Roman"/>
                        </a:rPr>
                        <a:t>буюу</a:t>
                      </a:r>
                      <a:r>
                        <a:rPr lang="en-US" sz="1050" dirty="0">
                          <a:solidFill>
                            <a:srgbClr val="222222"/>
                          </a:solidFill>
                          <a:effectLst/>
                          <a:latin typeface="Arial"/>
                          <a:ea typeface="Calibri"/>
                          <a:cs typeface="Times New Roman"/>
                        </a:rPr>
                        <a:t> 8 </a:t>
                      </a:r>
                      <a:r>
                        <a:rPr lang="en-US" sz="1050" dirty="0" err="1">
                          <a:solidFill>
                            <a:srgbClr val="222222"/>
                          </a:solidFill>
                          <a:effectLst/>
                          <a:latin typeface="Arial"/>
                          <a:ea typeface="Calibri"/>
                          <a:cs typeface="Times New Roman"/>
                        </a:rPr>
                        <a:t>төгрөг</a:t>
                      </a:r>
                      <a:endParaRPr lang="en-US" sz="105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effectLst/>
                          <a:latin typeface="Arial"/>
                          <a:ea typeface="Calibri"/>
                          <a:cs typeface="Times New Roman"/>
                        </a:rPr>
                        <a:t>8000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effectLst/>
                          <a:latin typeface="Arial"/>
                          <a:ea typeface="Calibri"/>
                          <a:cs typeface="Times New Roman"/>
                        </a:rPr>
                        <a:t>0.2 </a:t>
                      </a:r>
                      <a:r>
                        <a:rPr lang="en-US" sz="1050" dirty="0" err="1">
                          <a:effectLst/>
                          <a:latin typeface="Arial"/>
                          <a:ea typeface="Calibri"/>
                          <a:cs typeface="Times New Roman"/>
                        </a:rPr>
                        <a:t>хувь</a:t>
                      </a:r>
                      <a:r>
                        <a:rPr lang="en-US" sz="1050" dirty="0">
                          <a:effectLst/>
                          <a:latin typeface="Arial"/>
                          <a:ea typeface="Calibri"/>
                          <a:cs typeface="Times New Roman"/>
                        </a:rPr>
                        <a:t> </a:t>
                      </a:r>
                      <a:r>
                        <a:rPr lang="en-US" sz="1050" dirty="0" err="1">
                          <a:effectLst/>
                          <a:latin typeface="Arial"/>
                          <a:ea typeface="Calibri"/>
                          <a:cs typeface="Times New Roman"/>
                        </a:rPr>
                        <a:t>буюу</a:t>
                      </a:r>
                      <a:r>
                        <a:rPr lang="en-US" sz="1050" dirty="0">
                          <a:effectLst/>
                          <a:latin typeface="Arial"/>
                          <a:ea typeface="Calibri"/>
                          <a:cs typeface="Times New Roman"/>
                        </a:rPr>
                        <a:t> 6 </a:t>
                      </a:r>
                      <a:r>
                        <a:rPr lang="en-US" sz="1050" dirty="0" err="1">
                          <a:effectLst/>
                          <a:latin typeface="Arial"/>
                          <a:ea typeface="Calibri"/>
                          <a:cs typeface="Times New Roman"/>
                        </a:rPr>
                        <a:t>төгрөг</a:t>
                      </a:r>
                      <a:endParaRPr lang="en-US" sz="105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6000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solidFill>
                            <a:srgbClr val="222222"/>
                          </a:solidFill>
                          <a:effectLst/>
                          <a:latin typeface="Arial"/>
                          <a:ea typeface="Calibri"/>
                          <a:cs typeface="Times New Roman"/>
                        </a:rPr>
                        <a:t>0.2 хувь буюу 4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4000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solidFill>
                            <a:srgbClr val="222222"/>
                          </a:solidFill>
                          <a:effectLst/>
                          <a:latin typeface="Arial"/>
                          <a:ea typeface="Calibri"/>
                          <a:cs typeface="Times New Roman"/>
                        </a:rPr>
                        <a:t>0.2 хувь буюу 2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2000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690">
                <a:tc>
                  <a:txBody>
                    <a:bodyPr/>
                    <a:lstStyle/>
                    <a:p>
                      <a:pPr algn="ctr">
                        <a:lnSpc>
                          <a:spcPct val="115000"/>
                        </a:lnSpc>
                        <a:spcAft>
                          <a:spcPts val="0"/>
                        </a:spcAft>
                      </a:pPr>
                      <a:r>
                        <a:rPr lang="en-US" sz="1050">
                          <a:solidFill>
                            <a:srgbClr val="222222"/>
                          </a:solidFill>
                          <a:effectLst/>
                          <a:latin typeface="Arial"/>
                          <a:ea typeface="Calibri"/>
                          <a:cs typeface="Times New Roman"/>
                        </a:rPr>
                        <a:t>0.3 хувь буюу 18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a:solidFill>
                            <a:srgbClr val="222222"/>
                          </a:solidFill>
                          <a:effectLst/>
                          <a:latin typeface="Arial"/>
                          <a:ea typeface="Calibri"/>
                          <a:cs typeface="Times New Roman"/>
                        </a:rPr>
                        <a:t>18000</a:t>
                      </a:r>
                      <a:endParaRPr lang="en-US" sz="1050" b="1">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a:ea typeface="Calibri"/>
                          <a:cs typeface="Times New Roman"/>
                        </a:rPr>
                        <a:t>0.3 </a:t>
                      </a:r>
                      <a:r>
                        <a:rPr lang="en-US" sz="1050" dirty="0" err="1">
                          <a:solidFill>
                            <a:srgbClr val="222222"/>
                          </a:solidFill>
                          <a:effectLst/>
                          <a:latin typeface="Arial"/>
                          <a:ea typeface="Calibri"/>
                          <a:cs typeface="Times New Roman"/>
                        </a:rPr>
                        <a:t>хувь</a:t>
                      </a:r>
                      <a:r>
                        <a:rPr lang="en-US" sz="1050" dirty="0">
                          <a:solidFill>
                            <a:srgbClr val="222222"/>
                          </a:solidFill>
                          <a:effectLst/>
                          <a:latin typeface="Arial"/>
                          <a:ea typeface="Calibri"/>
                          <a:cs typeface="Times New Roman"/>
                        </a:rPr>
                        <a:t> </a:t>
                      </a:r>
                      <a:r>
                        <a:rPr lang="en-US" sz="1050" dirty="0" err="1">
                          <a:solidFill>
                            <a:srgbClr val="222222"/>
                          </a:solidFill>
                          <a:effectLst/>
                          <a:latin typeface="Arial"/>
                          <a:ea typeface="Calibri"/>
                          <a:cs typeface="Times New Roman"/>
                        </a:rPr>
                        <a:t>буюу</a:t>
                      </a:r>
                      <a:r>
                        <a:rPr lang="en-US" sz="1050" dirty="0">
                          <a:solidFill>
                            <a:srgbClr val="222222"/>
                          </a:solidFill>
                          <a:effectLst/>
                          <a:latin typeface="Arial"/>
                          <a:ea typeface="Calibri"/>
                          <a:cs typeface="Times New Roman"/>
                        </a:rPr>
                        <a:t> 12 </a:t>
                      </a:r>
                      <a:r>
                        <a:rPr lang="en-US" sz="1050" dirty="0" err="1">
                          <a:solidFill>
                            <a:srgbClr val="222222"/>
                          </a:solidFill>
                          <a:effectLst/>
                          <a:latin typeface="Arial"/>
                          <a:ea typeface="Calibri"/>
                          <a:cs typeface="Times New Roman"/>
                        </a:rPr>
                        <a:t>төгрөг</a:t>
                      </a:r>
                      <a:endParaRPr lang="en-US" sz="105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effectLst/>
                          <a:latin typeface="Arial"/>
                          <a:ea typeface="Calibri"/>
                          <a:cs typeface="Times New Roman"/>
                        </a:rPr>
                        <a:t>12000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effectLst/>
                          <a:latin typeface="Arial"/>
                          <a:ea typeface="Calibri"/>
                          <a:cs typeface="Times New Roman"/>
                        </a:rPr>
                        <a:t>0.3 </a:t>
                      </a:r>
                      <a:r>
                        <a:rPr lang="en-US" sz="1050" dirty="0" err="1">
                          <a:effectLst/>
                          <a:latin typeface="Arial"/>
                          <a:ea typeface="Calibri"/>
                          <a:cs typeface="Times New Roman"/>
                        </a:rPr>
                        <a:t>хувь</a:t>
                      </a:r>
                      <a:r>
                        <a:rPr lang="en-US" sz="1050" dirty="0">
                          <a:effectLst/>
                          <a:latin typeface="Arial"/>
                          <a:ea typeface="Calibri"/>
                          <a:cs typeface="Times New Roman"/>
                        </a:rPr>
                        <a:t> </a:t>
                      </a:r>
                      <a:r>
                        <a:rPr lang="en-US" sz="1050" dirty="0" err="1">
                          <a:effectLst/>
                          <a:latin typeface="Arial"/>
                          <a:ea typeface="Calibri"/>
                          <a:cs typeface="Times New Roman"/>
                        </a:rPr>
                        <a:t>буюу</a:t>
                      </a:r>
                      <a:r>
                        <a:rPr lang="en-US" sz="1050" dirty="0">
                          <a:effectLst/>
                          <a:latin typeface="Arial"/>
                          <a:ea typeface="Calibri"/>
                          <a:cs typeface="Times New Roman"/>
                        </a:rPr>
                        <a:t> 9 </a:t>
                      </a:r>
                      <a:r>
                        <a:rPr lang="en-US" sz="1050" dirty="0" err="1">
                          <a:effectLst/>
                          <a:latin typeface="Arial"/>
                          <a:ea typeface="Calibri"/>
                          <a:cs typeface="Times New Roman"/>
                        </a:rPr>
                        <a:t>төгрөг</a:t>
                      </a:r>
                      <a:endParaRPr lang="en-US" sz="1050" dirty="0">
                        <a:effectLst/>
                        <a:latin typeface="Calibri"/>
                        <a:ea typeface="Calibri"/>
                        <a:cs typeface="Times New Roman"/>
                      </a:endParaRPr>
                    </a:p>
                    <a:p>
                      <a:pPr algn="ctr">
                        <a:lnSpc>
                          <a:spcPct val="115000"/>
                        </a:lnSpc>
                        <a:spcAft>
                          <a:spcPts val="0"/>
                        </a:spcAft>
                      </a:pPr>
                      <a:r>
                        <a:rPr lang="en-US" sz="1050" dirty="0">
                          <a:effectLst/>
                          <a:latin typeface="Arial"/>
                          <a:ea typeface="Calibri"/>
                          <a:cs typeface="Times New Roman"/>
                        </a:rPr>
                        <a:t> </a:t>
                      </a:r>
                      <a:endParaRPr lang="en-US" sz="105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a:solidFill>
                            <a:srgbClr val="222222"/>
                          </a:solidFill>
                          <a:effectLst/>
                          <a:latin typeface="Arial"/>
                          <a:ea typeface="Calibri"/>
                          <a:cs typeface="Times New Roman"/>
                        </a:rPr>
                        <a:t>9000</a:t>
                      </a:r>
                      <a:endParaRPr lang="en-US" sz="1050" b="1">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solidFill>
                            <a:srgbClr val="222222"/>
                          </a:solidFill>
                          <a:effectLst/>
                          <a:latin typeface="Arial"/>
                          <a:ea typeface="Calibri"/>
                          <a:cs typeface="Times New Roman"/>
                        </a:rPr>
                        <a:t>0.3 хувь буюу 6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6000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solidFill>
                            <a:srgbClr val="222222"/>
                          </a:solidFill>
                          <a:effectLst/>
                          <a:latin typeface="Arial"/>
                          <a:ea typeface="Calibri"/>
                          <a:cs typeface="Times New Roman"/>
                        </a:rPr>
                        <a:t>0.3 хувь буюу 3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3000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690">
                <a:tc>
                  <a:txBody>
                    <a:bodyPr/>
                    <a:lstStyle/>
                    <a:p>
                      <a:pPr algn="ctr">
                        <a:lnSpc>
                          <a:spcPct val="115000"/>
                        </a:lnSpc>
                        <a:spcAft>
                          <a:spcPts val="0"/>
                        </a:spcAft>
                      </a:pPr>
                      <a:r>
                        <a:rPr lang="en-US" sz="1050">
                          <a:solidFill>
                            <a:srgbClr val="222222"/>
                          </a:solidFill>
                          <a:effectLst/>
                          <a:latin typeface="Arial"/>
                          <a:ea typeface="Calibri"/>
                          <a:cs typeface="Times New Roman"/>
                        </a:rPr>
                        <a:t>0.4 хувь буюу 24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24000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a:ea typeface="Calibri"/>
                          <a:cs typeface="Times New Roman"/>
                        </a:rPr>
                        <a:t>0.4 </a:t>
                      </a:r>
                      <a:r>
                        <a:rPr lang="en-US" sz="1050" dirty="0" err="1">
                          <a:solidFill>
                            <a:srgbClr val="222222"/>
                          </a:solidFill>
                          <a:effectLst/>
                          <a:latin typeface="Arial"/>
                          <a:ea typeface="Calibri"/>
                          <a:cs typeface="Times New Roman"/>
                        </a:rPr>
                        <a:t>хувь</a:t>
                      </a:r>
                      <a:r>
                        <a:rPr lang="en-US" sz="1050" dirty="0">
                          <a:solidFill>
                            <a:srgbClr val="222222"/>
                          </a:solidFill>
                          <a:effectLst/>
                          <a:latin typeface="Arial"/>
                          <a:ea typeface="Calibri"/>
                          <a:cs typeface="Times New Roman"/>
                        </a:rPr>
                        <a:t> </a:t>
                      </a:r>
                      <a:r>
                        <a:rPr lang="en-US" sz="1050" dirty="0" err="1">
                          <a:solidFill>
                            <a:srgbClr val="222222"/>
                          </a:solidFill>
                          <a:effectLst/>
                          <a:latin typeface="Arial"/>
                          <a:ea typeface="Calibri"/>
                          <a:cs typeface="Times New Roman"/>
                        </a:rPr>
                        <a:t>буюу</a:t>
                      </a:r>
                      <a:r>
                        <a:rPr lang="en-US" sz="1050" dirty="0">
                          <a:solidFill>
                            <a:srgbClr val="222222"/>
                          </a:solidFill>
                          <a:effectLst/>
                          <a:latin typeface="Arial"/>
                          <a:ea typeface="Calibri"/>
                          <a:cs typeface="Times New Roman"/>
                        </a:rPr>
                        <a:t> 16 </a:t>
                      </a:r>
                      <a:r>
                        <a:rPr lang="en-US" sz="1050" dirty="0" err="1">
                          <a:solidFill>
                            <a:srgbClr val="222222"/>
                          </a:solidFill>
                          <a:effectLst/>
                          <a:latin typeface="Arial"/>
                          <a:ea typeface="Calibri"/>
                          <a:cs typeface="Times New Roman"/>
                        </a:rPr>
                        <a:t>төгрөг</a:t>
                      </a:r>
                      <a:endParaRPr lang="en-US" sz="105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effectLst/>
                          <a:latin typeface="Arial"/>
                          <a:ea typeface="Calibri"/>
                          <a:cs typeface="Times New Roman"/>
                        </a:rPr>
                        <a:t>16000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effectLst/>
                          <a:latin typeface="Arial"/>
                          <a:ea typeface="Calibri"/>
                          <a:cs typeface="Times New Roman"/>
                        </a:rPr>
                        <a:t>0.4 хувь буюу 12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12000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solidFill>
                            <a:srgbClr val="222222"/>
                          </a:solidFill>
                          <a:effectLst/>
                          <a:latin typeface="Arial"/>
                          <a:ea typeface="Calibri"/>
                          <a:cs typeface="Times New Roman"/>
                        </a:rPr>
                        <a:t>0.4 хувь буюу 8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8000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solidFill>
                            <a:srgbClr val="222222"/>
                          </a:solidFill>
                          <a:effectLst/>
                          <a:latin typeface="Arial"/>
                          <a:ea typeface="Calibri"/>
                          <a:cs typeface="Times New Roman"/>
                        </a:rPr>
                        <a:t>0.4 хувь буюу 4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4000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690">
                <a:tc>
                  <a:txBody>
                    <a:bodyPr/>
                    <a:lstStyle/>
                    <a:p>
                      <a:pPr algn="ctr">
                        <a:lnSpc>
                          <a:spcPct val="115000"/>
                        </a:lnSpc>
                        <a:spcAft>
                          <a:spcPts val="0"/>
                        </a:spcAft>
                      </a:pPr>
                      <a:r>
                        <a:rPr lang="en-US" sz="1050">
                          <a:solidFill>
                            <a:srgbClr val="222222"/>
                          </a:solidFill>
                          <a:effectLst/>
                          <a:latin typeface="Arial"/>
                          <a:ea typeface="Calibri"/>
                          <a:cs typeface="Times New Roman"/>
                        </a:rPr>
                        <a:t>0.5 хувь буюу 30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a:solidFill>
                            <a:srgbClr val="222222"/>
                          </a:solidFill>
                          <a:effectLst/>
                          <a:latin typeface="Arial"/>
                          <a:ea typeface="Calibri"/>
                          <a:cs typeface="Times New Roman"/>
                        </a:rPr>
                        <a:t>30000</a:t>
                      </a:r>
                      <a:endParaRPr lang="en-US" sz="1050" b="1">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a:ea typeface="Calibri"/>
                          <a:cs typeface="Times New Roman"/>
                        </a:rPr>
                        <a:t>0.5 </a:t>
                      </a:r>
                      <a:r>
                        <a:rPr lang="en-US" sz="1050" dirty="0" err="1">
                          <a:solidFill>
                            <a:srgbClr val="222222"/>
                          </a:solidFill>
                          <a:effectLst/>
                          <a:latin typeface="Arial"/>
                          <a:ea typeface="Calibri"/>
                          <a:cs typeface="Times New Roman"/>
                        </a:rPr>
                        <a:t>хувь</a:t>
                      </a:r>
                      <a:r>
                        <a:rPr lang="en-US" sz="1050" dirty="0">
                          <a:solidFill>
                            <a:srgbClr val="222222"/>
                          </a:solidFill>
                          <a:effectLst/>
                          <a:latin typeface="Arial"/>
                          <a:ea typeface="Calibri"/>
                          <a:cs typeface="Times New Roman"/>
                        </a:rPr>
                        <a:t> </a:t>
                      </a:r>
                      <a:r>
                        <a:rPr lang="en-US" sz="1050" dirty="0" err="1">
                          <a:solidFill>
                            <a:srgbClr val="222222"/>
                          </a:solidFill>
                          <a:effectLst/>
                          <a:latin typeface="Arial"/>
                          <a:ea typeface="Calibri"/>
                          <a:cs typeface="Times New Roman"/>
                        </a:rPr>
                        <a:t>буюу</a:t>
                      </a:r>
                      <a:r>
                        <a:rPr lang="en-US" sz="1050" dirty="0">
                          <a:solidFill>
                            <a:srgbClr val="222222"/>
                          </a:solidFill>
                          <a:effectLst/>
                          <a:latin typeface="Arial"/>
                          <a:ea typeface="Calibri"/>
                          <a:cs typeface="Times New Roman"/>
                        </a:rPr>
                        <a:t> 20 </a:t>
                      </a:r>
                      <a:r>
                        <a:rPr lang="en-US" sz="1050" dirty="0" err="1">
                          <a:solidFill>
                            <a:srgbClr val="222222"/>
                          </a:solidFill>
                          <a:effectLst/>
                          <a:latin typeface="Arial"/>
                          <a:ea typeface="Calibri"/>
                          <a:cs typeface="Times New Roman"/>
                        </a:rPr>
                        <a:t>төгрөг</a:t>
                      </a:r>
                      <a:endParaRPr lang="en-US" sz="105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effectLst/>
                          <a:latin typeface="Arial"/>
                          <a:ea typeface="Calibri"/>
                          <a:cs typeface="Times New Roman"/>
                        </a:rPr>
                        <a:t>20000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effectLst/>
                          <a:latin typeface="Arial"/>
                          <a:ea typeface="Calibri"/>
                          <a:cs typeface="Times New Roman"/>
                        </a:rPr>
                        <a:t>0.5 хувь буюу 15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15000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solidFill>
                            <a:srgbClr val="222222"/>
                          </a:solidFill>
                          <a:effectLst/>
                          <a:latin typeface="Arial"/>
                          <a:ea typeface="Calibri"/>
                          <a:cs typeface="Times New Roman"/>
                        </a:rPr>
                        <a:t>0.5 хувь буюу 10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10000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solidFill>
                            <a:srgbClr val="222222"/>
                          </a:solidFill>
                          <a:effectLst/>
                          <a:latin typeface="Arial"/>
                          <a:ea typeface="Calibri"/>
                          <a:cs typeface="Times New Roman"/>
                        </a:rPr>
                        <a:t>0.5 хувь буюу 5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5000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690">
                <a:tc>
                  <a:txBody>
                    <a:bodyPr/>
                    <a:lstStyle/>
                    <a:p>
                      <a:pPr algn="ctr">
                        <a:lnSpc>
                          <a:spcPct val="115000"/>
                        </a:lnSpc>
                        <a:spcAft>
                          <a:spcPts val="0"/>
                        </a:spcAft>
                      </a:pPr>
                      <a:r>
                        <a:rPr lang="en-US" sz="1050">
                          <a:solidFill>
                            <a:srgbClr val="222222"/>
                          </a:solidFill>
                          <a:effectLst/>
                          <a:latin typeface="Arial"/>
                          <a:ea typeface="Calibri"/>
                          <a:cs typeface="Times New Roman"/>
                        </a:rPr>
                        <a:t>0.6 хувь буюу 36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a:solidFill>
                            <a:srgbClr val="222222"/>
                          </a:solidFill>
                          <a:effectLst/>
                          <a:latin typeface="Arial"/>
                          <a:ea typeface="Calibri"/>
                          <a:cs typeface="Times New Roman"/>
                        </a:rPr>
                        <a:t>36000</a:t>
                      </a:r>
                      <a:endParaRPr lang="en-US" sz="1050" b="1">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a:ea typeface="Calibri"/>
                          <a:cs typeface="Times New Roman"/>
                        </a:rPr>
                        <a:t>0.6 </a:t>
                      </a:r>
                      <a:r>
                        <a:rPr lang="en-US" sz="1050" dirty="0" err="1">
                          <a:solidFill>
                            <a:srgbClr val="222222"/>
                          </a:solidFill>
                          <a:effectLst/>
                          <a:latin typeface="Arial"/>
                          <a:ea typeface="Calibri"/>
                          <a:cs typeface="Times New Roman"/>
                        </a:rPr>
                        <a:t>хувь</a:t>
                      </a:r>
                      <a:r>
                        <a:rPr lang="en-US" sz="1050" dirty="0">
                          <a:solidFill>
                            <a:srgbClr val="222222"/>
                          </a:solidFill>
                          <a:effectLst/>
                          <a:latin typeface="Arial"/>
                          <a:ea typeface="Calibri"/>
                          <a:cs typeface="Times New Roman"/>
                        </a:rPr>
                        <a:t> </a:t>
                      </a:r>
                      <a:r>
                        <a:rPr lang="en-US" sz="1050" dirty="0" err="1">
                          <a:solidFill>
                            <a:srgbClr val="222222"/>
                          </a:solidFill>
                          <a:effectLst/>
                          <a:latin typeface="Arial"/>
                          <a:ea typeface="Calibri"/>
                          <a:cs typeface="Times New Roman"/>
                        </a:rPr>
                        <a:t>буюу</a:t>
                      </a:r>
                      <a:r>
                        <a:rPr lang="en-US" sz="1050" dirty="0">
                          <a:solidFill>
                            <a:srgbClr val="222222"/>
                          </a:solidFill>
                          <a:effectLst/>
                          <a:latin typeface="Arial"/>
                          <a:ea typeface="Calibri"/>
                          <a:cs typeface="Times New Roman"/>
                        </a:rPr>
                        <a:t> 24 </a:t>
                      </a:r>
                      <a:r>
                        <a:rPr lang="en-US" sz="1050" dirty="0" err="1">
                          <a:solidFill>
                            <a:srgbClr val="222222"/>
                          </a:solidFill>
                          <a:effectLst/>
                          <a:latin typeface="Arial"/>
                          <a:ea typeface="Calibri"/>
                          <a:cs typeface="Times New Roman"/>
                        </a:rPr>
                        <a:t>төгрөг</a:t>
                      </a:r>
                      <a:endParaRPr lang="en-US" sz="105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effectLst/>
                          <a:latin typeface="Arial"/>
                          <a:ea typeface="Calibri"/>
                          <a:cs typeface="Times New Roman"/>
                        </a:rPr>
                        <a:t>24000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effectLst/>
                          <a:latin typeface="Arial"/>
                          <a:ea typeface="Calibri"/>
                          <a:cs typeface="Times New Roman"/>
                        </a:rPr>
                        <a:t>0.6 </a:t>
                      </a:r>
                      <a:r>
                        <a:rPr lang="en-US" sz="1050" dirty="0" err="1">
                          <a:effectLst/>
                          <a:latin typeface="Arial"/>
                          <a:ea typeface="Calibri"/>
                          <a:cs typeface="Times New Roman"/>
                        </a:rPr>
                        <a:t>хувь</a:t>
                      </a:r>
                      <a:r>
                        <a:rPr lang="en-US" sz="1050" dirty="0">
                          <a:effectLst/>
                          <a:latin typeface="Arial"/>
                          <a:ea typeface="Calibri"/>
                          <a:cs typeface="Times New Roman"/>
                        </a:rPr>
                        <a:t> </a:t>
                      </a:r>
                      <a:r>
                        <a:rPr lang="en-US" sz="1050" dirty="0" err="1">
                          <a:effectLst/>
                          <a:latin typeface="Arial"/>
                          <a:ea typeface="Calibri"/>
                          <a:cs typeface="Times New Roman"/>
                        </a:rPr>
                        <a:t>буюу</a:t>
                      </a:r>
                      <a:r>
                        <a:rPr lang="en-US" sz="1050" dirty="0">
                          <a:effectLst/>
                          <a:latin typeface="Arial"/>
                          <a:ea typeface="Calibri"/>
                          <a:cs typeface="Times New Roman"/>
                        </a:rPr>
                        <a:t> 18 </a:t>
                      </a:r>
                      <a:r>
                        <a:rPr lang="en-US" sz="1050" dirty="0" err="1">
                          <a:effectLst/>
                          <a:latin typeface="Arial"/>
                          <a:ea typeface="Calibri"/>
                          <a:cs typeface="Times New Roman"/>
                        </a:rPr>
                        <a:t>төгрөг</a:t>
                      </a:r>
                      <a:endParaRPr lang="en-US" sz="105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18000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solidFill>
                            <a:srgbClr val="222222"/>
                          </a:solidFill>
                          <a:effectLst/>
                          <a:latin typeface="Arial"/>
                          <a:ea typeface="Calibri"/>
                          <a:cs typeface="Times New Roman"/>
                        </a:rPr>
                        <a:t>0.6 хувь буюу 12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12000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solidFill>
                            <a:srgbClr val="222222"/>
                          </a:solidFill>
                          <a:effectLst/>
                          <a:latin typeface="Arial"/>
                          <a:ea typeface="Calibri"/>
                          <a:cs typeface="Times New Roman"/>
                        </a:rPr>
                        <a:t>0.6 хувь буюу 6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6000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690">
                <a:tc>
                  <a:txBody>
                    <a:bodyPr/>
                    <a:lstStyle/>
                    <a:p>
                      <a:pPr algn="ctr">
                        <a:lnSpc>
                          <a:spcPct val="115000"/>
                        </a:lnSpc>
                        <a:spcAft>
                          <a:spcPts val="0"/>
                        </a:spcAft>
                      </a:pPr>
                      <a:r>
                        <a:rPr lang="en-US" sz="1050">
                          <a:solidFill>
                            <a:srgbClr val="222222"/>
                          </a:solidFill>
                          <a:effectLst/>
                          <a:latin typeface="Arial"/>
                          <a:ea typeface="Calibri"/>
                          <a:cs typeface="Times New Roman"/>
                        </a:rPr>
                        <a:t>0.7 хувь буюу 42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a:solidFill>
                            <a:srgbClr val="222222"/>
                          </a:solidFill>
                          <a:effectLst/>
                          <a:latin typeface="Arial"/>
                          <a:ea typeface="Calibri"/>
                          <a:cs typeface="Times New Roman"/>
                        </a:rPr>
                        <a:t>42000</a:t>
                      </a:r>
                      <a:endParaRPr lang="en-US" sz="1050" b="1">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a:ea typeface="Calibri"/>
                          <a:cs typeface="Times New Roman"/>
                        </a:rPr>
                        <a:t>0.7 </a:t>
                      </a:r>
                      <a:r>
                        <a:rPr lang="en-US" sz="1050" dirty="0" err="1">
                          <a:solidFill>
                            <a:srgbClr val="222222"/>
                          </a:solidFill>
                          <a:effectLst/>
                          <a:latin typeface="Arial"/>
                          <a:ea typeface="Calibri"/>
                          <a:cs typeface="Times New Roman"/>
                        </a:rPr>
                        <a:t>хувь</a:t>
                      </a:r>
                      <a:r>
                        <a:rPr lang="en-US" sz="1050" dirty="0">
                          <a:solidFill>
                            <a:srgbClr val="222222"/>
                          </a:solidFill>
                          <a:effectLst/>
                          <a:latin typeface="Arial"/>
                          <a:ea typeface="Calibri"/>
                          <a:cs typeface="Times New Roman"/>
                        </a:rPr>
                        <a:t> </a:t>
                      </a:r>
                      <a:r>
                        <a:rPr lang="en-US" sz="1050" dirty="0" err="1">
                          <a:solidFill>
                            <a:srgbClr val="222222"/>
                          </a:solidFill>
                          <a:effectLst/>
                          <a:latin typeface="Arial"/>
                          <a:ea typeface="Calibri"/>
                          <a:cs typeface="Times New Roman"/>
                        </a:rPr>
                        <a:t>буюу</a:t>
                      </a:r>
                      <a:r>
                        <a:rPr lang="en-US" sz="1050" dirty="0">
                          <a:solidFill>
                            <a:srgbClr val="222222"/>
                          </a:solidFill>
                          <a:effectLst/>
                          <a:latin typeface="Arial"/>
                          <a:ea typeface="Calibri"/>
                          <a:cs typeface="Times New Roman"/>
                        </a:rPr>
                        <a:t> 28 </a:t>
                      </a:r>
                      <a:r>
                        <a:rPr lang="en-US" sz="1050" dirty="0" err="1">
                          <a:solidFill>
                            <a:srgbClr val="222222"/>
                          </a:solidFill>
                          <a:effectLst/>
                          <a:latin typeface="Arial"/>
                          <a:ea typeface="Calibri"/>
                          <a:cs typeface="Times New Roman"/>
                        </a:rPr>
                        <a:t>төгрөг</a:t>
                      </a:r>
                      <a:endParaRPr lang="en-US" sz="105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a:effectLst/>
                          <a:latin typeface="Arial"/>
                          <a:ea typeface="Calibri"/>
                          <a:cs typeface="Times New Roman"/>
                        </a:rPr>
                        <a:t>28000</a:t>
                      </a:r>
                      <a:endParaRPr lang="en-US" sz="1050" b="1">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effectLst/>
                          <a:latin typeface="Arial"/>
                          <a:ea typeface="Calibri"/>
                          <a:cs typeface="Times New Roman"/>
                        </a:rPr>
                        <a:t>0.7 </a:t>
                      </a:r>
                      <a:r>
                        <a:rPr lang="en-US" sz="1050" dirty="0" err="1">
                          <a:effectLst/>
                          <a:latin typeface="Arial"/>
                          <a:ea typeface="Calibri"/>
                          <a:cs typeface="Times New Roman"/>
                        </a:rPr>
                        <a:t>хувь</a:t>
                      </a:r>
                      <a:r>
                        <a:rPr lang="en-US" sz="1050" dirty="0">
                          <a:effectLst/>
                          <a:latin typeface="Arial"/>
                          <a:ea typeface="Calibri"/>
                          <a:cs typeface="Times New Roman"/>
                        </a:rPr>
                        <a:t> </a:t>
                      </a:r>
                      <a:r>
                        <a:rPr lang="en-US" sz="1050" dirty="0" err="1">
                          <a:effectLst/>
                          <a:latin typeface="Arial"/>
                          <a:ea typeface="Calibri"/>
                          <a:cs typeface="Times New Roman"/>
                        </a:rPr>
                        <a:t>буюу</a:t>
                      </a:r>
                      <a:r>
                        <a:rPr lang="en-US" sz="1050" dirty="0">
                          <a:effectLst/>
                          <a:latin typeface="Arial"/>
                          <a:ea typeface="Calibri"/>
                          <a:cs typeface="Times New Roman"/>
                        </a:rPr>
                        <a:t> 21 </a:t>
                      </a:r>
                      <a:r>
                        <a:rPr lang="en-US" sz="1050" dirty="0" err="1">
                          <a:effectLst/>
                          <a:latin typeface="Arial"/>
                          <a:ea typeface="Calibri"/>
                          <a:cs typeface="Times New Roman"/>
                        </a:rPr>
                        <a:t>төгрөг</a:t>
                      </a:r>
                      <a:endParaRPr lang="en-US" sz="105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21000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solidFill>
                            <a:srgbClr val="222222"/>
                          </a:solidFill>
                          <a:effectLst/>
                          <a:latin typeface="Arial"/>
                          <a:ea typeface="Calibri"/>
                          <a:cs typeface="Times New Roman"/>
                        </a:rPr>
                        <a:t>0.7 хувь буюу 14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14000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solidFill>
                            <a:srgbClr val="222222"/>
                          </a:solidFill>
                          <a:effectLst/>
                          <a:latin typeface="Arial"/>
                          <a:ea typeface="Calibri"/>
                          <a:cs typeface="Times New Roman"/>
                        </a:rPr>
                        <a:t>0.7 хувь буюу 7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7000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690">
                <a:tc>
                  <a:txBody>
                    <a:bodyPr/>
                    <a:lstStyle/>
                    <a:p>
                      <a:pPr algn="ctr">
                        <a:lnSpc>
                          <a:spcPct val="115000"/>
                        </a:lnSpc>
                        <a:spcAft>
                          <a:spcPts val="0"/>
                        </a:spcAft>
                      </a:pPr>
                      <a:r>
                        <a:rPr lang="en-US" sz="1050">
                          <a:solidFill>
                            <a:srgbClr val="222222"/>
                          </a:solidFill>
                          <a:effectLst/>
                          <a:latin typeface="Arial"/>
                          <a:ea typeface="Calibri"/>
                          <a:cs typeface="Times New Roman"/>
                        </a:rPr>
                        <a:t>0.8 хувь буюу 48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a:solidFill>
                            <a:srgbClr val="222222"/>
                          </a:solidFill>
                          <a:effectLst/>
                          <a:latin typeface="Arial"/>
                          <a:ea typeface="Calibri"/>
                          <a:cs typeface="Times New Roman"/>
                        </a:rPr>
                        <a:t>48000</a:t>
                      </a:r>
                      <a:endParaRPr lang="en-US" sz="1050" b="1">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a:ea typeface="Calibri"/>
                          <a:cs typeface="Times New Roman"/>
                        </a:rPr>
                        <a:t>0.8 </a:t>
                      </a:r>
                      <a:r>
                        <a:rPr lang="en-US" sz="1050" dirty="0" err="1">
                          <a:solidFill>
                            <a:srgbClr val="222222"/>
                          </a:solidFill>
                          <a:effectLst/>
                          <a:latin typeface="Arial"/>
                          <a:ea typeface="Calibri"/>
                          <a:cs typeface="Times New Roman"/>
                        </a:rPr>
                        <a:t>хувь</a:t>
                      </a:r>
                      <a:r>
                        <a:rPr lang="en-US" sz="1050" dirty="0">
                          <a:solidFill>
                            <a:srgbClr val="222222"/>
                          </a:solidFill>
                          <a:effectLst/>
                          <a:latin typeface="Arial"/>
                          <a:ea typeface="Calibri"/>
                          <a:cs typeface="Times New Roman"/>
                        </a:rPr>
                        <a:t> </a:t>
                      </a:r>
                      <a:r>
                        <a:rPr lang="en-US" sz="1050" dirty="0" err="1">
                          <a:solidFill>
                            <a:srgbClr val="222222"/>
                          </a:solidFill>
                          <a:effectLst/>
                          <a:latin typeface="Arial"/>
                          <a:ea typeface="Calibri"/>
                          <a:cs typeface="Times New Roman"/>
                        </a:rPr>
                        <a:t>буюу</a:t>
                      </a:r>
                      <a:r>
                        <a:rPr lang="en-US" sz="1050" dirty="0">
                          <a:solidFill>
                            <a:srgbClr val="222222"/>
                          </a:solidFill>
                          <a:effectLst/>
                          <a:latin typeface="Arial"/>
                          <a:ea typeface="Calibri"/>
                          <a:cs typeface="Times New Roman"/>
                        </a:rPr>
                        <a:t> 32 </a:t>
                      </a:r>
                      <a:r>
                        <a:rPr lang="en-US" sz="1050" dirty="0" err="1">
                          <a:solidFill>
                            <a:srgbClr val="222222"/>
                          </a:solidFill>
                          <a:effectLst/>
                          <a:latin typeface="Arial"/>
                          <a:ea typeface="Calibri"/>
                          <a:cs typeface="Times New Roman"/>
                        </a:rPr>
                        <a:t>төгрөг</a:t>
                      </a:r>
                      <a:endParaRPr lang="en-US" sz="105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a:effectLst/>
                          <a:latin typeface="Arial"/>
                          <a:ea typeface="Calibri"/>
                          <a:cs typeface="Times New Roman"/>
                        </a:rPr>
                        <a:t>32000</a:t>
                      </a:r>
                      <a:endParaRPr lang="en-US" sz="1050" b="1">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effectLst/>
                          <a:latin typeface="Arial"/>
                          <a:ea typeface="Calibri"/>
                          <a:cs typeface="Times New Roman"/>
                        </a:rPr>
                        <a:t>0.8 </a:t>
                      </a:r>
                      <a:r>
                        <a:rPr lang="en-US" sz="1050" dirty="0" err="1">
                          <a:effectLst/>
                          <a:latin typeface="Arial"/>
                          <a:ea typeface="Calibri"/>
                          <a:cs typeface="Times New Roman"/>
                        </a:rPr>
                        <a:t>хувь</a:t>
                      </a:r>
                      <a:r>
                        <a:rPr lang="en-US" sz="1050" dirty="0">
                          <a:effectLst/>
                          <a:latin typeface="Arial"/>
                          <a:ea typeface="Calibri"/>
                          <a:cs typeface="Times New Roman"/>
                        </a:rPr>
                        <a:t> </a:t>
                      </a:r>
                      <a:r>
                        <a:rPr lang="en-US" sz="1050" dirty="0" err="1">
                          <a:effectLst/>
                          <a:latin typeface="Arial"/>
                          <a:ea typeface="Calibri"/>
                          <a:cs typeface="Times New Roman"/>
                        </a:rPr>
                        <a:t>буюу</a:t>
                      </a:r>
                      <a:r>
                        <a:rPr lang="en-US" sz="1050" dirty="0">
                          <a:effectLst/>
                          <a:latin typeface="Arial"/>
                          <a:ea typeface="Calibri"/>
                          <a:cs typeface="Times New Roman"/>
                        </a:rPr>
                        <a:t> 24 </a:t>
                      </a:r>
                      <a:r>
                        <a:rPr lang="en-US" sz="1050" dirty="0" err="1">
                          <a:effectLst/>
                          <a:latin typeface="Arial"/>
                          <a:ea typeface="Calibri"/>
                          <a:cs typeface="Times New Roman"/>
                        </a:rPr>
                        <a:t>төгрөг</a:t>
                      </a:r>
                      <a:endParaRPr lang="en-US" sz="105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24000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a:ea typeface="Calibri"/>
                          <a:cs typeface="Times New Roman"/>
                        </a:rPr>
                        <a:t>0.8 </a:t>
                      </a:r>
                      <a:r>
                        <a:rPr lang="en-US" sz="1050" dirty="0" err="1">
                          <a:solidFill>
                            <a:srgbClr val="222222"/>
                          </a:solidFill>
                          <a:effectLst/>
                          <a:latin typeface="Arial"/>
                          <a:ea typeface="Calibri"/>
                          <a:cs typeface="Times New Roman"/>
                        </a:rPr>
                        <a:t>хувь</a:t>
                      </a:r>
                      <a:r>
                        <a:rPr lang="en-US" sz="1050" dirty="0">
                          <a:solidFill>
                            <a:srgbClr val="222222"/>
                          </a:solidFill>
                          <a:effectLst/>
                          <a:latin typeface="Arial"/>
                          <a:ea typeface="Calibri"/>
                          <a:cs typeface="Times New Roman"/>
                        </a:rPr>
                        <a:t> </a:t>
                      </a:r>
                      <a:r>
                        <a:rPr lang="en-US" sz="1050" dirty="0" err="1">
                          <a:solidFill>
                            <a:srgbClr val="222222"/>
                          </a:solidFill>
                          <a:effectLst/>
                          <a:latin typeface="Arial"/>
                          <a:ea typeface="Calibri"/>
                          <a:cs typeface="Times New Roman"/>
                        </a:rPr>
                        <a:t>буюу</a:t>
                      </a:r>
                      <a:r>
                        <a:rPr lang="en-US" sz="1050" dirty="0">
                          <a:solidFill>
                            <a:srgbClr val="222222"/>
                          </a:solidFill>
                          <a:effectLst/>
                          <a:latin typeface="Arial"/>
                          <a:ea typeface="Calibri"/>
                          <a:cs typeface="Times New Roman"/>
                        </a:rPr>
                        <a:t> 16 </a:t>
                      </a:r>
                      <a:r>
                        <a:rPr lang="en-US" sz="1050" dirty="0" err="1">
                          <a:solidFill>
                            <a:srgbClr val="222222"/>
                          </a:solidFill>
                          <a:effectLst/>
                          <a:latin typeface="Arial"/>
                          <a:ea typeface="Calibri"/>
                          <a:cs typeface="Times New Roman"/>
                        </a:rPr>
                        <a:t>төгрөг</a:t>
                      </a:r>
                      <a:endParaRPr lang="en-US" sz="105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16000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solidFill>
                            <a:srgbClr val="222222"/>
                          </a:solidFill>
                          <a:effectLst/>
                          <a:latin typeface="Arial"/>
                          <a:ea typeface="Calibri"/>
                          <a:cs typeface="Times New Roman"/>
                        </a:rPr>
                        <a:t>0.8 хувь буюу 8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8000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690">
                <a:tc>
                  <a:txBody>
                    <a:bodyPr/>
                    <a:lstStyle/>
                    <a:p>
                      <a:pPr algn="ctr">
                        <a:lnSpc>
                          <a:spcPct val="115000"/>
                        </a:lnSpc>
                        <a:spcAft>
                          <a:spcPts val="0"/>
                        </a:spcAft>
                      </a:pPr>
                      <a:r>
                        <a:rPr lang="en-US" sz="1050">
                          <a:solidFill>
                            <a:srgbClr val="222222"/>
                          </a:solidFill>
                          <a:effectLst/>
                          <a:latin typeface="Arial"/>
                          <a:ea typeface="Calibri"/>
                          <a:cs typeface="Times New Roman"/>
                        </a:rPr>
                        <a:t>0.9 хувь буюу 54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54000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a:ea typeface="Calibri"/>
                          <a:cs typeface="Times New Roman"/>
                        </a:rPr>
                        <a:t>0.9 </a:t>
                      </a:r>
                      <a:r>
                        <a:rPr lang="en-US" sz="1050" dirty="0" err="1">
                          <a:solidFill>
                            <a:srgbClr val="222222"/>
                          </a:solidFill>
                          <a:effectLst/>
                          <a:latin typeface="Arial"/>
                          <a:ea typeface="Calibri"/>
                          <a:cs typeface="Times New Roman"/>
                        </a:rPr>
                        <a:t>хувь</a:t>
                      </a:r>
                      <a:r>
                        <a:rPr lang="en-US" sz="1050" dirty="0">
                          <a:solidFill>
                            <a:srgbClr val="222222"/>
                          </a:solidFill>
                          <a:effectLst/>
                          <a:latin typeface="Arial"/>
                          <a:ea typeface="Calibri"/>
                          <a:cs typeface="Times New Roman"/>
                        </a:rPr>
                        <a:t> </a:t>
                      </a:r>
                      <a:r>
                        <a:rPr lang="en-US" sz="1050" dirty="0" err="1">
                          <a:solidFill>
                            <a:srgbClr val="222222"/>
                          </a:solidFill>
                          <a:effectLst/>
                          <a:latin typeface="Arial"/>
                          <a:ea typeface="Calibri"/>
                          <a:cs typeface="Times New Roman"/>
                        </a:rPr>
                        <a:t>буюу</a:t>
                      </a:r>
                      <a:r>
                        <a:rPr lang="en-US" sz="1050" dirty="0">
                          <a:solidFill>
                            <a:srgbClr val="222222"/>
                          </a:solidFill>
                          <a:effectLst/>
                          <a:latin typeface="Arial"/>
                          <a:ea typeface="Calibri"/>
                          <a:cs typeface="Times New Roman"/>
                        </a:rPr>
                        <a:t> 36 </a:t>
                      </a:r>
                      <a:r>
                        <a:rPr lang="en-US" sz="1050" dirty="0" err="1">
                          <a:solidFill>
                            <a:srgbClr val="222222"/>
                          </a:solidFill>
                          <a:effectLst/>
                          <a:latin typeface="Arial"/>
                          <a:ea typeface="Calibri"/>
                          <a:cs typeface="Times New Roman"/>
                        </a:rPr>
                        <a:t>төгрөг</a:t>
                      </a:r>
                      <a:endParaRPr lang="en-US" sz="105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effectLst/>
                          <a:latin typeface="Arial"/>
                          <a:ea typeface="Calibri"/>
                          <a:cs typeface="Times New Roman"/>
                        </a:rPr>
                        <a:t>36000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effectLst/>
                          <a:latin typeface="Arial"/>
                          <a:ea typeface="Calibri"/>
                          <a:cs typeface="Times New Roman"/>
                        </a:rPr>
                        <a:t>0.9 </a:t>
                      </a:r>
                      <a:r>
                        <a:rPr lang="en-US" sz="1050" dirty="0" err="1">
                          <a:effectLst/>
                          <a:latin typeface="Arial"/>
                          <a:ea typeface="Calibri"/>
                          <a:cs typeface="Times New Roman"/>
                        </a:rPr>
                        <a:t>хувь</a:t>
                      </a:r>
                      <a:r>
                        <a:rPr lang="en-US" sz="1050" dirty="0">
                          <a:effectLst/>
                          <a:latin typeface="Arial"/>
                          <a:ea typeface="Calibri"/>
                          <a:cs typeface="Times New Roman"/>
                        </a:rPr>
                        <a:t> </a:t>
                      </a:r>
                      <a:r>
                        <a:rPr lang="en-US" sz="1050" dirty="0" err="1">
                          <a:effectLst/>
                          <a:latin typeface="Arial"/>
                          <a:ea typeface="Calibri"/>
                          <a:cs typeface="Times New Roman"/>
                        </a:rPr>
                        <a:t>буюу</a:t>
                      </a:r>
                      <a:r>
                        <a:rPr lang="en-US" sz="1050" dirty="0">
                          <a:effectLst/>
                          <a:latin typeface="Arial"/>
                          <a:ea typeface="Calibri"/>
                          <a:cs typeface="Times New Roman"/>
                        </a:rPr>
                        <a:t> 27 </a:t>
                      </a:r>
                      <a:r>
                        <a:rPr lang="en-US" sz="1050" dirty="0" err="1">
                          <a:effectLst/>
                          <a:latin typeface="Arial"/>
                          <a:ea typeface="Calibri"/>
                          <a:cs typeface="Times New Roman"/>
                        </a:rPr>
                        <a:t>төгрөг</a:t>
                      </a:r>
                      <a:endParaRPr lang="en-US" sz="105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27000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a:ea typeface="Calibri"/>
                          <a:cs typeface="Times New Roman"/>
                        </a:rPr>
                        <a:t>0.9 </a:t>
                      </a:r>
                      <a:r>
                        <a:rPr lang="en-US" sz="1050" dirty="0" err="1">
                          <a:solidFill>
                            <a:srgbClr val="222222"/>
                          </a:solidFill>
                          <a:effectLst/>
                          <a:latin typeface="Arial"/>
                          <a:ea typeface="Calibri"/>
                          <a:cs typeface="Times New Roman"/>
                        </a:rPr>
                        <a:t>хувь</a:t>
                      </a:r>
                      <a:r>
                        <a:rPr lang="en-US" sz="1050" dirty="0">
                          <a:solidFill>
                            <a:srgbClr val="222222"/>
                          </a:solidFill>
                          <a:effectLst/>
                          <a:latin typeface="Arial"/>
                          <a:ea typeface="Calibri"/>
                          <a:cs typeface="Times New Roman"/>
                        </a:rPr>
                        <a:t> </a:t>
                      </a:r>
                      <a:r>
                        <a:rPr lang="en-US" sz="1050" dirty="0" err="1">
                          <a:solidFill>
                            <a:srgbClr val="222222"/>
                          </a:solidFill>
                          <a:effectLst/>
                          <a:latin typeface="Arial"/>
                          <a:ea typeface="Calibri"/>
                          <a:cs typeface="Times New Roman"/>
                        </a:rPr>
                        <a:t>буюу</a:t>
                      </a:r>
                      <a:r>
                        <a:rPr lang="en-US" sz="1050" dirty="0">
                          <a:solidFill>
                            <a:srgbClr val="222222"/>
                          </a:solidFill>
                          <a:effectLst/>
                          <a:latin typeface="Arial"/>
                          <a:ea typeface="Calibri"/>
                          <a:cs typeface="Times New Roman"/>
                        </a:rPr>
                        <a:t> 18 </a:t>
                      </a:r>
                      <a:r>
                        <a:rPr lang="en-US" sz="1050" dirty="0" err="1">
                          <a:solidFill>
                            <a:srgbClr val="222222"/>
                          </a:solidFill>
                          <a:effectLst/>
                          <a:latin typeface="Arial"/>
                          <a:ea typeface="Calibri"/>
                          <a:cs typeface="Times New Roman"/>
                        </a:rPr>
                        <a:t>төгрөг</a:t>
                      </a:r>
                      <a:endParaRPr lang="en-US" sz="105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18000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a:ea typeface="Calibri"/>
                          <a:cs typeface="Times New Roman"/>
                        </a:rPr>
                        <a:t>0.9 </a:t>
                      </a:r>
                      <a:r>
                        <a:rPr lang="en-US" sz="1050" dirty="0" err="1">
                          <a:solidFill>
                            <a:srgbClr val="222222"/>
                          </a:solidFill>
                          <a:effectLst/>
                          <a:latin typeface="Arial"/>
                          <a:ea typeface="Calibri"/>
                          <a:cs typeface="Times New Roman"/>
                        </a:rPr>
                        <a:t>хувь</a:t>
                      </a:r>
                      <a:r>
                        <a:rPr lang="en-US" sz="1050" dirty="0">
                          <a:solidFill>
                            <a:srgbClr val="222222"/>
                          </a:solidFill>
                          <a:effectLst/>
                          <a:latin typeface="Arial"/>
                          <a:ea typeface="Calibri"/>
                          <a:cs typeface="Times New Roman"/>
                        </a:rPr>
                        <a:t> </a:t>
                      </a:r>
                      <a:r>
                        <a:rPr lang="en-US" sz="1050" dirty="0" err="1">
                          <a:solidFill>
                            <a:srgbClr val="222222"/>
                          </a:solidFill>
                          <a:effectLst/>
                          <a:latin typeface="Arial"/>
                          <a:ea typeface="Calibri"/>
                          <a:cs typeface="Times New Roman"/>
                        </a:rPr>
                        <a:t>буюу</a:t>
                      </a:r>
                      <a:r>
                        <a:rPr lang="en-US" sz="1050" dirty="0">
                          <a:solidFill>
                            <a:srgbClr val="222222"/>
                          </a:solidFill>
                          <a:effectLst/>
                          <a:latin typeface="Arial"/>
                          <a:ea typeface="Calibri"/>
                          <a:cs typeface="Times New Roman"/>
                        </a:rPr>
                        <a:t> 9 </a:t>
                      </a:r>
                      <a:r>
                        <a:rPr lang="en-US" sz="1050" dirty="0" err="1">
                          <a:solidFill>
                            <a:srgbClr val="222222"/>
                          </a:solidFill>
                          <a:effectLst/>
                          <a:latin typeface="Arial"/>
                          <a:ea typeface="Calibri"/>
                          <a:cs typeface="Times New Roman"/>
                        </a:rPr>
                        <a:t>төгрөг</a:t>
                      </a:r>
                      <a:endParaRPr lang="en-US" sz="105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9000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690">
                <a:tc>
                  <a:txBody>
                    <a:bodyPr/>
                    <a:lstStyle/>
                    <a:p>
                      <a:pPr algn="ctr">
                        <a:lnSpc>
                          <a:spcPct val="115000"/>
                        </a:lnSpc>
                        <a:spcAft>
                          <a:spcPts val="0"/>
                        </a:spcAft>
                      </a:pPr>
                      <a:r>
                        <a:rPr lang="en-US" sz="1050">
                          <a:solidFill>
                            <a:srgbClr val="222222"/>
                          </a:solidFill>
                          <a:effectLst/>
                          <a:latin typeface="Arial"/>
                          <a:ea typeface="Calibri"/>
                          <a:cs typeface="Times New Roman"/>
                        </a:rPr>
                        <a:t>1.0 хувь буюу 60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60000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solidFill>
                            <a:srgbClr val="222222"/>
                          </a:solidFill>
                          <a:effectLst/>
                          <a:latin typeface="Arial"/>
                          <a:ea typeface="Calibri"/>
                          <a:cs typeface="Times New Roman"/>
                        </a:rPr>
                        <a:t>1.0 хувь буюу 40төгрөг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effectLst/>
                          <a:latin typeface="Arial"/>
                          <a:ea typeface="Calibri"/>
                          <a:cs typeface="Times New Roman"/>
                        </a:rPr>
                        <a:t>40000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effectLst/>
                          <a:latin typeface="Arial"/>
                          <a:ea typeface="Calibri"/>
                          <a:cs typeface="Times New Roman"/>
                        </a:rPr>
                        <a:t>1.0 хувь буюу 30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30000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a:solidFill>
                            <a:srgbClr val="222222"/>
                          </a:solidFill>
                          <a:effectLst/>
                          <a:latin typeface="Arial"/>
                          <a:ea typeface="Calibri"/>
                          <a:cs typeface="Times New Roman"/>
                        </a:rPr>
                        <a:t>1.0 хувь буюу 20 төгрөг</a:t>
                      </a:r>
                      <a:endParaRPr lang="en-US" sz="105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20000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dirty="0">
                          <a:solidFill>
                            <a:srgbClr val="222222"/>
                          </a:solidFill>
                          <a:effectLst/>
                          <a:latin typeface="Arial"/>
                          <a:ea typeface="Calibri"/>
                          <a:cs typeface="Times New Roman"/>
                        </a:rPr>
                        <a:t>1.0 </a:t>
                      </a:r>
                      <a:r>
                        <a:rPr lang="en-US" sz="1050" dirty="0" err="1">
                          <a:solidFill>
                            <a:srgbClr val="222222"/>
                          </a:solidFill>
                          <a:effectLst/>
                          <a:latin typeface="Arial"/>
                          <a:ea typeface="Calibri"/>
                          <a:cs typeface="Times New Roman"/>
                        </a:rPr>
                        <a:t>хувь</a:t>
                      </a:r>
                      <a:r>
                        <a:rPr lang="en-US" sz="1050" dirty="0">
                          <a:solidFill>
                            <a:srgbClr val="222222"/>
                          </a:solidFill>
                          <a:effectLst/>
                          <a:latin typeface="Arial"/>
                          <a:ea typeface="Calibri"/>
                          <a:cs typeface="Times New Roman"/>
                        </a:rPr>
                        <a:t> </a:t>
                      </a:r>
                      <a:r>
                        <a:rPr lang="en-US" sz="1050" dirty="0" err="1">
                          <a:solidFill>
                            <a:srgbClr val="222222"/>
                          </a:solidFill>
                          <a:effectLst/>
                          <a:latin typeface="Arial"/>
                          <a:ea typeface="Calibri"/>
                          <a:cs typeface="Times New Roman"/>
                        </a:rPr>
                        <a:t>буюу</a:t>
                      </a:r>
                      <a:r>
                        <a:rPr lang="en-US" sz="1050" dirty="0">
                          <a:solidFill>
                            <a:srgbClr val="222222"/>
                          </a:solidFill>
                          <a:effectLst/>
                          <a:latin typeface="Arial"/>
                          <a:ea typeface="Calibri"/>
                          <a:cs typeface="Times New Roman"/>
                        </a:rPr>
                        <a:t> 10 </a:t>
                      </a:r>
                      <a:r>
                        <a:rPr lang="en-US" sz="1050" dirty="0" err="1">
                          <a:solidFill>
                            <a:srgbClr val="222222"/>
                          </a:solidFill>
                          <a:effectLst/>
                          <a:latin typeface="Arial"/>
                          <a:ea typeface="Calibri"/>
                          <a:cs typeface="Times New Roman"/>
                        </a:rPr>
                        <a:t>төгрөг</a:t>
                      </a:r>
                      <a:endParaRPr lang="en-US" sz="1050"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mn-MN" sz="1050" b="1" dirty="0">
                          <a:solidFill>
                            <a:srgbClr val="222222"/>
                          </a:solidFill>
                          <a:effectLst/>
                          <a:latin typeface="Arial"/>
                          <a:ea typeface="Calibri"/>
                          <a:cs typeface="Times New Roman"/>
                        </a:rPr>
                        <a:t>10000</a:t>
                      </a:r>
                      <a:endParaRPr lang="en-US" sz="1050" b="1" dirty="0">
                        <a:effectLst/>
                        <a:latin typeface="Calibri"/>
                        <a:ea typeface="Calibri"/>
                        <a:cs typeface="Times New Roman"/>
                      </a:endParaRPr>
                    </a:p>
                  </a:txBody>
                  <a:tcPr marL="54926" marR="54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065213" y="1825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64105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4157</TotalTime>
  <Words>1673</Words>
  <Application>Microsoft Office PowerPoint</Application>
  <PresentationFormat>On-screen Show (4:3)</PresentationFormat>
  <Paragraphs>437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TSG</dc:creator>
  <cp:lastModifiedBy>work</cp:lastModifiedBy>
  <cp:revision>229</cp:revision>
  <cp:lastPrinted>2022-01-26T06:00:32Z</cp:lastPrinted>
  <dcterms:created xsi:type="dcterms:W3CDTF">2016-12-07T12:17:39Z</dcterms:created>
  <dcterms:modified xsi:type="dcterms:W3CDTF">2022-01-26T08:33:02Z</dcterms:modified>
</cp:coreProperties>
</file>