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9" r:id="rId4"/>
    <p:sldId id="261" r:id="rId5"/>
    <p:sldId id="263" r:id="rId6"/>
    <p:sldId id="268" r:id="rId7"/>
    <p:sldId id="260" r:id="rId8"/>
    <p:sldId id="270" r:id="rId9"/>
    <p:sldId id="265" r:id="rId10"/>
    <p:sldId id="271" r:id="rId11"/>
    <p:sldId id="272" r:id="rId12"/>
    <p:sldId id="273"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1BE030-972A-4E9B-839E-4CA1F2EBAFB9}" type="datetimeFigureOut">
              <a:rPr lang="en-US" smtClean="0"/>
              <a:t>1/24/2022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145B259-F3A0-48A9-9D44-6AF8D9AE170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128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BE030-972A-4E9B-839E-4CA1F2EBAFB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259-F3A0-48A9-9D44-6AF8D9AE170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842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BE030-972A-4E9B-839E-4CA1F2EBAFB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259-F3A0-48A9-9D44-6AF8D9AE170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189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BE030-972A-4E9B-839E-4CA1F2EBAFB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259-F3A0-48A9-9D44-6AF8D9AE170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467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BE030-972A-4E9B-839E-4CA1F2EBAFB9}"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259-F3A0-48A9-9D44-6AF8D9AE170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427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1BE030-972A-4E9B-839E-4CA1F2EBAFB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B259-F3A0-48A9-9D44-6AF8D9AE170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117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1BE030-972A-4E9B-839E-4CA1F2EBAFB9}"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5B259-F3A0-48A9-9D44-6AF8D9AE170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952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1BE030-972A-4E9B-839E-4CA1F2EBAFB9}"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5B259-F3A0-48A9-9D44-6AF8D9AE170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124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BE030-972A-4E9B-839E-4CA1F2EBAFB9}"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5B259-F3A0-48A9-9D44-6AF8D9AE1702}" type="slidenum">
              <a:rPr lang="en-US" smtClean="0"/>
              <a:t>‹#›</a:t>
            </a:fld>
            <a:endParaRPr lang="en-US"/>
          </a:p>
        </p:txBody>
      </p:sp>
    </p:spTree>
    <p:extLst>
      <p:ext uri="{BB962C8B-B14F-4D97-AF65-F5344CB8AC3E}">
        <p14:creationId xmlns:p14="http://schemas.microsoft.com/office/powerpoint/2010/main" val="63463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1BE030-972A-4E9B-839E-4CA1F2EBAFB9}"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B259-F3A0-48A9-9D44-6AF8D9AE170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085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A1BE030-972A-4E9B-839E-4CA1F2EBAFB9}" type="datetimeFigureOut">
              <a:rPr lang="en-US" smtClean="0"/>
              <a:t>1/24/2022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145B259-F3A0-48A9-9D44-6AF8D9AE170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937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A1BE030-972A-4E9B-839E-4CA1F2EBAFB9}" type="datetimeFigureOut">
              <a:rPr lang="en-US" smtClean="0"/>
              <a:t>1/24/2022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145B259-F3A0-48A9-9D44-6AF8D9AE170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163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554F5-B05A-44A3-A11B-258F42EC720F}"/>
              </a:ext>
            </a:extLst>
          </p:cNvPr>
          <p:cNvSpPr>
            <a:spLocks noGrp="1"/>
          </p:cNvSpPr>
          <p:nvPr>
            <p:ph type="ctrTitle"/>
          </p:nvPr>
        </p:nvSpPr>
        <p:spPr>
          <a:xfrm>
            <a:off x="2169205" y="1091953"/>
            <a:ext cx="8637073" cy="3299341"/>
          </a:xfrm>
        </p:spPr>
        <p:txBody>
          <a:bodyPr>
            <a:normAutofit fontScale="90000"/>
          </a:bodyPr>
          <a:lstStyle/>
          <a:p>
            <a:pPr algn="ctr"/>
            <a:r>
              <a:rPr lang="mn-MN" dirty="0">
                <a:latin typeface="Arial" panose="020B0604020202020204" pitchFamily="34" charset="0"/>
                <a:cs typeface="Arial" panose="020B0604020202020204" pitchFamily="34" charset="0"/>
              </a:rPr>
              <a:t>Дорнод аймгийн хэрлэн сумын багийн хилийн цэс тогтоох танилцуулга </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74E97A5-DA48-451C-BFCB-037A2966E88B}"/>
              </a:ext>
            </a:extLst>
          </p:cNvPr>
          <p:cNvSpPr>
            <a:spLocks noGrp="1"/>
          </p:cNvSpPr>
          <p:nvPr>
            <p:ph type="subTitle" idx="1"/>
          </p:nvPr>
        </p:nvSpPr>
        <p:spPr>
          <a:xfrm>
            <a:off x="2169206" y="4649791"/>
            <a:ext cx="8637072" cy="977621"/>
          </a:xfrm>
        </p:spPr>
        <p:txBody>
          <a:bodyPr/>
          <a:lstStyle/>
          <a:p>
            <a:pPr algn="ctr"/>
            <a:r>
              <a:rPr lang="mn-MN" dirty="0"/>
              <a:t>2021-01-25 </a:t>
            </a:r>
            <a:endParaRPr lang="en-US" dirty="0"/>
          </a:p>
        </p:txBody>
      </p:sp>
    </p:spTree>
    <p:extLst>
      <p:ext uri="{BB962C8B-B14F-4D97-AF65-F5344CB8AC3E}">
        <p14:creationId xmlns:p14="http://schemas.microsoft.com/office/powerpoint/2010/main" val="13864314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1840C-54D7-45BA-AA88-9B7B305B6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09" y="58717"/>
            <a:ext cx="10996942" cy="661217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1949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AD439B-96D1-4BAB-AB06-CB08B2E62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19" y="64363"/>
            <a:ext cx="11191695" cy="672927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708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F998D-0344-465E-A371-687C096E9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08" y="0"/>
            <a:ext cx="11165618" cy="671359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311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2A41-EBF2-45D5-8B98-856D6143092F}"/>
              </a:ext>
            </a:extLst>
          </p:cNvPr>
          <p:cNvSpPr>
            <a:spLocks noGrp="1"/>
          </p:cNvSpPr>
          <p:nvPr>
            <p:ph type="title"/>
          </p:nvPr>
        </p:nvSpPr>
        <p:spPr/>
        <p:txBody>
          <a:bodyPr>
            <a:normAutofit/>
          </a:bodyPr>
          <a:lstStyle/>
          <a:p>
            <a:r>
              <a:rPr lang="mn-MN" sz="2700" dirty="0">
                <a:latin typeface="Arial" panose="020B0604020202020204" pitchFamily="34" charset="0"/>
                <a:cs typeface="Arial" panose="020B0604020202020204" pitchFamily="34" charset="0"/>
              </a:rPr>
              <a:t>Баг хорооны хилийн заагийг тодорхойлох, баталгаажуулах аргачлаЛ:  </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CF8C903-6E26-433B-9D1F-6E7743C4A296}"/>
              </a:ext>
            </a:extLst>
          </p:cNvPr>
          <p:cNvSpPr/>
          <p:nvPr/>
        </p:nvSpPr>
        <p:spPr>
          <a:xfrm>
            <a:off x="731142" y="2056955"/>
            <a:ext cx="5752784" cy="3877985"/>
          </a:xfrm>
          <a:prstGeom prst="rect">
            <a:avLst/>
          </a:prstGeom>
        </p:spPr>
        <p:txBody>
          <a:bodyPr wrap="square">
            <a:spAutoFit/>
          </a:bodyPr>
          <a:lstStyle/>
          <a:p>
            <a:pPr algn="ctr"/>
            <a:r>
              <a:rPr lang="mn-MN" sz="1400" dirty="0">
                <a:effectLst/>
                <a:highlight>
                  <a:srgbClr val="FFFF00"/>
                </a:highlight>
                <a:latin typeface="Arial" panose="020B0604020202020204" pitchFamily="34" charset="0"/>
                <a:ea typeface="Verdana" panose="020B0604030504040204" pitchFamily="34" charset="0"/>
                <a:cs typeface="Times New Roman" panose="02020603050405020304" pitchFamily="18" charset="0"/>
              </a:rPr>
              <a:t>3.2</a:t>
            </a:r>
            <a:r>
              <a:rPr lang="mn-MN" sz="1400" dirty="0">
                <a:effectLst/>
                <a:latin typeface="Arial" panose="020B0604020202020204" pitchFamily="34" charset="0"/>
                <a:ea typeface="Verdana" panose="020B0604030504040204" pitchFamily="34" charset="0"/>
                <a:cs typeface="Times New Roman" panose="02020603050405020304" pitchFamily="18" charset="0"/>
              </a:rPr>
              <a:t> АЖЛЫН ХЭСГИЙН ТОДОХОЙЛСОН ХИЛИЙН ЗААГИЙГ БАГЫН ИРГЭДИЙН НИЙТИЙН ХУРЛААР ХЭЛЭЛЦҮҮЛЭН САНАЛ АВЧ, СУМЫН ЗАСАГ ДАРГАД ӨРГӨН МЭДҮҮЛНЭ. </a:t>
            </a:r>
          </a:p>
          <a:p>
            <a:pPr algn="ctr"/>
            <a:r>
              <a:rPr lang="mn-MN" sz="1400" dirty="0">
                <a:highlight>
                  <a:srgbClr val="FFFF00"/>
                </a:highlight>
                <a:latin typeface="Arial" panose="020B0604020202020204" pitchFamily="34" charset="0"/>
                <a:ea typeface="Verdana" panose="020B0604030504040204" pitchFamily="34" charset="0"/>
                <a:cs typeface="Times New Roman" panose="02020603050405020304" pitchFamily="18" charset="0"/>
              </a:rPr>
              <a:t>3.3</a:t>
            </a:r>
            <a:r>
              <a:rPr lang="mn-MN" sz="1400" dirty="0">
                <a:latin typeface="Arial" panose="020B0604020202020204" pitchFamily="34" charset="0"/>
                <a:ea typeface="Verdana" panose="020B0604030504040204" pitchFamily="34" charset="0"/>
                <a:cs typeface="Times New Roman" panose="02020603050405020304" pitchFamily="18" charset="0"/>
              </a:rPr>
              <a:t> СУМЫН ЗАСАГ ДАРГА НЬ САНАЛЫГ ТУХАЙН ШАТНЫ ИРГЭДИЙН ТӨЛӨӨЛӨГЧДИЙН ХУРЛЫН ХУРЛААР ХЭЛЭЛЦҮҮЛЭН САНАЛ АВЧ АЙМАГ НИЙСЛЭЛИЙН ЗАСАГ ДАРГАД ӨРГӨН БАРИНА. </a:t>
            </a:r>
          </a:p>
          <a:p>
            <a:pPr algn="ctr"/>
            <a:r>
              <a:rPr lang="mn-MN" sz="1400" dirty="0">
                <a:effectLst/>
                <a:highlight>
                  <a:srgbClr val="FFFF00"/>
                </a:highlight>
                <a:latin typeface="Arial" panose="020B0604020202020204" pitchFamily="34" charset="0"/>
                <a:ea typeface="Verdana" panose="020B0604030504040204" pitchFamily="34" charset="0"/>
                <a:cs typeface="Times New Roman" panose="02020603050405020304" pitchFamily="18" charset="0"/>
              </a:rPr>
              <a:t>3.4</a:t>
            </a:r>
            <a:r>
              <a:rPr lang="mn-MN" sz="1400" dirty="0">
                <a:effectLst/>
                <a:latin typeface="Arial" panose="020B0604020202020204" pitchFamily="34" charset="0"/>
                <a:ea typeface="Verdana" panose="020B0604030504040204" pitchFamily="34" charset="0"/>
                <a:cs typeface="Times New Roman" panose="02020603050405020304" pitchFamily="18" charset="0"/>
              </a:rPr>
              <a:t> АЙМ</a:t>
            </a:r>
            <a:r>
              <a:rPr lang="mn-MN" sz="1400" dirty="0">
                <a:latin typeface="Arial" panose="020B0604020202020204" pitchFamily="34" charset="0"/>
                <a:ea typeface="Verdana" panose="020B0604030504040204" pitchFamily="34" charset="0"/>
                <a:cs typeface="Times New Roman" panose="02020603050405020304" pitchFamily="18" charset="0"/>
              </a:rPr>
              <a:t>АГ, НИЙСЛЭЛИЙН ЗАСАГ ДАРГА НЬ БАГ, ХОРООНЫ ХИЛИЙН ЗААГИЙН САНАЛЫГ АЙМГИЙН ИТХ-ААР ХЭЛЭЛЦҮҮЛЭН БАТЛУУЛНА. </a:t>
            </a:r>
          </a:p>
          <a:p>
            <a:pPr algn="ctr"/>
            <a:r>
              <a:rPr lang="mn-MN" sz="1400" dirty="0">
                <a:effectLst/>
                <a:highlight>
                  <a:srgbClr val="FFFF00"/>
                </a:highlight>
                <a:latin typeface="Arial" panose="020B0604020202020204" pitchFamily="34" charset="0"/>
                <a:ea typeface="Verdana" panose="020B0604030504040204" pitchFamily="34" charset="0"/>
                <a:cs typeface="Times New Roman" panose="02020603050405020304" pitchFamily="18" charset="0"/>
              </a:rPr>
              <a:t>3.5 </a:t>
            </a:r>
            <a:r>
              <a:rPr lang="mn-MN" sz="1400" dirty="0">
                <a:effectLst/>
                <a:latin typeface="Arial" panose="020B0604020202020204" pitchFamily="34" charset="0"/>
                <a:ea typeface="Verdana" panose="020B0604030504040204" pitchFamily="34" charset="0"/>
                <a:cs typeface="Times New Roman" panose="02020603050405020304" pitchFamily="18" charset="0"/>
              </a:rPr>
              <a:t>АЙМГИЙ</a:t>
            </a:r>
            <a:r>
              <a:rPr lang="mn-MN" sz="1400" dirty="0">
                <a:latin typeface="Arial" panose="020B0604020202020204" pitchFamily="34" charset="0"/>
                <a:ea typeface="Verdana" panose="020B0604030504040204" pitchFamily="34" charset="0"/>
                <a:cs typeface="Times New Roman" panose="02020603050405020304" pitchFamily="18" charset="0"/>
              </a:rPr>
              <a:t>Н ИТХ-ААР БАТЛАГДСАН БАГЫН ХИЛИЙН ЦЭСИЙН ЗААГИЙН МЭДЭЭЛЛИЙГ ГАЗРЫН АСУУДАЛ ЭРХЭЛСЭН ТӨРИЙН ЗАХИРГААНЫ БАЙГУУЛЛАГАД 30 ХОНОГИЙН ДОТОР  ХҮРГҮҮЛЖ НЭГДСЭН МЭДЭЭЛЛИЙН САНД БҮРТГҮҮЛНЭ.</a:t>
            </a:r>
          </a:p>
          <a:p>
            <a:pPr algn="ctr"/>
            <a:r>
              <a:rPr lang="mn-MN" sz="1400" dirty="0">
                <a:highlight>
                  <a:srgbClr val="FFFF00"/>
                </a:highlight>
                <a:latin typeface="Arial" panose="020B0604020202020204" pitchFamily="34" charset="0"/>
                <a:ea typeface="Verdana" panose="020B0604030504040204" pitchFamily="34" charset="0"/>
                <a:cs typeface="Times New Roman" panose="02020603050405020304" pitchFamily="18" charset="0"/>
              </a:rPr>
              <a:t>4.4.3</a:t>
            </a:r>
            <a:r>
              <a:rPr lang="mn-MN" sz="1400" dirty="0">
                <a:latin typeface="Arial" panose="020B0604020202020204" pitchFamily="34" charset="0"/>
                <a:ea typeface="Verdana" panose="020B0604030504040204" pitchFamily="34" charset="0"/>
                <a:cs typeface="Times New Roman" panose="02020603050405020304" pitchFamily="18" charset="0"/>
              </a:rPr>
              <a:t> БҮРТГЭСЭН ТУХАЙ ХАРИУГ АЙМГИЙН ГАЗРЫН АСУУДАЛ ЭРХЭЛСЭН ТӨРИЙН ЗАХИРГААНЫ БАЙГУУЛЛАГАД 14 ХОНОГИЙН ДОТОР ХҮРГҮҮЛНЭ.  </a:t>
            </a:r>
            <a:endParaRPr lang="mn-MN" sz="1400" dirty="0">
              <a:effectLst/>
              <a:latin typeface="Arial" panose="020B0604020202020204" pitchFamily="34" charset="0"/>
              <a:ea typeface="Verdana" panose="020B0604030504040204" pitchFamily="34" charset="0"/>
              <a:cs typeface="Times New Roman" panose="02020603050405020304" pitchFamily="18" charset="0"/>
            </a:endParaRPr>
          </a:p>
          <a:p>
            <a:pPr algn="ctr"/>
            <a:endParaRPr lang="en-US" sz="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B5CB5D2A-DF5F-42A9-AB10-68CE59982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740" y="1853754"/>
            <a:ext cx="3888187" cy="5004246"/>
          </a:xfrm>
          <a:prstGeom prst="rect">
            <a:avLst/>
          </a:prstGeom>
        </p:spPr>
      </p:pic>
    </p:spTree>
    <p:extLst>
      <p:ext uri="{BB962C8B-B14F-4D97-AF65-F5344CB8AC3E}">
        <p14:creationId xmlns:p14="http://schemas.microsoft.com/office/powerpoint/2010/main" val="1233005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96B865-726F-459B-95A9-8A3D161F20C8}"/>
              </a:ext>
            </a:extLst>
          </p:cNvPr>
          <p:cNvSpPr/>
          <p:nvPr/>
        </p:nvSpPr>
        <p:spPr>
          <a:xfrm>
            <a:off x="895927" y="3105835"/>
            <a:ext cx="10224655" cy="584775"/>
          </a:xfrm>
          <a:prstGeom prst="rect">
            <a:avLst/>
          </a:prstGeom>
        </p:spPr>
        <p:txBody>
          <a:bodyPr wrap="square">
            <a:spAutoFit/>
          </a:bodyPr>
          <a:lstStyle/>
          <a:p>
            <a:pPr algn="ctr"/>
            <a:r>
              <a:rPr lang="mn-MN" sz="3200" b="1" dirty="0">
                <a:latin typeface="Arial" panose="020B0604020202020204" pitchFamily="34" charset="0"/>
                <a:ea typeface="Verdana" panose="020B0604030504040204" pitchFamily="34" charset="0"/>
                <a:cs typeface="Times New Roman" panose="02020603050405020304" pitchFamily="18" charset="0"/>
              </a:rPr>
              <a:t>АНХААРАЛ ХАНДУУЛСАНД БАЯРЛАЛАА</a:t>
            </a:r>
            <a:endParaRPr lang="en-US" sz="32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449024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F11453-64D2-4C92-921D-B40B72042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42" y="0"/>
            <a:ext cx="4841807" cy="6858000"/>
          </a:xfrm>
          <a:prstGeom prst="rect">
            <a:avLst/>
          </a:prstGeom>
        </p:spPr>
      </p:pic>
      <p:pic>
        <p:nvPicPr>
          <p:cNvPr id="5" name="Picture 4">
            <a:extLst>
              <a:ext uri="{FF2B5EF4-FFF2-40B4-BE49-F238E27FC236}">
                <a16:creationId xmlns:a16="http://schemas.microsoft.com/office/drawing/2014/main" id="{4826541A-579C-4F03-8DE9-779D86573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2635" y="0"/>
            <a:ext cx="4837129" cy="6858000"/>
          </a:xfrm>
          <a:prstGeom prst="rect">
            <a:avLst/>
          </a:prstGeom>
        </p:spPr>
      </p:pic>
    </p:spTree>
    <p:extLst>
      <p:ext uri="{BB962C8B-B14F-4D97-AF65-F5344CB8AC3E}">
        <p14:creationId xmlns:p14="http://schemas.microsoft.com/office/powerpoint/2010/main" val="518992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F02C-95EC-4BE7-A724-1C88D3575D7C}"/>
              </a:ext>
            </a:extLst>
          </p:cNvPr>
          <p:cNvSpPr>
            <a:spLocks noGrp="1"/>
          </p:cNvSpPr>
          <p:nvPr>
            <p:ph type="title"/>
          </p:nvPr>
        </p:nvSpPr>
        <p:spPr>
          <a:xfrm>
            <a:off x="1451206" y="1129513"/>
            <a:ext cx="5532328" cy="1830584"/>
          </a:xfrm>
        </p:spPr>
        <p:txBody>
          <a:bodyPr>
            <a:noAutofit/>
          </a:bodyPr>
          <a:lstStyle/>
          <a:p>
            <a:pPr algn="ctr"/>
            <a:r>
              <a:rPr lang="mn-MN" sz="2000" dirty="0"/>
              <a:t>ХЭРЛЭН СУМЫН ИРГЭДИЙН ТӨЛӨӨЛӨГЧДИЙН ХУРЛЫН ТЭРГҮҮЛЭГЧДИЙН </a:t>
            </a:r>
            <a:r>
              <a:rPr lang="mn-MN" sz="2000" dirty="0">
                <a:latin typeface="Arial" panose="020B0604020202020204" pitchFamily="34" charset="0"/>
                <a:cs typeface="Arial" panose="020B0604020202020204" pitchFamily="34" charset="0"/>
              </a:rPr>
              <a:t>2021 №38 </a:t>
            </a:r>
            <a:r>
              <a:rPr lang="mn-MN" sz="1800" dirty="0">
                <a:latin typeface="Arial" panose="020B0604020202020204" pitchFamily="34" charset="0"/>
                <a:cs typeface="Arial" panose="020B0604020202020204" pitchFamily="34" charset="0"/>
              </a:rPr>
              <a:t>ДУГААР</a:t>
            </a:r>
            <a:r>
              <a:rPr lang="mn-MN" sz="2000" dirty="0">
                <a:latin typeface="Arial" panose="020B0604020202020204" pitchFamily="34" charset="0"/>
                <a:cs typeface="Arial" panose="020B0604020202020204" pitchFamily="34" charset="0"/>
              </a:rPr>
              <a:t> </a:t>
            </a:r>
            <a:r>
              <a:rPr lang="mn-MN" sz="2000" dirty="0"/>
              <a:t>ТОГТООЛООР СУМЫН БАГИЙН ХИЛИЙН ЗААГИЙГ ТОДОРХОЙЛОХ АЖЛЫН ХЭСЭГ БАЙГУУЛАГДСАН. </a:t>
            </a:r>
            <a:endParaRPr lang="en-US" sz="2000" dirty="0"/>
          </a:p>
        </p:txBody>
      </p:sp>
      <p:pic>
        <p:nvPicPr>
          <p:cNvPr id="6" name="Picture Placeholder 5">
            <a:extLst>
              <a:ext uri="{FF2B5EF4-FFF2-40B4-BE49-F238E27FC236}">
                <a16:creationId xmlns:a16="http://schemas.microsoft.com/office/drawing/2014/main" id="{0C78E836-9EEF-4BCB-A88A-9AF37600E21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17" b="1017"/>
          <a:stretch>
            <a:fillRect/>
          </a:stretch>
        </p:blipFill>
        <p:spPr>
          <a:xfrm>
            <a:off x="7137647" y="150921"/>
            <a:ext cx="4696287" cy="6098960"/>
          </a:xfrm>
        </p:spPr>
      </p:pic>
      <p:sp>
        <p:nvSpPr>
          <p:cNvPr id="4" name="Text Placeholder 3">
            <a:extLst>
              <a:ext uri="{FF2B5EF4-FFF2-40B4-BE49-F238E27FC236}">
                <a16:creationId xmlns:a16="http://schemas.microsoft.com/office/drawing/2014/main" id="{9AA0EC79-1713-47E0-83A3-0C0E471A8B44}"/>
              </a:ext>
            </a:extLst>
          </p:cNvPr>
          <p:cNvSpPr>
            <a:spLocks noGrp="1"/>
          </p:cNvSpPr>
          <p:nvPr>
            <p:ph type="body" sz="half" idx="2"/>
          </p:nvPr>
        </p:nvSpPr>
        <p:spPr>
          <a:xfrm>
            <a:off x="1450329" y="3145992"/>
            <a:ext cx="5524404" cy="2003742"/>
          </a:xfrm>
        </p:spPr>
        <p:txBody>
          <a:bodyPr>
            <a:normAutofit lnSpcReduction="10000"/>
          </a:bodyPr>
          <a:lstStyle/>
          <a:p>
            <a:r>
              <a:rPr lang="mn-MN" dirty="0">
                <a:latin typeface="Arial" panose="020B0604020202020204" pitchFamily="34" charset="0"/>
                <a:cs typeface="Arial" panose="020B0604020202020204" pitchFamily="34" charset="0"/>
              </a:rPr>
              <a:t>Баг хорооны хилийн заагийг тодорхойлох, баталгаажуулах аргачлалын 3.1, 3.2, 4.2.2 дахь заалтын дагуу ажлын хэсэг багуудын хилийн заагийг тогтоох суурин болон хээрийн судалгаа хийж тодорхойлсон хилийн заагийг баг, хорооны иргэдийн нийтийн хуралд танилцуулна. </a:t>
            </a:r>
            <a:endParaRPr lang="en-US" dirty="0"/>
          </a:p>
        </p:txBody>
      </p:sp>
    </p:spTree>
    <p:extLst>
      <p:ext uri="{BB962C8B-B14F-4D97-AF65-F5344CB8AC3E}">
        <p14:creationId xmlns:p14="http://schemas.microsoft.com/office/powerpoint/2010/main" val="26404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364D5D-1FD6-4241-BFEF-BAF72AE61705}"/>
              </a:ext>
            </a:extLst>
          </p:cNvPr>
          <p:cNvSpPr>
            <a:spLocks noGrp="1"/>
          </p:cNvSpPr>
          <p:nvPr>
            <p:ph type="title" idx="4294967295"/>
          </p:nvPr>
        </p:nvSpPr>
        <p:spPr>
          <a:xfrm>
            <a:off x="1054300" y="654376"/>
            <a:ext cx="9604375" cy="3138488"/>
          </a:xfrm>
        </p:spPr>
        <p:txBody>
          <a:bodyPr>
            <a:normAutofit fontScale="90000"/>
          </a:bodyPr>
          <a:lstStyle/>
          <a:p>
            <a:r>
              <a:rPr lang="mn-MN" sz="3600" dirty="0"/>
              <a:t>Хуулийн үндэслэл:</a:t>
            </a:r>
            <a:br>
              <a:rPr lang="mn-MN" sz="3600" dirty="0"/>
            </a:br>
            <a:r>
              <a:rPr lang="mn-MN" sz="2000" b="1" dirty="0">
                <a:latin typeface="Arial" panose="020B0604020202020204" pitchFamily="34" charset="0"/>
                <a:cs typeface="Arial" panose="020B0604020202020204" pitchFamily="34" charset="0"/>
              </a:rPr>
              <a:t>монгол улсын үндсэн хуулийн 57.1 дэх заалт:  </a:t>
            </a:r>
            <a:br>
              <a:rPr lang="en-US" sz="2000" dirty="0">
                <a:latin typeface="Arial" panose="020B0604020202020204" pitchFamily="34" charset="0"/>
                <a:cs typeface="Arial" panose="020B0604020202020204" pitchFamily="34" charset="0"/>
              </a:rPr>
            </a:br>
            <a:r>
              <a:rPr lang="mn-M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1.Монгол </a:t>
            </a:r>
            <a:r>
              <a:rPr lang="en-US" sz="2000" dirty="0" err="1">
                <a:latin typeface="Arial" panose="020B0604020202020204" pitchFamily="34" charset="0"/>
                <a:cs typeface="Arial" panose="020B0604020202020204" pitchFamily="34" charset="0"/>
              </a:rPr>
              <a:t>Улсын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нутаг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дэвсгэр</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засаг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захиргааны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хувьд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аймаг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нийслэлд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аймаг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нь</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суманд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сум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нь</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багт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нийслэл</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нь</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дүүрэгт</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дүүрэг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нь</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хороонд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хуваагдана</a:t>
            </a:r>
            <a:r>
              <a:rPr lang="en-US" sz="2000" dirty="0">
                <a:latin typeface="Arial" panose="020B0604020202020204" pitchFamily="34" charset="0"/>
                <a:cs typeface="Arial" panose="020B0604020202020204" pitchFamily="34" charset="0"/>
              </a:rPr>
              <a:t>.</a:t>
            </a:r>
            <a:br>
              <a:rPr lang="mn-MN" sz="2000" dirty="0">
                <a:latin typeface="Arial" panose="020B0604020202020204" pitchFamily="34" charset="0"/>
                <a:cs typeface="Arial" panose="020B0604020202020204" pitchFamily="34" charset="0"/>
              </a:rPr>
            </a:br>
            <a:r>
              <a:rPr lang="mn-MN" sz="2000" dirty="0">
                <a:latin typeface="Arial" panose="020B0604020202020204" pitchFamily="34" charset="0"/>
                <a:cs typeface="Arial" panose="020B0604020202020204" pitchFamily="34" charset="0"/>
              </a:rPr>
              <a:t> </a:t>
            </a:r>
            <a:br>
              <a:rPr lang="mn-MN" sz="20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МОНГОЛ УЛСЫН ЗАСАГ ЗАХИРГАА, НУТАГ ДЭВСГЭРИЙН НЭГЖ, ТҮҮНИЙ УДИРДЛАГЫН ТУХАЙ</a:t>
            </a:r>
            <a:r>
              <a:rPr lang="mn-MN" sz="2000" b="1" dirty="0">
                <a:latin typeface="Arial" panose="020B0604020202020204" pitchFamily="34" charset="0"/>
                <a:cs typeface="Arial" panose="020B0604020202020204" pitchFamily="34" charset="0"/>
              </a:rPr>
              <a:t> хуулийн </a:t>
            </a:r>
            <a:r>
              <a:rPr lang="en-US" sz="2000" b="1" dirty="0">
                <a:latin typeface="Arial" panose="020B0604020202020204" pitchFamily="34" charset="0"/>
                <a:cs typeface="Arial" panose="020B0604020202020204" pitchFamily="34" charset="0"/>
              </a:rPr>
              <a:t>8 </a:t>
            </a:r>
            <a:r>
              <a:rPr lang="en-US" sz="2000" b="1" dirty="0" err="1">
                <a:latin typeface="Arial" panose="020B0604020202020204" pitchFamily="34" charset="0"/>
                <a:cs typeface="Arial" panose="020B0604020202020204" pitchFamily="34" charset="0"/>
              </a:rPr>
              <a:t>дугаар</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зүйл</a:t>
            </a:r>
            <a:r>
              <a:rPr lang="mn-MN" sz="2000" b="1" dirty="0">
                <a:latin typeface="Arial" panose="020B0604020202020204" pitchFamily="34" charset="0"/>
                <a:cs typeface="Arial" panose="020B0604020202020204" pitchFamily="34" charset="0"/>
              </a:rPr>
              <a:t>: Б</a:t>
            </a:r>
            <a:r>
              <a:rPr lang="en-US" sz="2000" b="1" dirty="0" err="1">
                <a:latin typeface="Arial" panose="020B0604020202020204" pitchFamily="34" charset="0"/>
                <a:cs typeface="Arial" panose="020B0604020202020204" pitchFamily="34" charset="0"/>
              </a:rPr>
              <a:t>аг</a:t>
            </a:r>
            <a:br>
              <a:rPr lang="en-US" sz="2000" dirty="0">
                <a:latin typeface="Arial" panose="020B0604020202020204" pitchFamily="34" charset="0"/>
                <a:cs typeface="Arial" panose="020B0604020202020204" pitchFamily="34" charset="0"/>
              </a:rPr>
            </a:br>
            <a:r>
              <a:rPr lang="mn-MN"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8.1.Баг </a:t>
            </a:r>
            <a:r>
              <a:rPr lang="en-US" sz="2000" dirty="0" err="1">
                <a:latin typeface="Arial" panose="020B0604020202020204" pitchFamily="34" charset="0"/>
                <a:cs typeface="Arial" panose="020B0604020202020204" pitchFamily="34" charset="0"/>
              </a:rPr>
              <a:t>нь</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нутгийн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өөрийн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удирдлагад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иргэдийн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оролцоог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хангах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иргэдэд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хуульд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заасан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үйлчилгээ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хүргэх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анхан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шатны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нэгж</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мөн</a:t>
            </a:r>
            <a:r>
              <a:rPr lang="mn-MN" sz="2000" dirty="0">
                <a:latin typeface="Arial" panose="020B0604020202020204" pitchFamily="34" charset="0"/>
                <a:cs typeface="Arial" panose="020B0604020202020204" pitchFamily="34" charset="0"/>
              </a:rPr>
              <a:t>. </a:t>
            </a:r>
            <a:br>
              <a:rPr lang="mn-MN" sz="2000" dirty="0">
                <a:latin typeface="Arial" panose="020B0604020202020204" pitchFamily="34" charset="0"/>
                <a:cs typeface="Arial" panose="020B0604020202020204" pitchFamily="34" charset="0"/>
              </a:rPr>
            </a:br>
            <a:br>
              <a:rPr lang="mn-MN" sz="2000" dirty="0">
                <a:latin typeface="Arial" panose="020B0604020202020204" pitchFamily="34" charset="0"/>
                <a:cs typeface="Arial" panose="020B0604020202020204" pitchFamily="34" charset="0"/>
              </a:rPr>
            </a:br>
            <a:r>
              <a:rPr lang="mn-MN" sz="2000" b="1" dirty="0">
                <a:latin typeface="Arial" panose="020B0604020202020204" pitchFamily="34" charset="0"/>
                <a:cs typeface="Arial" panose="020B0604020202020204" pitchFamily="34" charset="0"/>
              </a:rPr>
              <a:t>ГАЗАР ЗОХИОН БАЙГУУЛАЛТ, ГЕОДЕЗИ ЗУРАГ ЗҮЙН ГАЗРЫН ДАРГЫН ТУШААЛ 2017 а/249 ДҮГЭЭР ТУШААЛ </a:t>
            </a:r>
            <a:br>
              <a:rPr lang="mn-MN" sz="2000" b="1" dirty="0">
                <a:latin typeface="Arial" panose="020B0604020202020204" pitchFamily="34" charset="0"/>
                <a:cs typeface="Arial" panose="020B0604020202020204" pitchFamily="34" charset="0"/>
              </a:rPr>
            </a:br>
            <a:r>
              <a:rPr lang="mn-MN" sz="2000" b="1"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баг хорооны хилийн заагийг тодорхойлох, баталгаажуулах аргачлал “</a:t>
            </a:r>
            <a:br>
              <a:rPr lang="en-US" sz="2000" dirty="0">
                <a:latin typeface="Arial" panose="020B0604020202020204" pitchFamily="34" charset="0"/>
                <a:cs typeface="Arial" panose="020B0604020202020204" pitchFamily="34" charset="0"/>
              </a:rPr>
            </a:br>
            <a:br>
              <a:rPr lang="en-US" dirty="0"/>
            </a:br>
            <a:endParaRPr lang="en-US" dirty="0"/>
          </a:p>
        </p:txBody>
      </p:sp>
    </p:spTree>
    <p:extLst>
      <p:ext uri="{BB962C8B-B14F-4D97-AF65-F5344CB8AC3E}">
        <p14:creationId xmlns:p14="http://schemas.microsoft.com/office/powerpoint/2010/main" val="1716606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FA1B7-C184-431B-8C97-96FD3E7524BD}"/>
              </a:ext>
            </a:extLst>
          </p:cNvPr>
          <p:cNvSpPr/>
          <p:nvPr/>
        </p:nvSpPr>
        <p:spPr>
          <a:xfrm>
            <a:off x="586553" y="1583270"/>
            <a:ext cx="10487847" cy="3108543"/>
          </a:xfrm>
          <a:prstGeom prst="rect">
            <a:avLst/>
          </a:prstGeom>
        </p:spPr>
        <p:txBody>
          <a:bodyPr wrap="square">
            <a:spAutoFit/>
          </a:bodyPr>
          <a:lstStyle/>
          <a:p>
            <a:r>
              <a:rPr lang="mn-MN" sz="2800" dirty="0">
                <a:latin typeface="Arial" panose="020B0604020202020204" pitchFamily="34" charset="0"/>
                <a:cs typeface="Arial" panose="020B0604020202020204" pitchFamily="34" charset="0"/>
              </a:rPr>
              <a:t>ЗОРИЛГО: </a:t>
            </a:r>
          </a:p>
          <a:p>
            <a:r>
              <a:rPr lang="mn-MN" sz="2800" dirty="0">
                <a:latin typeface="Arial" panose="020B0604020202020204" pitchFamily="34" charset="0"/>
                <a:cs typeface="Arial" panose="020B0604020202020204" pitchFamily="34" charset="0"/>
              </a:rPr>
              <a:t>Баг, хорооны хилийн заагийг тодорхойлох, аргачлалын зорилго нь сумын багийн хилийн заагийг газар дээр нь тодорхойлон газар зүйн нэрийн мэдээллийн системийн программ хангамж ашиглан боловсруулж, холбогдох хууль, тогтоомжийн дагуу баталгаажуулан нэгдсэн мэдээллийн санд бүртгэж иргэд, олон нийтийг мэдээллээр хангаж ажиллах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04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04EB5F-F068-460B-AF6C-3C20905A7B88}"/>
              </a:ext>
            </a:extLst>
          </p:cNvPr>
          <p:cNvSpPr/>
          <p:nvPr/>
        </p:nvSpPr>
        <p:spPr>
          <a:xfrm>
            <a:off x="415636" y="383014"/>
            <a:ext cx="6096000" cy="3416320"/>
          </a:xfrm>
          <a:prstGeom prst="rect">
            <a:avLst/>
          </a:prstGeom>
        </p:spPr>
        <p:txBody>
          <a:bodyPr>
            <a:spAutoFit/>
          </a:bodyPr>
          <a:lstStyle/>
          <a:p>
            <a:pPr algn="ctr"/>
            <a:r>
              <a:rPr lang="mn-MN" dirty="0">
                <a:latin typeface="Arial" panose="020B0604020202020204" pitchFamily="34" charset="0"/>
                <a:cs typeface="Arial" panose="020B0604020202020204" pitchFamily="34" charset="0"/>
              </a:rPr>
              <a:t>Анх 1994 оны 1-р сарын 26-ны өдөр хуралдсан Чойбалсан хотын ИТХ-ын ээлжит </a:t>
            </a:r>
            <a:r>
              <a:rPr lang="en-US" dirty="0">
                <a:latin typeface="Arial" panose="020B0604020202020204" pitchFamily="34" charset="0"/>
                <a:cs typeface="Arial" panose="020B0604020202020204" pitchFamily="34" charset="0"/>
              </a:rPr>
              <a:t>II </a:t>
            </a:r>
            <a:r>
              <a:rPr lang="mn-MN" dirty="0">
                <a:latin typeface="Arial" panose="020B0604020202020204" pitchFamily="34" charset="0"/>
                <a:cs typeface="Arial" panose="020B0604020202020204" pitchFamily="34" charset="0"/>
              </a:rPr>
              <a:t>чуулганаар Засаг захиргаа нутаг дэвсгэрийн нэгж, түүний удирдлагын тухай” хуулийн дагуу Чойбалсан хотыг засаг захиргааны нэгжийн нь хувьд сум болгохоор “сум ба хотын нэрийн тухай” асуудлыг хэлэлцэж сумын нэрийг “Хэрлэн” гэж шинээр нэрлэж, хотын нэрийг “Чойбалсан” гэж батлах саналыг Засгийн газарт хүссэнээр шийдвэрлэжээ.</a:t>
            </a:r>
          </a:p>
          <a:p>
            <a:pPr algn="ctr"/>
            <a:r>
              <a:rPr lang="mn-MN" dirty="0">
                <a:solidFill>
                  <a:srgbClr val="333333"/>
                </a:solidFill>
                <a:latin typeface="Arial" panose="020B0604020202020204" pitchFamily="34" charset="0"/>
                <a:cs typeface="Arial" panose="020B0604020202020204" pitchFamily="34" charset="0"/>
              </a:rPr>
              <a:t>УИХ-ын 1994 оны 33-р тогтоолоор Чойбалсан хотын засаг захиргааны нэгжийг Хэрлэн сум болгон зохион байгуулсан.</a:t>
            </a:r>
            <a:endParaRPr lang="en-US" dirty="0">
              <a:effectLst/>
              <a:latin typeface="Arial" panose="020B0604020202020204" pitchFamily="34" charset="0"/>
              <a:ea typeface="Verdana" panose="020B060403050404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84E59A2-E9AA-4980-953F-8E8439305708}"/>
              </a:ext>
            </a:extLst>
          </p:cNvPr>
          <p:cNvSpPr/>
          <p:nvPr/>
        </p:nvSpPr>
        <p:spPr>
          <a:xfrm>
            <a:off x="415636" y="3097646"/>
            <a:ext cx="6096000" cy="369332"/>
          </a:xfrm>
          <a:prstGeom prst="rect">
            <a:avLst/>
          </a:prstGeom>
        </p:spPr>
        <p:txBody>
          <a:bodyPr>
            <a:spAutoFit/>
          </a:bodyPr>
          <a:lstStyle/>
          <a:p>
            <a:pPr algn="ctr"/>
            <a:r>
              <a:rPr lang="mn-MN" dirty="0">
                <a:solidFill>
                  <a:srgbClr val="333333"/>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EA6C3E2-AE87-4C19-9C4E-FA536DC68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1421" y="180969"/>
            <a:ext cx="5043488" cy="613294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4ABD0D4C-061B-4367-8BA5-9093D8F8EC41}"/>
              </a:ext>
            </a:extLst>
          </p:cNvPr>
          <p:cNvSpPr/>
          <p:nvPr/>
        </p:nvSpPr>
        <p:spPr>
          <a:xfrm>
            <a:off x="508000" y="4057547"/>
            <a:ext cx="6096000" cy="1477328"/>
          </a:xfrm>
          <a:prstGeom prst="rect">
            <a:avLst/>
          </a:prstGeom>
        </p:spPr>
        <p:txBody>
          <a:bodyPr>
            <a:spAutoFit/>
          </a:bodyPr>
          <a:lstStyle/>
          <a:p>
            <a:r>
              <a:rPr lang="mn-MN" dirty="0">
                <a:solidFill>
                  <a:srgbClr val="333333"/>
                </a:solidFill>
                <a:latin typeface="PT Sans Narrow"/>
              </a:rPr>
              <a:t>Хэрлэн сум нь 28084 га газар нутагтай, Хэрлэн голын хоёр талд Матад, Булган, Баянтүмэн, Чойбалсан сумтай хиллэдэг. Засаг захиргааны үндсэн нэгж 11 багтай Чойбалсан хот нийслэлээс 656 км алслагдсан бөгөөд д.т.д 700м өндөрт оршдог.</a:t>
            </a:r>
            <a:endParaRPr lang="en-US" dirty="0"/>
          </a:p>
        </p:txBody>
      </p:sp>
    </p:spTree>
    <p:extLst>
      <p:ext uri="{BB962C8B-B14F-4D97-AF65-F5344CB8AC3E}">
        <p14:creationId xmlns:p14="http://schemas.microsoft.com/office/powerpoint/2010/main" val="56702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995BE6-AA0E-4164-B011-CCD39CFBDA80}"/>
              </a:ext>
            </a:extLst>
          </p:cNvPr>
          <p:cNvSpPr>
            <a:spLocks noGrp="1"/>
          </p:cNvSpPr>
          <p:nvPr>
            <p:ph type="ctrTitle" idx="4294967295"/>
          </p:nvPr>
        </p:nvSpPr>
        <p:spPr>
          <a:xfrm>
            <a:off x="288300" y="570021"/>
            <a:ext cx="5992427" cy="4490252"/>
          </a:xfrm>
        </p:spPr>
        <p:txBody>
          <a:bodyPr>
            <a:noAutofit/>
          </a:bodyPr>
          <a:lstStyle/>
          <a:p>
            <a:pPr algn="ctr"/>
            <a:r>
              <a:rPr lang="mn-MN" sz="1600" dirty="0">
                <a:latin typeface="Arial" panose="020B0604020202020204" pitchFamily="34" charset="0"/>
                <a:cs typeface="Arial" panose="020B0604020202020204" pitchFamily="34" charset="0"/>
              </a:rPr>
              <a:t>	</a:t>
            </a:r>
            <a:br>
              <a:rPr lang="mn-MN" sz="1600" dirty="0">
                <a:latin typeface="Arial" panose="020B0604020202020204" pitchFamily="34" charset="0"/>
                <a:cs typeface="Arial" panose="020B0604020202020204" pitchFamily="34" charset="0"/>
              </a:rPr>
            </a:br>
            <a:r>
              <a:rPr lang="mn-MN" sz="1600" dirty="0">
                <a:latin typeface="Arial" panose="020B0604020202020204" pitchFamily="34" charset="0"/>
                <a:cs typeface="Arial" panose="020B0604020202020204" pitchFamily="34" charset="0"/>
              </a:rPr>
              <a:t>- </a:t>
            </a:r>
            <a:r>
              <a:rPr lang="mn-MN" sz="1800" dirty="0">
                <a:latin typeface="Arial" panose="020B0604020202020204" pitchFamily="34" charset="0"/>
                <a:cs typeface="Arial" panose="020B0604020202020204" pitchFamily="34" charset="0"/>
              </a:rPr>
              <a:t>Бнмау-ын дорнод аймгийн ардын хурлын тэргүүлэгчдийн 1992- оны 9 дүгээр сарын 3-ны өдрийн №59 дугаар тогтоолоор сумдад байгуулагдах засаг захиргаа, нутаг дэвсгэрийн анхан шатны нэгж болох багийн </a:t>
            </a:r>
            <a:r>
              <a:rPr lang="mn-MN" sz="1800" b="1" dirty="0">
                <a:latin typeface="Arial" panose="020B0604020202020204" pitchFamily="34" charset="0"/>
                <a:cs typeface="Arial" panose="020B0604020202020204" pitchFamily="34" charset="0"/>
              </a:rPr>
              <a:t>тоог</a:t>
            </a:r>
            <a:r>
              <a:rPr lang="mn-MN" sz="1800" dirty="0">
                <a:latin typeface="Arial" panose="020B0604020202020204" pitchFamily="34" charset="0"/>
                <a:cs typeface="Arial" panose="020B0604020202020204" pitchFamily="34" charset="0"/>
              </a:rPr>
              <a:t> тогтоосон. </a:t>
            </a:r>
            <a:br>
              <a:rPr lang="mn-MN" sz="1800" dirty="0">
                <a:latin typeface="Arial" panose="020B0604020202020204" pitchFamily="34" charset="0"/>
                <a:cs typeface="Arial" panose="020B0604020202020204" pitchFamily="34" charset="0"/>
              </a:rPr>
            </a:br>
            <a:r>
              <a:rPr lang="mn-MN" sz="1800" dirty="0">
                <a:latin typeface="Arial" panose="020B0604020202020204" pitchFamily="34" charset="0"/>
                <a:cs typeface="Arial" panose="020B0604020202020204" pitchFamily="34" charset="0"/>
              </a:rPr>
              <a:t>- Дорнод аймгийн иргэдийн төлөөлөгчдийн хурлын тэргүүлэгчдийн 2018 оны 55 дугаар тогтоолоор 10, 11 дүгээр багийн хилийн заагийг тодорхойлсон </a:t>
            </a:r>
            <a:br>
              <a:rPr lang="mn-MN" sz="2400" dirty="0">
                <a:latin typeface="Arial" panose="020B0604020202020204" pitchFamily="34" charset="0"/>
                <a:cs typeface="Arial" panose="020B0604020202020204" pitchFamily="34" charset="0"/>
              </a:rPr>
            </a:br>
            <a:r>
              <a:rPr lang="mn-MN" sz="1800" dirty="0">
                <a:latin typeface="Arial" panose="020B0604020202020204" pitchFamily="34" charset="0"/>
                <a:cs typeface="Arial" panose="020B0604020202020204" pitchFamily="34" charset="0"/>
              </a:rPr>
              <a:t>байДАГ БӨГӨӨД </a:t>
            </a:r>
            <a:r>
              <a:rPr lang="mn-MN" sz="1800" i="1" dirty="0">
                <a:latin typeface="Arial" panose="020B0604020202020204" pitchFamily="34" charset="0"/>
                <a:cs typeface="Arial" panose="020B0604020202020204" pitchFamily="34" charset="0"/>
              </a:rPr>
              <a:t>бусад </a:t>
            </a:r>
            <a:r>
              <a:rPr lang="mn-MN" sz="1800" dirty="0">
                <a:latin typeface="Arial" panose="020B0604020202020204" pitchFamily="34" charset="0"/>
                <a:cs typeface="Arial" panose="020B0604020202020204" pitchFamily="34" charset="0"/>
              </a:rPr>
              <a:t>БАГИЙН </a:t>
            </a:r>
            <a:r>
              <a:rPr lang="mn-MN" sz="1800" b="1" i="1" dirty="0">
                <a:latin typeface="Arial" panose="020B0604020202020204" pitchFamily="34" charset="0"/>
                <a:cs typeface="Arial" panose="020B0604020202020204" pitchFamily="34" charset="0"/>
              </a:rPr>
              <a:t>ХИЙЛИЙН ЗААГИЙГ </a:t>
            </a:r>
            <a:r>
              <a:rPr lang="mn-MN" sz="1800" dirty="0">
                <a:latin typeface="Arial" panose="020B0604020202020204" pitchFamily="34" charset="0"/>
                <a:cs typeface="Arial" panose="020B0604020202020204" pitchFamily="34" charset="0"/>
              </a:rPr>
              <a:t>ТОГТООСОН ЭРХ БҮХИЙ ЭТГЭЭДИЙН ШИЙДВЭР БАЙХГҮЙ. </a:t>
            </a:r>
            <a:endParaRPr lang="en-US"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A36B0A3-6A19-4398-A0A9-B7FC074D8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876" y="106532"/>
            <a:ext cx="5378824" cy="65517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1594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DB6D5-7DCC-4B8F-8FC4-9DA74D779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05" y="0"/>
            <a:ext cx="4854804" cy="6698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BDA7633C-915B-496B-821A-16D8B796E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039" y="-159798"/>
            <a:ext cx="487154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956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2F678D-138B-4D66-9462-250F88C09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277" y="168677"/>
            <a:ext cx="9669556" cy="5708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a:extLst>
              <a:ext uri="{FF2B5EF4-FFF2-40B4-BE49-F238E27FC236}">
                <a16:creationId xmlns:a16="http://schemas.microsoft.com/office/drawing/2014/main" id="{5F77992E-0C4D-4C78-90DF-0A96049567BA}"/>
              </a:ext>
            </a:extLst>
          </p:cNvPr>
          <p:cNvSpPr/>
          <p:nvPr/>
        </p:nvSpPr>
        <p:spPr>
          <a:xfrm>
            <a:off x="0" y="1448748"/>
            <a:ext cx="2245231" cy="3139321"/>
          </a:xfrm>
          <a:prstGeom prst="rect">
            <a:avLst/>
          </a:prstGeom>
        </p:spPr>
        <p:txBody>
          <a:bodyPr wrap="none">
            <a:spAutoFit/>
          </a:bodyPr>
          <a:lstStyle/>
          <a:p>
            <a:pPr algn="ctr"/>
            <a:r>
              <a:rPr lang="en-US" dirty="0">
                <a:latin typeface="Arial" panose="020B0604020202020204" pitchFamily="34" charset="0"/>
                <a:ea typeface="Verdana" panose="020B0604030504040204" pitchFamily="34" charset="0"/>
                <a:cs typeface="Times New Roman" panose="02020603050405020304" pitchFamily="18" charset="0"/>
              </a:rPr>
              <a:t>1-</a:t>
            </a:r>
            <a:r>
              <a:rPr lang="mn-MN" dirty="0">
                <a:latin typeface="Arial" panose="020B0604020202020204" pitchFamily="34" charset="0"/>
                <a:ea typeface="Verdana" panose="020B0604030504040204" pitchFamily="34" charset="0"/>
                <a:cs typeface="Times New Roman" panose="02020603050405020304" pitchFamily="18" charset="0"/>
              </a:rPr>
              <a:t>Р БАГ 2574 ГА</a:t>
            </a:r>
          </a:p>
          <a:p>
            <a:pPr algn="ctr"/>
            <a:r>
              <a:rPr lang="mn-MN" dirty="0">
                <a:latin typeface="Arial" panose="020B0604020202020204" pitchFamily="34" charset="0"/>
                <a:ea typeface="Verdana" panose="020B0604030504040204" pitchFamily="34" charset="0"/>
                <a:cs typeface="Times New Roman" panose="02020603050405020304" pitchFamily="18" charset="0"/>
              </a:rPr>
              <a:t>2-Р БАГ 1052 ГА</a:t>
            </a:r>
          </a:p>
          <a:p>
            <a:pPr algn="ctr"/>
            <a:r>
              <a:rPr lang="mn-MN" dirty="0">
                <a:latin typeface="Arial" panose="020B0604020202020204" pitchFamily="34" charset="0"/>
                <a:ea typeface="Verdana" panose="020B0604030504040204" pitchFamily="34" charset="0"/>
                <a:cs typeface="Times New Roman" panose="02020603050405020304" pitchFamily="18" charset="0"/>
              </a:rPr>
              <a:t>3-Р БАГ 3100 ГА </a:t>
            </a:r>
          </a:p>
          <a:p>
            <a:pPr algn="ctr"/>
            <a:r>
              <a:rPr lang="mn-MN" dirty="0">
                <a:latin typeface="Arial" panose="020B0604020202020204" pitchFamily="34" charset="0"/>
                <a:ea typeface="Verdana" panose="020B0604030504040204" pitchFamily="34" charset="0"/>
                <a:cs typeface="Times New Roman" panose="02020603050405020304" pitchFamily="18" charset="0"/>
              </a:rPr>
              <a:t>4-Р БАГ 850 ГА </a:t>
            </a:r>
          </a:p>
          <a:p>
            <a:pPr algn="ctr"/>
            <a:r>
              <a:rPr lang="mn-MN" dirty="0">
                <a:latin typeface="Arial" panose="020B0604020202020204" pitchFamily="34" charset="0"/>
                <a:ea typeface="Verdana" panose="020B0604030504040204" pitchFamily="34" charset="0"/>
                <a:cs typeface="Times New Roman" panose="02020603050405020304" pitchFamily="18" charset="0"/>
              </a:rPr>
              <a:t> 5-Р БАГ 15000 ГА </a:t>
            </a:r>
          </a:p>
          <a:p>
            <a:pPr algn="ctr"/>
            <a:r>
              <a:rPr lang="mn-MN" dirty="0">
                <a:latin typeface="Arial" panose="020B0604020202020204" pitchFamily="34" charset="0"/>
                <a:ea typeface="Verdana" panose="020B0604030504040204" pitchFamily="34" charset="0"/>
                <a:cs typeface="Times New Roman" panose="02020603050405020304" pitchFamily="18" charset="0"/>
              </a:rPr>
              <a:t> 6-Р БАГ</a:t>
            </a:r>
            <a:r>
              <a:rPr lang="en-US" dirty="0">
                <a:latin typeface="Arial" panose="020B0604020202020204" pitchFamily="34" charset="0"/>
                <a:ea typeface="Verdana" panose="020B0604030504040204" pitchFamily="34" charset="0"/>
                <a:cs typeface="Times New Roman" panose="02020603050405020304" pitchFamily="18" charset="0"/>
              </a:rPr>
              <a:t> 116 </a:t>
            </a:r>
            <a:r>
              <a:rPr lang="mn-MN" dirty="0">
                <a:latin typeface="Arial" panose="020B0604020202020204" pitchFamily="34" charset="0"/>
                <a:ea typeface="Verdana" panose="020B0604030504040204" pitchFamily="34" charset="0"/>
                <a:cs typeface="Times New Roman" panose="02020603050405020304" pitchFamily="18" charset="0"/>
              </a:rPr>
              <a:t>ГА   </a:t>
            </a:r>
          </a:p>
          <a:p>
            <a:pPr algn="ctr"/>
            <a:r>
              <a:rPr lang="mn-MN" dirty="0">
                <a:latin typeface="Arial" panose="020B0604020202020204" pitchFamily="34" charset="0"/>
                <a:ea typeface="Verdana" panose="020B0604030504040204" pitchFamily="34" charset="0"/>
                <a:cs typeface="Times New Roman" panose="02020603050405020304" pitchFamily="18" charset="0"/>
              </a:rPr>
              <a:t>7-Р БАГ 68 ГА  </a:t>
            </a:r>
          </a:p>
          <a:p>
            <a:pPr algn="ctr"/>
            <a:r>
              <a:rPr lang="mn-MN" dirty="0">
                <a:latin typeface="Arial" panose="020B0604020202020204" pitchFamily="34" charset="0"/>
                <a:ea typeface="Verdana" panose="020B0604030504040204" pitchFamily="34" charset="0"/>
                <a:cs typeface="Times New Roman" panose="02020603050405020304" pitchFamily="18" charset="0"/>
              </a:rPr>
              <a:t>8-Р БАГ 4227 ГА</a:t>
            </a:r>
          </a:p>
          <a:p>
            <a:pPr algn="ctr"/>
            <a:r>
              <a:rPr lang="mn-MN" dirty="0">
                <a:latin typeface="Arial" panose="020B0604020202020204" pitchFamily="34" charset="0"/>
                <a:ea typeface="Verdana" panose="020B0604030504040204" pitchFamily="34" charset="0"/>
                <a:cs typeface="Times New Roman" panose="02020603050405020304" pitchFamily="18" charset="0"/>
              </a:rPr>
              <a:t>9-Р БАГ 36 ГА </a:t>
            </a:r>
          </a:p>
          <a:p>
            <a:pPr algn="ctr"/>
            <a:r>
              <a:rPr lang="mn-MN" dirty="0">
                <a:latin typeface="Arial" panose="020B0604020202020204" pitchFamily="34" charset="0"/>
                <a:ea typeface="Verdana" panose="020B0604030504040204" pitchFamily="34" charset="0"/>
                <a:cs typeface="Times New Roman" panose="02020603050405020304" pitchFamily="18" charset="0"/>
              </a:rPr>
              <a:t>10-Р БАГ 579 ГА </a:t>
            </a:r>
          </a:p>
          <a:p>
            <a:pPr algn="ctr"/>
            <a:r>
              <a:rPr lang="mn-MN" dirty="0">
                <a:latin typeface="Arial" panose="020B0604020202020204" pitchFamily="34" charset="0"/>
                <a:ea typeface="Verdana" panose="020B0604030504040204" pitchFamily="34" charset="0"/>
                <a:cs typeface="Times New Roman" panose="02020603050405020304" pitchFamily="18" charset="0"/>
              </a:rPr>
              <a:t>11 БАГ 482 БАГ </a:t>
            </a:r>
          </a:p>
        </p:txBody>
      </p:sp>
    </p:spTree>
    <p:extLst>
      <p:ext uri="{BB962C8B-B14F-4D97-AF65-F5344CB8AC3E}">
        <p14:creationId xmlns:p14="http://schemas.microsoft.com/office/powerpoint/2010/main" val="2934641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406</TotalTime>
  <Words>403</Words>
  <Application>Microsoft Office PowerPoint</Application>
  <PresentationFormat>Widescreen</PresentationFormat>
  <Paragraphs>30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Gill Sans MT</vt:lpstr>
      <vt:lpstr>PT Sans Narrow</vt:lpstr>
      <vt:lpstr>Times New Roman</vt:lpstr>
      <vt:lpstr>Verdana</vt:lpstr>
      <vt:lpstr>Gallery</vt:lpstr>
      <vt:lpstr>Дорнод аймгийн хэрлэн сумын багийн хилийн цэс тогтоох танилцуулга </vt:lpstr>
      <vt:lpstr>PowerPoint Presentation</vt:lpstr>
      <vt:lpstr>ХЭРЛЭН СУМЫН ИРГЭДИЙН ТӨЛӨӨЛӨГЧДИЙН ХУРЛЫН ТЭРГҮҮЛЭГЧДИЙН 2021 №38 ДУГААР ТОГТООЛООР СУМЫН БАГИЙН ХИЛИЙН ЗААГИЙГ ТОДОРХОЙЛОХ АЖЛЫН ХЭСЭГ БАЙГУУЛАГДСАН. </vt:lpstr>
      <vt:lpstr>Хуулийн үндэслэл: монгол улсын үндсэн хуулийн 57.1 дэх заалт:    1.Монгол Улсын нутаг дэвсгэр засаг захиргааны хувьд аймаг, нийслэлд, аймаг нь суманд, сум нь багт, нийслэл нь дүүрэгт, дүүрэг нь хороонд хуваагдана.   МОНГОЛ УЛСЫН ЗАСАГ ЗАХИРГАА, НУТАГ ДЭВСГЭРИЙН НЭГЖ, ТҮҮНИЙ УДИРДЛАГЫН ТУХАЙ хуулийн 8 дугаар зүйл: Баг  8.1.Баг нь нутгийн өөрийн удирдлагад иргэдийн оролцоог хангах, иргэдэд хуульд заасан үйлчилгээ хүргэх анхан шатны нэгж мөн.   ГАЗАР ЗОХИОН БАЙГУУЛАЛТ, ГЕОДЕЗИ ЗУРАГ ЗҮЙН ГАЗРЫН ДАРГЫН ТУШААЛ 2017 а/249 ДҮГЭЭР ТУШААЛ   “баг хорооны хилийн заагийг тодорхойлох, баталгаажуулах аргачлал “  </vt:lpstr>
      <vt:lpstr>PowerPoint Presentation</vt:lpstr>
      <vt:lpstr>PowerPoint Presentation</vt:lpstr>
      <vt:lpstr>  - Бнмау-ын дорнод аймгийн ардын хурлын тэргүүлэгчдийн 1992- оны 9 дүгээр сарын 3-ны өдрийн №59 дугаар тогтоолоор сумдад байгуулагдах засаг захиргаа, нутаг дэвсгэрийн анхан шатны нэгж болох багийн тоог тогтоосон.  - Дорнод аймгийн иргэдийн төлөөлөгчдийн хурлын тэргүүлэгчдийн 2018 оны 55 дугаар тогтоолоор 10, 11 дүгээр багийн хилийн заагийг тодорхойлсон  байДАГ БӨГӨӨД бусад БАГИЙН ХИЙЛИЙН ЗААГИЙГ ТОГТООСОН ЭРХ БҮХИЙ ЭТГЭЭДИЙН ШИЙДВЭР БАЙХГҮЙ. </vt:lpstr>
      <vt:lpstr>PowerPoint Presentation</vt:lpstr>
      <vt:lpstr>PowerPoint Presentation</vt:lpstr>
      <vt:lpstr>PowerPoint Presentation</vt:lpstr>
      <vt:lpstr>PowerPoint Presentation</vt:lpstr>
      <vt:lpstr>PowerPoint Presentation</vt:lpstr>
      <vt:lpstr>Баг хорооны хилийн заагийг тодорхойлох, баталгаажуулах аргачлаЛ: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Дорнод аймгийн хэрлэн сумын багийн хилийн цэс тогтоох танилцуулга </dc:title>
  <dc:creator>user</dc:creator>
  <cp:lastModifiedBy>user</cp:lastModifiedBy>
  <cp:revision>39</cp:revision>
  <dcterms:created xsi:type="dcterms:W3CDTF">2022-01-24T06:34:27Z</dcterms:created>
  <dcterms:modified xsi:type="dcterms:W3CDTF">2022-01-24T14:05:26Z</dcterms:modified>
</cp:coreProperties>
</file>