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0" r:id="rId1"/>
  </p:sldMasterIdLst>
  <p:notesMasterIdLst>
    <p:notesMasterId r:id="rId41"/>
  </p:notesMasterIdLst>
  <p:sldIdLst>
    <p:sldId id="257" r:id="rId2"/>
    <p:sldId id="258" r:id="rId3"/>
    <p:sldId id="329" r:id="rId4"/>
    <p:sldId id="330" r:id="rId5"/>
    <p:sldId id="331" r:id="rId6"/>
    <p:sldId id="333" r:id="rId7"/>
    <p:sldId id="334" r:id="rId8"/>
    <p:sldId id="335" r:id="rId9"/>
    <p:sldId id="336" r:id="rId10"/>
    <p:sldId id="337" r:id="rId11"/>
    <p:sldId id="274" r:id="rId12"/>
    <p:sldId id="338" r:id="rId13"/>
    <p:sldId id="339" r:id="rId14"/>
    <p:sldId id="275" r:id="rId15"/>
    <p:sldId id="276" r:id="rId16"/>
    <p:sldId id="277" r:id="rId17"/>
    <p:sldId id="278" r:id="rId18"/>
    <p:sldId id="279" r:id="rId19"/>
    <p:sldId id="280" r:id="rId20"/>
    <p:sldId id="288" r:id="rId21"/>
    <p:sldId id="341" r:id="rId22"/>
    <p:sldId id="342" r:id="rId23"/>
    <p:sldId id="356" r:id="rId24"/>
    <p:sldId id="281" r:id="rId25"/>
    <p:sldId id="340"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27" r:id="rId40"/>
  </p:sldIdLst>
  <p:sldSz cx="12192000" cy="6858000"/>
  <p:notesSz cx="6858000" cy="9144000"/>
  <p:defaultTextStyle>
    <a:defPPr>
      <a:defRPr lang="en-M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p:restoredTop sz="94713"/>
  </p:normalViewPr>
  <p:slideViewPr>
    <p:cSldViewPr snapToGrid="0" snapToObjects="1">
      <p:cViewPr varScale="1">
        <p:scale>
          <a:sx n="108" d="100"/>
          <a:sy n="108" d="100"/>
        </p:scale>
        <p:origin x="7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C2446-877D-DD4A-BCF4-ADFFDF6476E7}" type="datetimeFigureOut">
              <a:rPr lang="en-MN" smtClean="0"/>
              <a:t>1/12/22</a:t>
            </a:fld>
            <a:endParaRPr lang="en-M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FB832-AD3D-D24C-B0E1-DDFAB3813CFD}" type="slidenum">
              <a:rPr lang="en-MN" smtClean="0"/>
              <a:t>‹#›</a:t>
            </a:fld>
            <a:endParaRPr lang="en-MN"/>
          </a:p>
        </p:txBody>
      </p:sp>
    </p:spTree>
    <p:extLst>
      <p:ext uri="{BB962C8B-B14F-4D97-AF65-F5344CB8AC3E}">
        <p14:creationId xmlns:p14="http://schemas.microsoft.com/office/powerpoint/2010/main" val="3858307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86FB832-AD3D-D24C-B0E1-DDFAB3813CFD}" type="slidenum">
              <a:rPr lang="en-MN" smtClean="0"/>
              <a:t>25</a:t>
            </a:fld>
            <a:endParaRPr lang="en-MN"/>
          </a:p>
        </p:txBody>
      </p:sp>
    </p:spTree>
    <p:extLst>
      <p:ext uri="{BB962C8B-B14F-4D97-AF65-F5344CB8AC3E}">
        <p14:creationId xmlns:p14="http://schemas.microsoft.com/office/powerpoint/2010/main" val="414643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86FB832-AD3D-D24C-B0E1-DDFAB3813CFD}" type="slidenum">
              <a:rPr lang="en-MN" smtClean="0"/>
              <a:t>33</a:t>
            </a:fld>
            <a:endParaRPr lang="en-MN"/>
          </a:p>
        </p:txBody>
      </p:sp>
    </p:spTree>
    <p:extLst>
      <p:ext uri="{BB962C8B-B14F-4D97-AF65-F5344CB8AC3E}">
        <p14:creationId xmlns:p14="http://schemas.microsoft.com/office/powerpoint/2010/main" val="41851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N" dirty="0"/>
          </a:p>
        </p:txBody>
      </p:sp>
      <p:sp>
        <p:nvSpPr>
          <p:cNvPr id="4" name="Slide Number Placeholder 3"/>
          <p:cNvSpPr>
            <a:spLocks noGrp="1"/>
          </p:cNvSpPr>
          <p:nvPr>
            <p:ph type="sldNum" sz="quarter" idx="5"/>
          </p:nvPr>
        </p:nvSpPr>
        <p:spPr/>
        <p:txBody>
          <a:bodyPr/>
          <a:lstStyle/>
          <a:p>
            <a:fld id="{886FB832-AD3D-D24C-B0E1-DDFAB3813CFD}" type="slidenum">
              <a:rPr lang="en-MN" smtClean="0"/>
              <a:t>34</a:t>
            </a:fld>
            <a:endParaRPr lang="en-MN"/>
          </a:p>
        </p:txBody>
      </p:sp>
    </p:spTree>
    <p:extLst>
      <p:ext uri="{BB962C8B-B14F-4D97-AF65-F5344CB8AC3E}">
        <p14:creationId xmlns:p14="http://schemas.microsoft.com/office/powerpoint/2010/main" val="654604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3670-66B8-0647-AFE5-31A3B468E7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N"/>
          </a:p>
        </p:txBody>
      </p:sp>
      <p:sp>
        <p:nvSpPr>
          <p:cNvPr id="3" name="Subtitle 2">
            <a:extLst>
              <a:ext uri="{FF2B5EF4-FFF2-40B4-BE49-F238E27FC236}">
                <a16:creationId xmlns:a16="http://schemas.microsoft.com/office/drawing/2014/main" id="{89B7412E-D450-D94F-A014-84F55576A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N"/>
          </a:p>
        </p:txBody>
      </p:sp>
      <p:sp>
        <p:nvSpPr>
          <p:cNvPr id="4" name="Date Placeholder 3">
            <a:extLst>
              <a:ext uri="{FF2B5EF4-FFF2-40B4-BE49-F238E27FC236}">
                <a16:creationId xmlns:a16="http://schemas.microsoft.com/office/drawing/2014/main" id="{72068A7A-3AE4-434F-A1B5-0739975BDFB1}"/>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5" name="Footer Placeholder 4">
            <a:extLst>
              <a:ext uri="{FF2B5EF4-FFF2-40B4-BE49-F238E27FC236}">
                <a16:creationId xmlns:a16="http://schemas.microsoft.com/office/drawing/2014/main" id="{BA23971F-8E0D-934A-98A1-6C2F572FC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C4BD3-378A-934C-9A42-4FC4217ABDFC}"/>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615804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97CA-362B-F343-84CB-AA29FE7881A0}"/>
              </a:ext>
            </a:extLst>
          </p:cNvPr>
          <p:cNvSpPr>
            <a:spLocks noGrp="1"/>
          </p:cNvSpPr>
          <p:nvPr>
            <p:ph type="title"/>
          </p:nvPr>
        </p:nvSpPr>
        <p:spPr/>
        <p:txBody>
          <a:bodyPr/>
          <a:lstStyle/>
          <a:p>
            <a:r>
              <a:rPr lang="en-US"/>
              <a:t>Click to edit Master title style</a:t>
            </a:r>
            <a:endParaRPr lang="en-MN"/>
          </a:p>
        </p:txBody>
      </p:sp>
      <p:sp>
        <p:nvSpPr>
          <p:cNvPr id="3" name="Vertical Text Placeholder 2">
            <a:extLst>
              <a:ext uri="{FF2B5EF4-FFF2-40B4-BE49-F238E27FC236}">
                <a16:creationId xmlns:a16="http://schemas.microsoft.com/office/drawing/2014/main" id="{4EF8468E-2CFD-9449-BA97-71299D6E4E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4" name="Date Placeholder 3">
            <a:extLst>
              <a:ext uri="{FF2B5EF4-FFF2-40B4-BE49-F238E27FC236}">
                <a16:creationId xmlns:a16="http://schemas.microsoft.com/office/drawing/2014/main" id="{A94E2180-57A6-7342-8D5C-B16828A8E65C}"/>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5" name="Footer Placeholder 4">
            <a:extLst>
              <a:ext uri="{FF2B5EF4-FFF2-40B4-BE49-F238E27FC236}">
                <a16:creationId xmlns:a16="http://schemas.microsoft.com/office/drawing/2014/main" id="{BA0C953C-1D28-0240-929E-91A0CDC8A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E7ED5-74F0-EA4E-92A1-688C40FC58DF}"/>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25649392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B198E2-5CA9-9A42-98B9-B100C3D685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N"/>
          </a:p>
        </p:txBody>
      </p:sp>
      <p:sp>
        <p:nvSpPr>
          <p:cNvPr id="3" name="Vertical Text Placeholder 2">
            <a:extLst>
              <a:ext uri="{FF2B5EF4-FFF2-40B4-BE49-F238E27FC236}">
                <a16:creationId xmlns:a16="http://schemas.microsoft.com/office/drawing/2014/main" id="{F6D64313-BD4F-694D-88F1-A056FF3E5F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4" name="Date Placeholder 3">
            <a:extLst>
              <a:ext uri="{FF2B5EF4-FFF2-40B4-BE49-F238E27FC236}">
                <a16:creationId xmlns:a16="http://schemas.microsoft.com/office/drawing/2014/main" id="{A91F9509-6B3D-3445-885E-B2060C7C63A0}"/>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5" name="Footer Placeholder 4">
            <a:extLst>
              <a:ext uri="{FF2B5EF4-FFF2-40B4-BE49-F238E27FC236}">
                <a16:creationId xmlns:a16="http://schemas.microsoft.com/office/drawing/2014/main" id="{3776E109-320B-3043-ABF7-9D815014F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D82C3-3D2F-C149-BF27-1617129393F0}"/>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22435964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52EF-2BF9-4748-8708-C99696FF170E}"/>
              </a:ext>
            </a:extLst>
          </p:cNvPr>
          <p:cNvSpPr>
            <a:spLocks noGrp="1"/>
          </p:cNvSpPr>
          <p:nvPr>
            <p:ph type="title"/>
          </p:nvPr>
        </p:nvSpPr>
        <p:spPr/>
        <p:txBody>
          <a:bodyPr/>
          <a:lstStyle/>
          <a:p>
            <a:r>
              <a:rPr lang="en-US"/>
              <a:t>Click to edit Master title style</a:t>
            </a:r>
            <a:endParaRPr lang="en-MN"/>
          </a:p>
        </p:txBody>
      </p:sp>
      <p:sp>
        <p:nvSpPr>
          <p:cNvPr id="3" name="Content Placeholder 2">
            <a:extLst>
              <a:ext uri="{FF2B5EF4-FFF2-40B4-BE49-F238E27FC236}">
                <a16:creationId xmlns:a16="http://schemas.microsoft.com/office/drawing/2014/main" id="{80776FAF-6798-D846-9963-5B6DC446AA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4" name="Date Placeholder 3">
            <a:extLst>
              <a:ext uri="{FF2B5EF4-FFF2-40B4-BE49-F238E27FC236}">
                <a16:creationId xmlns:a16="http://schemas.microsoft.com/office/drawing/2014/main" id="{E1D9391B-97D9-6848-8DE4-5F490BDD5419}"/>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5" name="Footer Placeholder 4">
            <a:extLst>
              <a:ext uri="{FF2B5EF4-FFF2-40B4-BE49-F238E27FC236}">
                <a16:creationId xmlns:a16="http://schemas.microsoft.com/office/drawing/2014/main" id="{0EED5C06-BD44-024A-AD29-78F6EE022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33B80-9B41-DB47-90AE-3356C81775DE}"/>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597265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13BF-0E5C-F446-BABA-8D8A815492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N"/>
          </a:p>
        </p:txBody>
      </p:sp>
      <p:sp>
        <p:nvSpPr>
          <p:cNvPr id="3" name="Text Placeholder 2">
            <a:extLst>
              <a:ext uri="{FF2B5EF4-FFF2-40B4-BE49-F238E27FC236}">
                <a16:creationId xmlns:a16="http://schemas.microsoft.com/office/drawing/2014/main" id="{D08B88E2-8662-864C-833C-C3508FE3D7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F3D030-E99F-F44F-8580-3F896B2E3B98}"/>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5" name="Footer Placeholder 4">
            <a:extLst>
              <a:ext uri="{FF2B5EF4-FFF2-40B4-BE49-F238E27FC236}">
                <a16:creationId xmlns:a16="http://schemas.microsoft.com/office/drawing/2014/main" id="{DC32887C-6789-A74D-8E4B-30917C9AE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ACC94-27EA-5548-8562-391145906C0A}"/>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8689861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16642-E8C0-6547-A33C-BC755833E42B}"/>
              </a:ext>
            </a:extLst>
          </p:cNvPr>
          <p:cNvSpPr>
            <a:spLocks noGrp="1"/>
          </p:cNvSpPr>
          <p:nvPr>
            <p:ph type="title"/>
          </p:nvPr>
        </p:nvSpPr>
        <p:spPr/>
        <p:txBody>
          <a:bodyPr/>
          <a:lstStyle/>
          <a:p>
            <a:r>
              <a:rPr lang="en-US"/>
              <a:t>Click to edit Master title style</a:t>
            </a:r>
            <a:endParaRPr lang="en-MN"/>
          </a:p>
        </p:txBody>
      </p:sp>
      <p:sp>
        <p:nvSpPr>
          <p:cNvPr id="3" name="Content Placeholder 2">
            <a:extLst>
              <a:ext uri="{FF2B5EF4-FFF2-40B4-BE49-F238E27FC236}">
                <a16:creationId xmlns:a16="http://schemas.microsoft.com/office/drawing/2014/main" id="{E5E95310-3061-E94D-8BC6-6980A0ACC1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4" name="Content Placeholder 3">
            <a:extLst>
              <a:ext uri="{FF2B5EF4-FFF2-40B4-BE49-F238E27FC236}">
                <a16:creationId xmlns:a16="http://schemas.microsoft.com/office/drawing/2014/main" id="{C4D57911-F989-E744-8C4B-C0BB5814BB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5" name="Date Placeholder 4">
            <a:extLst>
              <a:ext uri="{FF2B5EF4-FFF2-40B4-BE49-F238E27FC236}">
                <a16:creationId xmlns:a16="http://schemas.microsoft.com/office/drawing/2014/main" id="{495D61F4-697C-A646-B1B8-37DE346590F7}"/>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6" name="Footer Placeholder 5">
            <a:extLst>
              <a:ext uri="{FF2B5EF4-FFF2-40B4-BE49-F238E27FC236}">
                <a16:creationId xmlns:a16="http://schemas.microsoft.com/office/drawing/2014/main" id="{C4383352-9760-1F4F-ABFA-D73E626FC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E5027C-F500-464F-A142-78708E299BA5}"/>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3129202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D425-8FF4-F84A-94B8-4EEC898E00E9}"/>
              </a:ext>
            </a:extLst>
          </p:cNvPr>
          <p:cNvSpPr>
            <a:spLocks noGrp="1"/>
          </p:cNvSpPr>
          <p:nvPr>
            <p:ph type="title"/>
          </p:nvPr>
        </p:nvSpPr>
        <p:spPr>
          <a:xfrm>
            <a:off x="839788" y="365125"/>
            <a:ext cx="10515600" cy="1325563"/>
          </a:xfrm>
        </p:spPr>
        <p:txBody>
          <a:bodyPr/>
          <a:lstStyle/>
          <a:p>
            <a:r>
              <a:rPr lang="en-US"/>
              <a:t>Click to edit Master title style</a:t>
            </a:r>
            <a:endParaRPr lang="en-MN"/>
          </a:p>
        </p:txBody>
      </p:sp>
      <p:sp>
        <p:nvSpPr>
          <p:cNvPr id="3" name="Text Placeholder 2">
            <a:extLst>
              <a:ext uri="{FF2B5EF4-FFF2-40B4-BE49-F238E27FC236}">
                <a16:creationId xmlns:a16="http://schemas.microsoft.com/office/drawing/2014/main" id="{5C866CFB-C7B2-604F-BBB3-8C5A7416BD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C737B5-A976-954B-B09E-3CB3D3349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5" name="Text Placeholder 4">
            <a:extLst>
              <a:ext uri="{FF2B5EF4-FFF2-40B4-BE49-F238E27FC236}">
                <a16:creationId xmlns:a16="http://schemas.microsoft.com/office/drawing/2014/main" id="{048D34C0-B2E1-8D43-B3A8-0A3EB638BE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1507CD-4703-9342-BB02-0F035DBC89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7" name="Date Placeholder 6">
            <a:extLst>
              <a:ext uri="{FF2B5EF4-FFF2-40B4-BE49-F238E27FC236}">
                <a16:creationId xmlns:a16="http://schemas.microsoft.com/office/drawing/2014/main" id="{EA69F496-7BAD-4648-BBE7-424040BAAE2F}"/>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8" name="Footer Placeholder 7">
            <a:extLst>
              <a:ext uri="{FF2B5EF4-FFF2-40B4-BE49-F238E27FC236}">
                <a16:creationId xmlns:a16="http://schemas.microsoft.com/office/drawing/2014/main" id="{D76CD73E-9490-524B-98AB-141B534DEE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3B5EDA-2E30-294B-8674-A721B9707145}"/>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23143631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961F-4E78-1246-8DA0-8C6CB0B741E7}"/>
              </a:ext>
            </a:extLst>
          </p:cNvPr>
          <p:cNvSpPr>
            <a:spLocks noGrp="1"/>
          </p:cNvSpPr>
          <p:nvPr>
            <p:ph type="title"/>
          </p:nvPr>
        </p:nvSpPr>
        <p:spPr/>
        <p:txBody>
          <a:bodyPr/>
          <a:lstStyle/>
          <a:p>
            <a:r>
              <a:rPr lang="en-US"/>
              <a:t>Click to edit Master title style</a:t>
            </a:r>
            <a:endParaRPr lang="en-MN"/>
          </a:p>
        </p:txBody>
      </p:sp>
      <p:sp>
        <p:nvSpPr>
          <p:cNvPr id="3" name="Date Placeholder 2">
            <a:extLst>
              <a:ext uri="{FF2B5EF4-FFF2-40B4-BE49-F238E27FC236}">
                <a16:creationId xmlns:a16="http://schemas.microsoft.com/office/drawing/2014/main" id="{3797C268-9B79-3948-8432-A2AB621170A7}"/>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4" name="Footer Placeholder 3">
            <a:extLst>
              <a:ext uri="{FF2B5EF4-FFF2-40B4-BE49-F238E27FC236}">
                <a16:creationId xmlns:a16="http://schemas.microsoft.com/office/drawing/2014/main" id="{7BDE6691-6638-5F4A-AC55-50BBD158E7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810FAA-4308-8345-8F9A-934F376F08E0}"/>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2873942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EC159B-D93A-404A-8FEC-CCD64D29796F}"/>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3" name="Footer Placeholder 2">
            <a:extLst>
              <a:ext uri="{FF2B5EF4-FFF2-40B4-BE49-F238E27FC236}">
                <a16:creationId xmlns:a16="http://schemas.microsoft.com/office/drawing/2014/main" id="{601AE309-D7A2-FC4A-BF3F-9539334985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0707C6-0687-B94E-A51C-981CE1CD8230}"/>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19051112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EE63-003A-2D48-AD41-311A481C90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N"/>
          </a:p>
        </p:txBody>
      </p:sp>
      <p:sp>
        <p:nvSpPr>
          <p:cNvPr id="3" name="Content Placeholder 2">
            <a:extLst>
              <a:ext uri="{FF2B5EF4-FFF2-40B4-BE49-F238E27FC236}">
                <a16:creationId xmlns:a16="http://schemas.microsoft.com/office/drawing/2014/main" id="{182AC6DC-B45F-C145-88C4-82B12E2E81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4" name="Text Placeholder 3">
            <a:extLst>
              <a:ext uri="{FF2B5EF4-FFF2-40B4-BE49-F238E27FC236}">
                <a16:creationId xmlns:a16="http://schemas.microsoft.com/office/drawing/2014/main" id="{7831854F-81EC-594C-8CDD-B0643D8D3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4A29E-1C9B-D04B-8847-5DDC42654974}"/>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6" name="Footer Placeholder 5">
            <a:extLst>
              <a:ext uri="{FF2B5EF4-FFF2-40B4-BE49-F238E27FC236}">
                <a16:creationId xmlns:a16="http://schemas.microsoft.com/office/drawing/2014/main" id="{9E4F55C1-BF58-7949-B84E-6FC2D35044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F37C3-D918-0C43-AB17-B89F3A485D08}"/>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14502659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2E35-8FF0-EC40-92B4-A116F928F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N"/>
          </a:p>
        </p:txBody>
      </p:sp>
      <p:sp>
        <p:nvSpPr>
          <p:cNvPr id="3" name="Picture Placeholder 2">
            <a:extLst>
              <a:ext uri="{FF2B5EF4-FFF2-40B4-BE49-F238E27FC236}">
                <a16:creationId xmlns:a16="http://schemas.microsoft.com/office/drawing/2014/main" id="{1386455C-C38B-064E-A002-F7035C05F8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N"/>
          </a:p>
        </p:txBody>
      </p:sp>
      <p:sp>
        <p:nvSpPr>
          <p:cNvPr id="4" name="Text Placeholder 3">
            <a:extLst>
              <a:ext uri="{FF2B5EF4-FFF2-40B4-BE49-F238E27FC236}">
                <a16:creationId xmlns:a16="http://schemas.microsoft.com/office/drawing/2014/main" id="{90FA3BAE-3FA8-5A42-9C30-0524D83E4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AE0C71-EB4B-8E4B-9192-53612AC79B03}"/>
              </a:ext>
            </a:extLst>
          </p:cNvPr>
          <p:cNvSpPr>
            <a:spLocks noGrp="1"/>
          </p:cNvSpPr>
          <p:nvPr>
            <p:ph type="dt" sz="half" idx="10"/>
          </p:nvPr>
        </p:nvSpPr>
        <p:spPr/>
        <p:txBody>
          <a:bodyPr/>
          <a:lstStyle/>
          <a:p>
            <a:fld id="{BE9B41D3-0A0D-2343-8FF3-EDE3797CD040}" type="datetimeFigureOut">
              <a:rPr lang="en-US" smtClean="0"/>
              <a:t>1/12/22</a:t>
            </a:fld>
            <a:endParaRPr lang="en-US"/>
          </a:p>
        </p:txBody>
      </p:sp>
      <p:sp>
        <p:nvSpPr>
          <p:cNvPr id="6" name="Footer Placeholder 5">
            <a:extLst>
              <a:ext uri="{FF2B5EF4-FFF2-40B4-BE49-F238E27FC236}">
                <a16:creationId xmlns:a16="http://schemas.microsoft.com/office/drawing/2014/main" id="{A626D822-07C2-104C-9717-FB1019DDEAB7}"/>
              </a:ext>
            </a:extLst>
          </p:cNvPr>
          <p:cNvSpPr>
            <a:spLocks noGrp="1"/>
          </p:cNvSpPr>
          <p:nvPr>
            <p:ph type="ftr" sz="quarter" idx="11"/>
          </p:nvPr>
        </p:nvSpPr>
        <p:spPr/>
        <p:txBody>
          <a:bodyPr/>
          <a:lstStyle/>
          <a:p>
            <a:r>
              <a:rPr lang="en-US"/>
              <a:t>
              </a:t>
            </a:r>
            <a:endParaRPr lang="en-US" dirty="0"/>
          </a:p>
        </p:txBody>
      </p:sp>
      <p:sp>
        <p:nvSpPr>
          <p:cNvPr id="7" name="Slide Number Placeholder 6">
            <a:extLst>
              <a:ext uri="{FF2B5EF4-FFF2-40B4-BE49-F238E27FC236}">
                <a16:creationId xmlns:a16="http://schemas.microsoft.com/office/drawing/2014/main" id="{7BE15C4E-5EA7-4340-B748-B07E43D4D013}"/>
              </a:ext>
            </a:extLst>
          </p:cNvPr>
          <p:cNvSpPr>
            <a:spLocks noGrp="1"/>
          </p:cNvSpPr>
          <p:nvPr>
            <p:ph type="sldNum" sz="quarter" idx="12"/>
          </p:nvPr>
        </p:nvSpPr>
        <p:spPr/>
        <p:txBody>
          <a:bodyPr/>
          <a:lstStyle/>
          <a:p>
            <a:fld id="{24DE5886-A62B-DF44-90E7-564BFE2558B4}" type="slidenum">
              <a:rPr lang="en-US" smtClean="0"/>
              <a:t>‹#›</a:t>
            </a:fld>
            <a:endParaRPr lang="en-US"/>
          </a:p>
        </p:txBody>
      </p:sp>
    </p:spTree>
    <p:extLst>
      <p:ext uri="{BB962C8B-B14F-4D97-AF65-F5344CB8AC3E}">
        <p14:creationId xmlns:p14="http://schemas.microsoft.com/office/powerpoint/2010/main" val="4993925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FDC60-B5FD-544E-935F-CB852A1046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N"/>
          </a:p>
        </p:txBody>
      </p:sp>
      <p:sp>
        <p:nvSpPr>
          <p:cNvPr id="3" name="Text Placeholder 2">
            <a:extLst>
              <a:ext uri="{FF2B5EF4-FFF2-40B4-BE49-F238E27FC236}">
                <a16:creationId xmlns:a16="http://schemas.microsoft.com/office/drawing/2014/main" id="{63D41AFA-0446-3F4E-B546-C7B0D15AC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N"/>
          </a:p>
        </p:txBody>
      </p:sp>
      <p:sp>
        <p:nvSpPr>
          <p:cNvPr id="4" name="Date Placeholder 3">
            <a:extLst>
              <a:ext uri="{FF2B5EF4-FFF2-40B4-BE49-F238E27FC236}">
                <a16:creationId xmlns:a16="http://schemas.microsoft.com/office/drawing/2014/main" id="{B16E825C-0CBD-5C43-8612-98E748899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9B41D3-0A0D-2343-8FF3-EDE3797CD040}" type="datetimeFigureOut">
              <a:rPr lang="en-US" smtClean="0"/>
              <a:t>1/12/22</a:t>
            </a:fld>
            <a:endParaRPr lang="en-US"/>
          </a:p>
        </p:txBody>
      </p:sp>
      <p:sp>
        <p:nvSpPr>
          <p:cNvPr id="5" name="Footer Placeholder 4">
            <a:extLst>
              <a:ext uri="{FF2B5EF4-FFF2-40B4-BE49-F238E27FC236}">
                <a16:creationId xmlns:a16="http://schemas.microsoft.com/office/drawing/2014/main" id="{FFB32C96-E3BE-0B4E-AF36-19FA095FB4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301C89-9946-8E42-8D9C-A8D69F3321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E5886-A62B-DF44-90E7-564BFE2558B4}" type="slidenum">
              <a:rPr lang="en-US" smtClean="0"/>
              <a:t>‹#›</a:t>
            </a:fld>
            <a:endParaRPr lang="en-US"/>
          </a:p>
        </p:txBody>
      </p:sp>
    </p:spTree>
    <p:extLst>
      <p:ext uri="{BB962C8B-B14F-4D97-AF65-F5344CB8AC3E}">
        <p14:creationId xmlns:p14="http://schemas.microsoft.com/office/powerpoint/2010/main" val="275531848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62ED343-C7DC-864E-912D-D8DD993DB15A}"/>
              </a:ext>
            </a:extLst>
          </p:cNvPr>
          <p:cNvPicPr>
            <a:picLocks noGrp="1" noChangeAspect="1"/>
          </p:cNvPicPr>
          <p:nvPr>
            <p:ph idx="1"/>
          </p:nvPr>
        </p:nvPicPr>
        <p:blipFill>
          <a:blip r:embed="rId2"/>
          <a:stretch>
            <a:fillRect/>
          </a:stretch>
        </p:blipFill>
        <p:spPr>
          <a:xfrm>
            <a:off x="4534410" y="147132"/>
            <a:ext cx="2768600" cy="2933700"/>
          </a:xfrm>
          <a:prstGeom prst="rect">
            <a:avLst/>
          </a:prstGeom>
        </p:spPr>
      </p:pic>
      <p:sp>
        <p:nvSpPr>
          <p:cNvPr id="4" name="Rectangle 3">
            <a:extLst>
              <a:ext uri="{FF2B5EF4-FFF2-40B4-BE49-F238E27FC236}">
                <a16:creationId xmlns:a16="http://schemas.microsoft.com/office/drawing/2014/main" id="{EB11C5DF-1D1E-F342-9254-AB601AE21F0C}"/>
              </a:ext>
            </a:extLst>
          </p:cNvPr>
          <p:cNvSpPr/>
          <p:nvPr/>
        </p:nvSpPr>
        <p:spPr>
          <a:xfrm>
            <a:off x="609600" y="3240332"/>
            <a:ext cx="10972800"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ИРГЭДИЙН ТӨЛӨӨЛӨГЧДИЙН ХУРЛЫН 2021 ОНЫ АЖЛЫН ТАЙЛАН</a:t>
            </a:r>
            <a:endParaRPr lang="en-US" sz="5400" b="1" cap="none" spc="0"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206063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6CEE-76F3-A443-B1D2-6CA96CC33038}"/>
              </a:ext>
            </a:extLst>
          </p:cNvPr>
          <p:cNvSpPr>
            <a:spLocks noGrp="1"/>
          </p:cNvSpPr>
          <p:nvPr>
            <p:ph type="title"/>
          </p:nvPr>
        </p:nvSpPr>
        <p:spPr>
          <a:xfrm>
            <a:off x="677334" y="609600"/>
            <a:ext cx="10972360" cy="935487"/>
          </a:xfrm>
        </p:spPr>
        <p:txBody>
          <a:bodyPr>
            <a:noAutofit/>
          </a:bodyPr>
          <a:lstStyle/>
          <a:p>
            <a:pPr algn="ctr"/>
            <a:r>
              <a:rPr lang="en-MN" sz="2800" dirty="0">
                <a:latin typeface="Arial" panose="020B0604020202020204" pitchFamily="34" charset="0"/>
                <a:cs typeface="Arial" panose="020B0604020202020204" pitchFamily="34" charset="0"/>
              </a:rPr>
              <a:t>ХАМТРАН,</a:t>
            </a:r>
            <a:r>
              <a:rPr lang="en-MN" sz="2800" dirty="0">
                <a:solidFill>
                  <a:schemeClr val="tx1"/>
                </a:solidFill>
                <a:latin typeface="Arial" panose="020B0604020202020204" pitchFamily="34" charset="0"/>
                <a:cs typeface="Arial" panose="020B0604020202020204" pitchFamily="34" charset="0"/>
              </a:rPr>
              <a:t> ЗОХИОН БАЙГУУЛСАН ҮЙЛ АЖИЛЛАГАА</a:t>
            </a:r>
          </a:p>
        </p:txBody>
      </p:sp>
      <p:sp>
        <p:nvSpPr>
          <p:cNvPr id="3" name="Content Placeholder 2">
            <a:extLst>
              <a:ext uri="{FF2B5EF4-FFF2-40B4-BE49-F238E27FC236}">
                <a16:creationId xmlns:a16="http://schemas.microsoft.com/office/drawing/2014/main" id="{F7DE02AA-99DA-6241-837E-DA4A43403656}"/>
              </a:ext>
            </a:extLst>
          </p:cNvPr>
          <p:cNvSpPr>
            <a:spLocks noGrp="1"/>
          </p:cNvSpPr>
          <p:nvPr>
            <p:ph idx="1"/>
          </p:nvPr>
        </p:nvSpPr>
        <p:spPr>
          <a:xfrm>
            <a:off x="486888" y="1571059"/>
            <a:ext cx="8264785" cy="533720"/>
          </a:xfrm>
        </p:spPr>
        <p:txBody>
          <a:bodyPr/>
          <a:lstStyle/>
          <a:p>
            <a:pPr marL="0" indent="0">
              <a:buNone/>
            </a:pPr>
            <a:r>
              <a:rPr lang="en-MN" dirty="0"/>
              <a:t>   </a:t>
            </a:r>
            <a:endParaRPr lang="en-MN" dirty="0">
              <a:solidFill>
                <a:schemeClr val="tx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5F3FD6E3-A5E5-2043-9FBC-1D8FEA31BFD2}"/>
              </a:ext>
            </a:extLst>
          </p:cNvPr>
          <p:cNvCxnSpPr>
            <a:cxnSpLocks/>
          </p:cNvCxnSpPr>
          <p:nvPr/>
        </p:nvCxnSpPr>
        <p:spPr>
          <a:xfrm flipV="1">
            <a:off x="858982" y="2042984"/>
            <a:ext cx="10806420" cy="60821"/>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7523B26-5549-5345-81DD-A4B3579D7BC9}"/>
              </a:ext>
            </a:extLst>
          </p:cNvPr>
          <p:cNvSpPr txBox="1"/>
          <p:nvPr/>
        </p:nvSpPr>
        <p:spPr>
          <a:xfrm>
            <a:off x="858982" y="1545087"/>
            <a:ext cx="9987022" cy="400110"/>
          </a:xfrm>
          <a:prstGeom prst="rect">
            <a:avLst/>
          </a:prstGeom>
          <a:noFill/>
        </p:spPr>
        <p:txBody>
          <a:bodyPr wrap="square" rtlCol="0">
            <a:spAutoFit/>
          </a:bodyPr>
          <a:lstStyle/>
          <a:p>
            <a:r>
              <a:rPr lang="en-MN" sz="2000" dirty="0">
                <a:latin typeface="Arial" panose="020B0604020202020204" pitchFamily="34" charset="0"/>
                <a:cs typeface="Arial" panose="020B0604020202020204" pitchFamily="34" charset="0"/>
              </a:rPr>
              <a:t>“Сумын 9 алдартан”-нд шагнал гардуулах арга хэмжээ</a:t>
            </a:r>
          </a:p>
        </p:txBody>
      </p:sp>
      <p:pic>
        <p:nvPicPr>
          <p:cNvPr id="8" name="Picture 7" descr="A group of people posing for a photo&#10;&#10;Description automatically generated">
            <a:extLst>
              <a:ext uri="{FF2B5EF4-FFF2-40B4-BE49-F238E27FC236}">
                <a16:creationId xmlns:a16="http://schemas.microsoft.com/office/drawing/2014/main" id="{10B877B9-5718-0E4D-B939-1E5FFF28D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2391917"/>
            <a:ext cx="5459392" cy="4094544"/>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B598BDAE-EDA8-644F-8B02-49C98C153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679" y="2391917"/>
            <a:ext cx="5462504" cy="4094543"/>
          </a:xfrm>
          <a:prstGeom prst="rect">
            <a:avLst/>
          </a:prstGeom>
        </p:spPr>
      </p:pic>
    </p:spTree>
    <p:extLst>
      <p:ext uri="{BB962C8B-B14F-4D97-AF65-F5344CB8AC3E}">
        <p14:creationId xmlns:p14="http://schemas.microsoft.com/office/powerpoint/2010/main" val="19278140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group of people posing for a picture with a trophy&#10;&#10;Description automatically generated with low confidence">
            <a:extLst>
              <a:ext uri="{FF2B5EF4-FFF2-40B4-BE49-F238E27FC236}">
                <a16:creationId xmlns:a16="http://schemas.microsoft.com/office/drawing/2014/main" id="{CD02ECB5-DC68-8041-ACAF-94EF55CCA6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287" y="1253330"/>
            <a:ext cx="6200075" cy="4647407"/>
          </a:xfrm>
          <a:prstGeom prst="rect">
            <a:avLst/>
          </a:prstGeom>
        </p:spPr>
      </p:pic>
      <p:pic>
        <p:nvPicPr>
          <p:cNvPr id="11" name="Picture 10" descr="A group of people posing for a photo&#10;&#10;Description automatically generated with medium confidence">
            <a:extLst>
              <a:ext uri="{FF2B5EF4-FFF2-40B4-BE49-F238E27FC236}">
                <a16:creationId xmlns:a16="http://schemas.microsoft.com/office/drawing/2014/main" id="{1EAA8628-1E49-7D44-83CD-F103E729D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3485" y="1253331"/>
            <a:ext cx="3477840" cy="4637120"/>
          </a:xfrm>
          <a:prstGeom prst="rect">
            <a:avLst/>
          </a:prstGeom>
        </p:spPr>
      </p:pic>
    </p:spTree>
    <p:extLst>
      <p:ext uri="{BB962C8B-B14F-4D97-AF65-F5344CB8AC3E}">
        <p14:creationId xmlns:p14="http://schemas.microsoft.com/office/powerpoint/2010/main" val="13592922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6CEE-76F3-A443-B1D2-6CA96CC33038}"/>
              </a:ext>
            </a:extLst>
          </p:cNvPr>
          <p:cNvSpPr>
            <a:spLocks noGrp="1"/>
          </p:cNvSpPr>
          <p:nvPr>
            <p:ph type="title"/>
          </p:nvPr>
        </p:nvSpPr>
        <p:spPr>
          <a:xfrm>
            <a:off x="677334" y="130630"/>
            <a:ext cx="10972360" cy="783770"/>
          </a:xfrm>
        </p:spPr>
        <p:txBody>
          <a:bodyPr>
            <a:noAutofit/>
          </a:bodyPr>
          <a:lstStyle/>
          <a:p>
            <a:pPr algn="ctr"/>
            <a:r>
              <a:rPr lang="en-MN" sz="2400" dirty="0">
                <a:latin typeface="Arial" panose="020B0604020202020204" pitchFamily="34" charset="0"/>
                <a:cs typeface="Arial" panose="020B0604020202020204" pitchFamily="34" charset="0"/>
              </a:rPr>
              <a:t>ХАМТРАН,</a:t>
            </a:r>
            <a:r>
              <a:rPr lang="en-MN" sz="2400" dirty="0">
                <a:solidFill>
                  <a:schemeClr val="tx1"/>
                </a:solidFill>
                <a:latin typeface="Arial" panose="020B0604020202020204" pitchFamily="34" charset="0"/>
                <a:cs typeface="Arial" panose="020B0604020202020204" pitchFamily="34" charset="0"/>
              </a:rPr>
              <a:t> ЗОХИОН БАЙГУУЛСАН ҮЙЛ АЖИЛЛАГАА</a:t>
            </a:r>
          </a:p>
        </p:txBody>
      </p:sp>
      <p:cxnSp>
        <p:nvCxnSpPr>
          <p:cNvPr id="6" name="Straight Connector 5">
            <a:extLst>
              <a:ext uri="{FF2B5EF4-FFF2-40B4-BE49-F238E27FC236}">
                <a16:creationId xmlns:a16="http://schemas.microsoft.com/office/drawing/2014/main" id="{5F3FD6E3-A5E5-2043-9FBC-1D8FEA31BFD2}"/>
              </a:ext>
            </a:extLst>
          </p:cNvPr>
          <p:cNvCxnSpPr>
            <a:cxnSpLocks/>
          </p:cNvCxnSpPr>
          <p:nvPr/>
        </p:nvCxnSpPr>
        <p:spPr>
          <a:xfrm flipV="1">
            <a:off x="677334" y="853579"/>
            <a:ext cx="10806420" cy="60821"/>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6111016-EB1A-8F4C-A473-771DAA2905DF}"/>
              </a:ext>
            </a:extLst>
          </p:cNvPr>
          <p:cNvSpPr txBox="1">
            <a:spLocks/>
          </p:cNvSpPr>
          <p:nvPr/>
        </p:nvSpPr>
        <p:spPr>
          <a:xfrm>
            <a:off x="639288" y="1723459"/>
            <a:ext cx="8264785" cy="533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MN"/>
              <a:t>   </a:t>
            </a:r>
            <a:endParaRPr lang="en-MN" dirty="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105DA068-A344-0141-8A35-090CAB09D227}"/>
              </a:ext>
            </a:extLst>
          </p:cNvPr>
          <p:cNvSpPr>
            <a:spLocks noGrp="1"/>
          </p:cNvSpPr>
          <p:nvPr>
            <p:ph idx="1"/>
          </p:nvPr>
        </p:nvSpPr>
        <p:spPr>
          <a:xfrm>
            <a:off x="838200" y="1124981"/>
            <a:ext cx="10515600" cy="4351338"/>
          </a:xfrm>
        </p:spPr>
        <p:txBody>
          <a:bodyPr>
            <a:normAutofit fontScale="55000" lnSpcReduction="20000"/>
          </a:bodyPr>
          <a:lstStyle/>
          <a:p>
            <a:pPr marL="285750" indent="-285750" algn="just">
              <a:lnSpc>
                <a:spcPct val="150000"/>
              </a:lnSpc>
              <a:buFont typeface="Wingdings" pitchFamily="2" charset="2"/>
              <a:buChar char="v"/>
            </a:pPr>
            <a:r>
              <a:rPr lang="en-MN" dirty="0">
                <a:latin typeface="Arial" panose="020B0604020202020204" pitchFamily="34" charset="0"/>
                <a:cs typeface="Arial" panose="020B0604020202020204" pitchFamily="34" charset="0"/>
              </a:rPr>
              <a:t>Засмал замын </a:t>
            </a:r>
            <a:r>
              <a:rPr lang="mn-MN" dirty="0">
                <a:latin typeface="Arial" panose="020B0604020202020204" pitchFamily="34" charset="0"/>
                <a:cs typeface="Arial" panose="020B0604020202020204" pitchFamily="34" charset="0"/>
              </a:rPr>
              <a:t>2 </a:t>
            </a:r>
            <a:r>
              <a:rPr lang="en-MN" dirty="0">
                <a:latin typeface="Arial" panose="020B0604020202020204" pitchFamily="34" charset="0"/>
                <a:cs typeface="Arial" panose="020B0604020202020204" pitchFamily="34" charset="0"/>
              </a:rPr>
              <a:t>дахь </a:t>
            </a:r>
            <a:r>
              <a:rPr lang="mn-MN" dirty="0">
                <a:latin typeface="Arial" panose="020B0604020202020204" pitchFamily="34" charset="0"/>
                <a:cs typeface="Arial" panose="020B0604020202020204" pitchFamily="34" charset="0"/>
              </a:rPr>
              <a:t>км –с 33 дахь хүртэл үйл ажиллагаа явуулж байгаа аж ахуйн нэгж байгууллага, иргэд бизнес эрхлэгчдийн нөхцөл байдалтай танилцаж иргэдийн санал хүсэлтийг хүлээн авч- Хамтарсан ажлын хэсэг ажиллуулах санаачилга гаргасан</a:t>
            </a:r>
            <a:r>
              <a:rPr lang="en-MN" dirty="0">
                <a:latin typeface="Arial" panose="020B0604020202020204" pitchFamily="34" charset="0"/>
                <a:cs typeface="Arial" panose="020B0604020202020204" pitchFamily="34" charset="0"/>
              </a:rPr>
              <a:t>.</a:t>
            </a:r>
            <a:endParaRPr lang="mn-MN" dirty="0">
              <a:latin typeface="Arial" panose="020B0604020202020204" pitchFamily="34" charset="0"/>
              <a:cs typeface="Arial" panose="020B0604020202020204" pitchFamily="34" charset="0"/>
            </a:endParaRPr>
          </a:p>
          <a:p>
            <a:pPr marL="285750" indent="-285750" algn="just">
              <a:lnSpc>
                <a:spcPct val="150000"/>
              </a:lnSpc>
              <a:buFont typeface="Wingdings" pitchFamily="2" charset="2"/>
              <a:buChar char="v"/>
            </a:pPr>
            <a:r>
              <a:rPr lang="mn-MN" dirty="0">
                <a:latin typeface="Arial" panose="020B0604020202020204" pitchFamily="34" charset="0"/>
                <a:cs typeface="Arial" panose="020B0604020202020204" pitchFamily="34" charset="0"/>
              </a:rPr>
              <a:t>3-р сарын дундаас Гашуун сухайт авто замын 0 цэгээс 40 км хүртэл машины түгжрэл, шороон замаар явсан асуудал зэрэг үүссэнтэй холбоотой газар дээр нь очиж танилцан Гашуун сухайт авто зам, авто тээврийн хэсгийн төлөөлөлтэй уулзалт хийв.</a:t>
            </a:r>
          </a:p>
          <a:p>
            <a:pPr marL="285750" indent="-285750" algn="just">
              <a:lnSpc>
                <a:spcPct val="150000"/>
              </a:lnSpc>
              <a:buFont typeface="Wingdings" pitchFamily="2" charset="2"/>
              <a:buChar char="v"/>
            </a:pPr>
            <a:r>
              <a:rPr lang="mn-MN" dirty="0">
                <a:latin typeface="Arial" panose="020B0604020202020204" pitchFamily="34" charset="0"/>
                <a:cs typeface="Arial" panose="020B0604020202020204" pitchFamily="34" charset="0"/>
              </a:rPr>
              <a:t>Замын ачааллыг бууруулах, шороон замаар хүнд даацын машин явуулахгүй байх тал дээр компаниудад тоот хүргүүлж олон талт хурлыг зохион байгуулж асуудлыг 2 хоногт шийдсэн.</a:t>
            </a:r>
          </a:p>
          <a:p>
            <a:pPr marL="285750" indent="-285750" algn="just">
              <a:lnSpc>
                <a:spcPct val="150000"/>
              </a:lnSpc>
              <a:buFont typeface="Wingdings" pitchFamily="2" charset="2"/>
              <a:buChar char="v"/>
            </a:pPr>
            <a:r>
              <a:rPr lang="mn-MN" dirty="0">
                <a:latin typeface="Arial" panose="020B0604020202020204" pitchFamily="34" charset="0"/>
                <a:cs typeface="Arial" panose="020B0604020202020204" pitchFamily="34" charset="0"/>
              </a:rPr>
              <a:t>Ханги мандалын зам, </a:t>
            </a:r>
            <a:r>
              <a:rPr lang="en-MN" dirty="0">
                <a:latin typeface="Arial" panose="020B0604020202020204" pitchFamily="34" charset="0"/>
                <a:cs typeface="Arial" panose="020B0604020202020204" pitchFamily="34" charset="0"/>
              </a:rPr>
              <a:t>Чойр чиглэлийн шороон зам, </a:t>
            </a:r>
            <a:r>
              <a:rPr lang="mn-MN" dirty="0">
                <a:latin typeface="Arial" panose="020B0604020202020204" pitchFamily="34" charset="0"/>
                <a:cs typeface="Arial" panose="020B0604020202020204" pitchFamily="34" charset="0"/>
              </a:rPr>
              <a:t>Баян зам тээвэрчдийн нэгдэл зэргийн асуудлаар аймаг болон сум, тээвэрчдийн нэгдэл  өргөтгөсөн хурал зохион байгуулахад оролцсон.</a:t>
            </a:r>
          </a:p>
          <a:p>
            <a:pPr marL="285750" indent="-285750" algn="just">
              <a:lnSpc>
                <a:spcPct val="150000"/>
              </a:lnSpc>
              <a:buFont typeface="Wingdings" pitchFamily="2" charset="2"/>
              <a:buChar char="v"/>
            </a:pPr>
            <a:r>
              <a:rPr lang="mn-MN" dirty="0">
                <a:latin typeface="Arial" panose="020B0604020202020204" pitchFamily="34" charset="0"/>
                <a:cs typeface="Arial" panose="020B0604020202020204" pitchFamily="34" charset="0"/>
              </a:rPr>
              <a:t>Чойрын тээвэртэй холбоотой уурхайн компаниудад гэрээ хийхгүй байх талаар </a:t>
            </a:r>
            <a:r>
              <a:rPr lang="en-MN" dirty="0">
                <a:latin typeface="Arial" panose="020B0604020202020204" pitchFamily="34" charset="0"/>
                <a:cs typeface="Arial" panose="020B0604020202020204" pitchFamily="34" charset="0"/>
              </a:rPr>
              <a:t>албан </a:t>
            </a:r>
            <a:r>
              <a:rPr lang="mn-MN" dirty="0">
                <a:latin typeface="Arial" panose="020B0604020202020204" pitchFamily="34" charset="0"/>
                <a:cs typeface="Arial" panose="020B0604020202020204" pitchFamily="34" charset="0"/>
              </a:rPr>
              <a:t>хүсэлт хүргүүл</a:t>
            </a:r>
            <a:r>
              <a:rPr lang="en-MN" dirty="0">
                <a:latin typeface="Arial" panose="020B0604020202020204" pitchFamily="34" charset="0"/>
                <a:cs typeface="Arial" panose="020B0604020202020204" pitchFamily="34" charset="0"/>
              </a:rPr>
              <a:t>ж ажилласан</a:t>
            </a:r>
            <a:r>
              <a:rPr lang="mn-MN" dirty="0">
                <a:latin typeface="Arial" panose="020B0604020202020204" pitchFamily="34" charset="0"/>
                <a:cs typeface="Arial" panose="020B0604020202020204" pitchFamily="34" charset="0"/>
              </a:rPr>
              <a:t>.</a:t>
            </a:r>
            <a:endParaRPr lang="en-MN" dirty="0">
              <a:latin typeface="Arial" panose="020B0604020202020204" pitchFamily="34" charset="0"/>
              <a:cs typeface="Arial" panose="020B0604020202020204" pitchFamily="34" charset="0"/>
            </a:endParaRPr>
          </a:p>
          <a:p>
            <a:pPr marL="285750" indent="-285750" algn="just">
              <a:lnSpc>
                <a:spcPct val="150000"/>
              </a:lnSpc>
              <a:buFont typeface="Wingdings" pitchFamily="2" charset="2"/>
              <a:buChar char="v"/>
            </a:pPr>
            <a:endParaRPr lang="en-MN" dirty="0">
              <a:latin typeface="Arial" panose="020B0604020202020204" pitchFamily="34" charset="0"/>
              <a:cs typeface="Arial" panose="020B0604020202020204" pitchFamily="34" charset="0"/>
            </a:endParaRPr>
          </a:p>
          <a:p>
            <a:pPr marL="285750" indent="-285750" algn="just">
              <a:lnSpc>
                <a:spcPct val="150000"/>
              </a:lnSpc>
              <a:buFont typeface="Wingdings" pitchFamily="2" charset="2"/>
              <a:buChar char="v"/>
            </a:pPr>
            <a:endParaRPr lang="mn-MN" dirty="0">
              <a:latin typeface="Arial" panose="020B0604020202020204" pitchFamily="34" charset="0"/>
              <a:cs typeface="Arial" panose="020B0604020202020204" pitchFamily="34" charset="0"/>
            </a:endParaRPr>
          </a:p>
          <a:p>
            <a:endParaRPr lang="en-MN" dirty="0"/>
          </a:p>
        </p:txBody>
      </p:sp>
    </p:spTree>
    <p:extLst>
      <p:ext uri="{BB962C8B-B14F-4D97-AF65-F5344CB8AC3E}">
        <p14:creationId xmlns:p14="http://schemas.microsoft.com/office/powerpoint/2010/main" val="26856588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6CEE-76F3-A443-B1D2-6CA96CC33038}"/>
              </a:ext>
            </a:extLst>
          </p:cNvPr>
          <p:cNvSpPr>
            <a:spLocks noGrp="1"/>
          </p:cNvSpPr>
          <p:nvPr>
            <p:ph type="title"/>
          </p:nvPr>
        </p:nvSpPr>
        <p:spPr>
          <a:xfrm>
            <a:off x="677334" y="130630"/>
            <a:ext cx="10972360" cy="783770"/>
          </a:xfrm>
        </p:spPr>
        <p:txBody>
          <a:bodyPr>
            <a:noAutofit/>
          </a:bodyPr>
          <a:lstStyle/>
          <a:p>
            <a:pPr algn="ctr"/>
            <a:r>
              <a:rPr lang="en-MN" sz="2400" dirty="0">
                <a:latin typeface="Arial" panose="020B0604020202020204" pitchFamily="34" charset="0"/>
                <a:cs typeface="Arial" panose="020B0604020202020204" pitchFamily="34" charset="0"/>
              </a:rPr>
              <a:t>ХАМТРАН,</a:t>
            </a:r>
            <a:r>
              <a:rPr lang="en-MN" sz="2400" dirty="0">
                <a:solidFill>
                  <a:schemeClr val="tx1"/>
                </a:solidFill>
                <a:latin typeface="Arial" panose="020B0604020202020204" pitchFamily="34" charset="0"/>
                <a:cs typeface="Arial" panose="020B0604020202020204" pitchFamily="34" charset="0"/>
              </a:rPr>
              <a:t> ЗОХИОН БАЙГУУЛСАН ҮЙЛ АЖИЛЛАГАА</a:t>
            </a:r>
          </a:p>
        </p:txBody>
      </p:sp>
      <p:cxnSp>
        <p:nvCxnSpPr>
          <p:cNvPr id="6" name="Straight Connector 5">
            <a:extLst>
              <a:ext uri="{FF2B5EF4-FFF2-40B4-BE49-F238E27FC236}">
                <a16:creationId xmlns:a16="http://schemas.microsoft.com/office/drawing/2014/main" id="{5F3FD6E3-A5E5-2043-9FBC-1D8FEA31BFD2}"/>
              </a:ext>
            </a:extLst>
          </p:cNvPr>
          <p:cNvCxnSpPr>
            <a:cxnSpLocks/>
          </p:cNvCxnSpPr>
          <p:nvPr/>
        </p:nvCxnSpPr>
        <p:spPr>
          <a:xfrm flipV="1">
            <a:off x="843274" y="853579"/>
            <a:ext cx="10806420" cy="60821"/>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46111016-EB1A-8F4C-A473-771DAA2905DF}"/>
              </a:ext>
            </a:extLst>
          </p:cNvPr>
          <p:cNvSpPr txBox="1">
            <a:spLocks/>
          </p:cNvSpPr>
          <p:nvPr/>
        </p:nvSpPr>
        <p:spPr>
          <a:xfrm>
            <a:off x="639288" y="1723459"/>
            <a:ext cx="8264785" cy="533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MN"/>
              <a:t>   </a:t>
            </a:r>
            <a:endParaRPr lang="en-MN"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DBE10B0-9C01-3E4C-922F-299D5F4A47DF}"/>
              </a:ext>
            </a:extLst>
          </p:cNvPr>
          <p:cNvSpPr/>
          <p:nvPr/>
        </p:nvSpPr>
        <p:spPr>
          <a:xfrm>
            <a:off x="838200" y="1016566"/>
            <a:ext cx="10515600" cy="646331"/>
          </a:xfrm>
          <a:prstGeom prst="rect">
            <a:avLst/>
          </a:prstGeom>
        </p:spPr>
        <p:txBody>
          <a:bodyPr wrap="square">
            <a:spAutoFit/>
          </a:bodyPr>
          <a:lstStyle/>
          <a:p>
            <a:r>
              <a:rPr lang="en-MN" dirty="0">
                <a:latin typeface="Arial" panose="020B0604020202020204" pitchFamily="34" charset="0"/>
                <a:cs typeface="Arial" panose="020B0604020202020204" pitchFamily="34" charset="0"/>
              </a:rPr>
              <a:t>Тавантолгой-Ханги, Тавантолгой-Чойр чиглэлийн шороон замын асуудлаар иргэд малчидтай уулзалт хийж санал солилцож ажиллаа</a:t>
            </a:r>
            <a:endParaRPr lang="en-MN" dirty="0"/>
          </a:p>
        </p:txBody>
      </p:sp>
      <p:pic>
        <p:nvPicPr>
          <p:cNvPr id="9" name="Content Placeholder 4">
            <a:extLst>
              <a:ext uri="{FF2B5EF4-FFF2-40B4-BE49-F238E27FC236}">
                <a16:creationId xmlns:a16="http://schemas.microsoft.com/office/drawing/2014/main" id="{B657FEA0-6403-094E-AC2B-545AFAFBD6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948910"/>
            <a:ext cx="5476202" cy="4107152"/>
          </a:xfrm>
        </p:spPr>
      </p:pic>
      <p:pic>
        <p:nvPicPr>
          <p:cNvPr id="11" name="Picture 10">
            <a:extLst>
              <a:ext uri="{FF2B5EF4-FFF2-40B4-BE49-F238E27FC236}">
                <a16:creationId xmlns:a16="http://schemas.microsoft.com/office/drawing/2014/main" id="{764A3545-7CE2-FF49-8FCA-56DEE6B06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312" y="1948910"/>
            <a:ext cx="5476203" cy="4107152"/>
          </a:xfrm>
          <a:prstGeom prst="rect">
            <a:avLst/>
          </a:prstGeom>
        </p:spPr>
      </p:pic>
    </p:spTree>
    <p:extLst>
      <p:ext uri="{BB962C8B-B14F-4D97-AF65-F5344CB8AC3E}">
        <p14:creationId xmlns:p14="http://schemas.microsoft.com/office/powerpoint/2010/main" val="3336105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0AD968-4989-814F-A21C-382B97196A09}"/>
              </a:ext>
            </a:extLst>
          </p:cNvPr>
          <p:cNvSpPr txBox="1"/>
          <p:nvPr/>
        </p:nvSpPr>
        <p:spPr>
          <a:xfrm>
            <a:off x="838200" y="819397"/>
            <a:ext cx="10633363" cy="923330"/>
          </a:xfrm>
          <a:prstGeom prst="rect">
            <a:avLst/>
          </a:prstGeom>
          <a:noFill/>
        </p:spPr>
        <p:txBody>
          <a:bodyPr wrap="square" rtlCol="0">
            <a:spAutoFit/>
          </a:bodyPr>
          <a:lstStyle/>
          <a:p>
            <a:pPr algn="just"/>
            <a:r>
              <a:rPr lang="en-MN" dirty="0">
                <a:latin typeface="Arial" panose="020B0604020202020204" pitchFamily="34" charset="0"/>
                <a:cs typeface="Arial" panose="020B0604020202020204" pitchFamily="34" charset="0"/>
              </a:rPr>
              <a:t>Таван толгой - Ханги мандал, Таван толгой - Чойр чиглэлийн авто замтай холбоотой аймгаас байгуулагдсан ажлын хэсэг сумын хурлын төлөөлөгчид малчид иргэдтэй уулзалт зохион байгууллаа. </a:t>
            </a:r>
          </a:p>
        </p:txBody>
      </p:sp>
      <p:cxnSp>
        <p:nvCxnSpPr>
          <p:cNvPr id="9" name="Straight Connector 8">
            <a:extLst>
              <a:ext uri="{FF2B5EF4-FFF2-40B4-BE49-F238E27FC236}">
                <a16:creationId xmlns:a16="http://schemas.microsoft.com/office/drawing/2014/main" id="{A1330E51-D8AD-2F49-8DE8-37696629DCBB}"/>
              </a:ext>
            </a:extLst>
          </p:cNvPr>
          <p:cNvCxnSpPr>
            <a:cxnSpLocks/>
          </p:cNvCxnSpPr>
          <p:nvPr/>
        </p:nvCxnSpPr>
        <p:spPr>
          <a:xfrm>
            <a:off x="838199" y="1980234"/>
            <a:ext cx="10633364" cy="0"/>
          </a:xfrm>
          <a:prstGeom prst="line">
            <a:avLst/>
          </a:prstGeom>
        </p:spPr>
        <p:style>
          <a:lnRef idx="3">
            <a:schemeClr val="accent1"/>
          </a:lnRef>
          <a:fillRef idx="0">
            <a:schemeClr val="accent1"/>
          </a:fillRef>
          <a:effectRef idx="2">
            <a:schemeClr val="accent1"/>
          </a:effectRef>
          <a:fontRef idx="minor">
            <a:schemeClr val="tx1"/>
          </a:fontRef>
        </p:style>
      </p:cxnSp>
      <p:pic>
        <p:nvPicPr>
          <p:cNvPr id="12" name="Picture 11" descr="A group of people standing around a car&#10;&#10;Description automatically generated with low confidence">
            <a:extLst>
              <a:ext uri="{FF2B5EF4-FFF2-40B4-BE49-F238E27FC236}">
                <a16:creationId xmlns:a16="http://schemas.microsoft.com/office/drawing/2014/main" id="{8696F506-4DC3-454D-A79B-A7892D581E78}"/>
              </a:ext>
            </a:extLst>
          </p:cNvPr>
          <p:cNvPicPr>
            <a:picLocks noChangeAspect="1"/>
          </p:cNvPicPr>
          <p:nvPr/>
        </p:nvPicPr>
        <p:blipFill>
          <a:blip r:embed="rId2"/>
          <a:stretch>
            <a:fillRect/>
          </a:stretch>
        </p:blipFill>
        <p:spPr>
          <a:xfrm>
            <a:off x="779318" y="2241096"/>
            <a:ext cx="5316682" cy="3987512"/>
          </a:xfrm>
          <a:prstGeom prst="rect">
            <a:avLst/>
          </a:prstGeom>
        </p:spPr>
      </p:pic>
      <p:pic>
        <p:nvPicPr>
          <p:cNvPr id="14" name="Picture 13" descr="A group of people kneeling in front of a van&#10;&#10;Description automatically generated with low confidence">
            <a:extLst>
              <a:ext uri="{FF2B5EF4-FFF2-40B4-BE49-F238E27FC236}">
                <a16:creationId xmlns:a16="http://schemas.microsoft.com/office/drawing/2014/main" id="{A5A89ACC-27E2-654B-B478-51625D76D581}"/>
              </a:ext>
            </a:extLst>
          </p:cNvPr>
          <p:cNvPicPr>
            <a:picLocks noChangeAspect="1"/>
          </p:cNvPicPr>
          <p:nvPr/>
        </p:nvPicPr>
        <p:blipFill>
          <a:blip r:embed="rId3"/>
          <a:stretch>
            <a:fillRect/>
          </a:stretch>
        </p:blipFill>
        <p:spPr>
          <a:xfrm>
            <a:off x="6321137" y="2241096"/>
            <a:ext cx="5316682" cy="3987512"/>
          </a:xfrm>
          <a:prstGeom prst="rect">
            <a:avLst/>
          </a:prstGeom>
        </p:spPr>
      </p:pic>
    </p:spTree>
    <p:extLst>
      <p:ext uri="{BB962C8B-B14F-4D97-AF65-F5344CB8AC3E}">
        <p14:creationId xmlns:p14="http://schemas.microsoft.com/office/powerpoint/2010/main" val="38922359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sitting at a table looking at a phone&#10;&#10;Description automatically generated with low confidence">
            <a:extLst>
              <a:ext uri="{FF2B5EF4-FFF2-40B4-BE49-F238E27FC236}">
                <a16:creationId xmlns:a16="http://schemas.microsoft.com/office/drawing/2014/main" id="{208B70DE-8CEC-7C48-83C7-9459D106162E}"/>
              </a:ext>
            </a:extLst>
          </p:cNvPr>
          <p:cNvPicPr>
            <a:picLocks noChangeAspect="1"/>
          </p:cNvPicPr>
          <p:nvPr/>
        </p:nvPicPr>
        <p:blipFill>
          <a:blip r:embed="rId2"/>
          <a:stretch>
            <a:fillRect/>
          </a:stretch>
        </p:blipFill>
        <p:spPr>
          <a:xfrm>
            <a:off x="7396162" y="484185"/>
            <a:ext cx="3890964" cy="5187952"/>
          </a:xfrm>
          <a:prstGeom prst="rect">
            <a:avLst/>
          </a:prstGeom>
        </p:spPr>
      </p:pic>
      <p:pic>
        <p:nvPicPr>
          <p:cNvPr id="10" name="Picture 9" descr="A group of people sitting at a table&#10;&#10;Description automatically generated with medium confidence">
            <a:extLst>
              <a:ext uri="{FF2B5EF4-FFF2-40B4-BE49-F238E27FC236}">
                <a16:creationId xmlns:a16="http://schemas.microsoft.com/office/drawing/2014/main" id="{5DA25AF2-9D18-EF4D-A41A-6CBC6B06CAC5}"/>
              </a:ext>
            </a:extLst>
          </p:cNvPr>
          <p:cNvPicPr>
            <a:picLocks noChangeAspect="1"/>
          </p:cNvPicPr>
          <p:nvPr/>
        </p:nvPicPr>
        <p:blipFill>
          <a:blip r:embed="rId3"/>
          <a:stretch>
            <a:fillRect/>
          </a:stretch>
        </p:blipFill>
        <p:spPr>
          <a:xfrm>
            <a:off x="260452" y="484186"/>
            <a:ext cx="6917269" cy="5187952"/>
          </a:xfrm>
          <a:prstGeom prst="rect">
            <a:avLst/>
          </a:prstGeom>
        </p:spPr>
      </p:pic>
    </p:spTree>
    <p:extLst>
      <p:ext uri="{BB962C8B-B14F-4D97-AF65-F5344CB8AC3E}">
        <p14:creationId xmlns:p14="http://schemas.microsoft.com/office/powerpoint/2010/main" val="243702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87BD47-4225-4C4E-AC8D-1D3E6BE030F4}"/>
              </a:ext>
            </a:extLst>
          </p:cNvPr>
          <p:cNvSpPr txBox="1"/>
          <p:nvPr/>
        </p:nvSpPr>
        <p:spPr>
          <a:xfrm>
            <a:off x="724395" y="249383"/>
            <a:ext cx="10937174" cy="646331"/>
          </a:xfrm>
          <a:prstGeom prst="rect">
            <a:avLst/>
          </a:prstGeom>
          <a:noFill/>
        </p:spPr>
        <p:txBody>
          <a:bodyPr wrap="square" rtlCol="0">
            <a:spAutoFit/>
          </a:bodyPr>
          <a:lstStyle/>
          <a:p>
            <a:pPr algn="just"/>
            <a:r>
              <a:rPr lang="en-MN" dirty="0">
                <a:latin typeface="Arial" panose="020B0604020202020204" pitchFamily="34" charset="0"/>
                <a:cs typeface="Arial" panose="020B0604020202020204" pitchFamily="34" charset="0"/>
              </a:rPr>
              <a:t>Сумын иргэдийн Хурлын Төлөөлөгчид Таван толгой Гашуун сухайт чиглэлийн төмөр замын бүтээн байгуулалтын ажилтай танилцсан.</a:t>
            </a:r>
          </a:p>
        </p:txBody>
      </p:sp>
      <p:cxnSp>
        <p:nvCxnSpPr>
          <p:cNvPr id="8" name="Straight Connector 7">
            <a:extLst>
              <a:ext uri="{FF2B5EF4-FFF2-40B4-BE49-F238E27FC236}">
                <a16:creationId xmlns:a16="http://schemas.microsoft.com/office/drawing/2014/main" id="{48386029-F5E9-5B43-9793-2A9B82D6AF10}"/>
              </a:ext>
            </a:extLst>
          </p:cNvPr>
          <p:cNvCxnSpPr/>
          <p:nvPr/>
        </p:nvCxnSpPr>
        <p:spPr>
          <a:xfrm>
            <a:off x="724395" y="1056904"/>
            <a:ext cx="11079678"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Picture 10" descr="A picture containing engineering drawing&#10;&#10;Description automatically generated">
            <a:extLst>
              <a:ext uri="{FF2B5EF4-FFF2-40B4-BE49-F238E27FC236}">
                <a16:creationId xmlns:a16="http://schemas.microsoft.com/office/drawing/2014/main" id="{D9921271-C8A9-9E45-BB44-5CD90BE81DD9}"/>
              </a:ext>
            </a:extLst>
          </p:cNvPr>
          <p:cNvPicPr>
            <a:picLocks noChangeAspect="1"/>
          </p:cNvPicPr>
          <p:nvPr/>
        </p:nvPicPr>
        <p:blipFill>
          <a:blip r:embed="rId2"/>
          <a:stretch>
            <a:fillRect/>
          </a:stretch>
        </p:blipFill>
        <p:spPr>
          <a:xfrm>
            <a:off x="619502" y="1793172"/>
            <a:ext cx="5644732" cy="4233549"/>
          </a:xfrm>
          <a:prstGeom prst="rect">
            <a:avLst/>
          </a:prstGeom>
        </p:spPr>
      </p:pic>
      <p:pic>
        <p:nvPicPr>
          <p:cNvPr id="13" name="Picture 12" descr="A group of people wearing safety vests&#10;&#10;Description automatically generated with medium confidence">
            <a:extLst>
              <a:ext uri="{FF2B5EF4-FFF2-40B4-BE49-F238E27FC236}">
                <a16:creationId xmlns:a16="http://schemas.microsoft.com/office/drawing/2014/main" id="{83A10709-A8B9-F842-A518-6ED562304FED}"/>
              </a:ext>
            </a:extLst>
          </p:cNvPr>
          <p:cNvPicPr>
            <a:picLocks noChangeAspect="1"/>
          </p:cNvPicPr>
          <p:nvPr/>
        </p:nvPicPr>
        <p:blipFill>
          <a:blip r:embed="rId3"/>
          <a:stretch>
            <a:fillRect/>
          </a:stretch>
        </p:blipFill>
        <p:spPr>
          <a:xfrm>
            <a:off x="6357262" y="1793173"/>
            <a:ext cx="5644733" cy="4233549"/>
          </a:xfrm>
          <a:prstGeom prst="rect">
            <a:avLst/>
          </a:prstGeom>
        </p:spPr>
      </p:pic>
    </p:spTree>
    <p:extLst>
      <p:ext uri="{BB962C8B-B14F-4D97-AF65-F5344CB8AC3E}">
        <p14:creationId xmlns:p14="http://schemas.microsoft.com/office/powerpoint/2010/main" val="31611420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sky, outdoor, track, railroad&#10;&#10;Description automatically generated">
            <a:extLst>
              <a:ext uri="{FF2B5EF4-FFF2-40B4-BE49-F238E27FC236}">
                <a16:creationId xmlns:a16="http://schemas.microsoft.com/office/drawing/2014/main" id="{43D4A2E3-C2E4-214D-9B9B-76797D05AA37}"/>
              </a:ext>
            </a:extLst>
          </p:cNvPr>
          <p:cNvPicPr>
            <a:picLocks noChangeAspect="1"/>
          </p:cNvPicPr>
          <p:nvPr/>
        </p:nvPicPr>
        <p:blipFill rotWithShape="1">
          <a:blip r:embed="rId2"/>
          <a:srcRect l="9627" r="21313" b="-1"/>
          <a:stretch/>
        </p:blipFill>
        <p:spPr>
          <a:xfrm>
            <a:off x="6421035" y="643467"/>
            <a:ext cx="5129784" cy="5571066"/>
          </a:xfrm>
          <a:prstGeom prst="rect">
            <a:avLst/>
          </a:prstGeom>
        </p:spPr>
      </p:pic>
      <p:sp>
        <p:nvSpPr>
          <p:cNvPr id="26" name="Rectangle 25">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earing safety vests&#10;&#10;Description automatically generated with medium confidence">
            <a:extLst>
              <a:ext uri="{FF2B5EF4-FFF2-40B4-BE49-F238E27FC236}">
                <a16:creationId xmlns:a16="http://schemas.microsoft.com/office/drawing/2014/main" id="{1801D8C3-7B68-C64C-B8EE-ADC1B8D95E64}"/>
              </a:ext>
            </a:extLst>
          </p:cNvPr>
          <p:cNvPicPr>
            <a:picLocks noChangeAspect="1"/>
          </p:cNvPicPr>
          <p:nvPr/>
        </p:nvPicPr>
        <p:blipFill rotWithShape="1">
          <a:blip r:embed="rId3"/>
          <a:srcRect l="12815" r="18125" b="-1"/>
          <a:stretch/>
        </p:blipFill>
        <p:spPr>
          <a:xfrm>
            <a:off x="641180" y="643467"/>
            <a:ext cx="5129784" cy="5571066"/>
          </a:xfrm>
          <a:prstGeom prst="rect">
            <a:avLst/>
          </a:prstGeom>
        </p:spPr>
      </p:pic>
    </p:spTree>
    <p:extLst>
      <p:ext uri="{BB962C8B-B14F-4D97-AF65-F5344CB8AC3E}">
        <p14:creationId xmlns:p14="http://schemas.microsoft.com/office/powerpoint/2010/main" val="1094737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3E91F29-E158-AB40-B815-7983851CA5F0}"/>
              </a:ext>
            </a:extLst>
          </p:cNvPr>
          <p:cNvSpPr>
            <a:spLocks noChangeArrowheads="1"/>
          </p:cNvSpPr>
          <p:nvPr/>
        </p:nvSpPr>
        <p:spPr bwMode="auto">
          <a:xfrm>
            <a:off x="421299" y="-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C3DB6D48-18FA-0B46-B37D-021D0A4DBB98}"/>
              </a:ext>
            </a:extLst>
          </p:cNvPr>
          <p:cNvSpPr txBox="1"/>
          <p:nvPr/>
        </p:nvSpPr>
        <p:spPr>
          <a:xfrm>
            <a:off x="571500" y="314325"/>
            <a:ext cx="11258550" cy="923330"/>
          </a:xfrm>
          <a:prstGeom prst="rect">
            <a:avLst/>
          </a:prstGeom>
          <a:noFill/>
        </p:spPr>
        <p:txBody>
          <a:bodyPr wrap="square" rtlCol="0">
            <a:spAutoFit/>
          </a:bodyPr>
          <a:lstStyle/>
          <a:p>
            <a:r>
              <a:rPr lang="en-MN" dirty="0">
                <a:latin typeface="Arial" panose="020B0604020202020204" pitchFamily="34" charset="0"/>
                <a:cs typeface="Arial" panose="020B0604020202020204" pitchFamily="34" charset="0"/>
              </a:rPr>
              <a:t>Улс тунхагласны 97 жилийн ой,  Монгол Улсын тусгаар тогтнолын өдөрт зориулан Паблик сервис ХХК-тай хамтран Өсвөр насны хүүхдийн хүчит бөхийн барилдааныг 11 дүгээр сарын 26-ны өдөр зохион байгуулсан.</a:t>
            </a:r>
          </a:p>
        </p:txBody>
      </p:sp>
      <p:cxnSp>
        <p:nvCxnSpPr>
          <p:cNvPr id="13" name="Straight Connector 12">
            <a:extLst>
              <a:ext uri="{FF2B5EF4-FFF2-40B4-BE49-F238E27FC236}">
                <a16:creationId xmlns:a16="http://schemas.microsoft.com/office/drawing/2014/main" id="{0993B37C-53E2-3C49-ABCF-DED4A44FBA17}"/>
              </a:ext>
            </a:extLst>
          </p:cNvPr>
          <p:cNvCxnSpPr>
            <a:cxnSpLocks/>
          </p:cNvCxnSpPr>
          <p:nvPr/>
        </p:nvCxnSpPr>
        <p:spPr>
          <a:xfrm>
            <a:off x="571500" y="1378914"/>
            <a:ext cx="11018817" cy="0"/>
          </a:xfrm>
          <a:prstGeom prst="line">
            <a:avLst/>
          </a:prstGeom>
        </p:spPr>
        <p:style>
          <a:lnRef idx="3">
            <a:schemeClr val="accent1"/>
          </a:lnRef>
          <a:fillRef idx="0">
            <a:schemeClr val="accent1"/>
          </a:fillRef>
          <a:effectRef idx="2">
            <a:schemeClr val="accent1"/>
          </a:effectRef>
          <a:fontRef idx="minor">
            <a:schemeClr val="tx1"/>
          </a:fontRef>
        </p:style>
      </p:cxnSp>
      <p:pic>
        <p:nvPicPr>
          <p:cNvPr id="16" name="Picture 15" descr="A group of people wearing clothing&#10;&#10;Description automatically generated with medium confidence">
            <a:extLst>
              <a:ext uri="{FF2B5EF4-FFF2-40B4-BE49-F238E27FC236}">
                <a16:creationId xmlns:a16="http://schemas.microsoft.com/office/drawing/2014/main" id="{B6386E5A-7811-EB45-903D-8E7DCD5D20C5}"/>
              </a:ext>
            </a:extLst>
          </p:cNvPr>
          <p:cNvPicPr>
            <a:picLocks noChangeAspect="1"/>
          </p:cNvPicPr>
          <p:nvPr/>
        </p:nvPicPr>
        <p:blipFill>
          <a:blip r:embed="rId2"/>
          <a:stretch>
            <a:fillRect/>
          </a:stretch>
        </p:blipFill>
        <p:spPr>
          <a:xfrm>
            <a:off x="2363189" y="1551980"/>
            <a:ext cx="6745185" cy="5060673"/>
          </a:xfrm>
          <a:prstGeom prst="rect">
            <a:avLst/>
          </a:prstGeom>
        </p:spPr>
      </p:pic>
    </p:spTree>
    <p:extLst>
      <p:ext uri="{BB962C8B-B14F-4D97-AF65-F5344CB8AC3E}">
        <p14:creationId xmlns:p14="http://schemas.microsoft.com/office/powerpoint/2010/main" val="7116812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346A5B-F0F8-804B-98D7-687D6889D937}"/>
              </a:ext>
            </a:extLst>
          </p:cNvPr>
          <p:cNvSpPr>
            <a:spLocks noGrp="1"/>
          </p:cNvSpPr>
          <p:nvPr>
            <p:ph type="title"/>
          </p:nvPr>
        </p:nvSpPr>
        <p:spPr/>
        <p:txBody>
          <a:bodyPr>
            <a:noAutofit/>
          </a:bodyPr>
          <a:lstStyle/>
          <a:p>
            <a:pPr algn="ctr"/>
            <a:r>
              <a:rPr lang="en-MN" sz="1800" dirty="0">
                <a:latin typeface="Arial" panose="020B0604020202020204" pitchFamily="34" charset="0"/>
                <a:cs typeface="Arial" panose="020B0604020202020204" pitchFamily="34" charset="0"/>
              </a:rPr>
              <a:t>Цогтцэций сумын оюутны холбоотой хамтран хоёр сургуулийн сурагчдын дунд “Илтгэл, мэтгэлцээ”-ний тэмцээнийг зохион байгуулж ажиллаа. </a:t>
            </a:r>
          </a:p>
        </p:txBody>
      </p:sp>
      <p:pic>
        <p:nvPicPr>
          <p:cNvPr id="9" name="Picture 8" descr="A group of people sitting in a room&#10;&#10;Description automatically generated with medium confidence">
            <a:extLst>
              <a:ext uri="{FF2B5EF4-FFF2-40B4-BE49-F238E27FC236}">
                <a16:creationId xmlns:a16="http://schemas.microsoft.com/office/drawing/2014/main" id="{7EC5A415-6C98-964F-A4A6-60C10DD34236}"/>
              </a:ext>
            </a:extLst>
          </p:cNvPr>
          <p:cNvPicPr>
            <a:picLocks noChangeAspect="1"/>
          </p:cNvPicPr>
          <p:nvPr/>
        </p:nvPicPr>
        <p:blipFill>
          <a:blip r:embed="rId2"/>
          <a:stretch>
            <a:fillRect/>
          </a:stretch>
        </p:blipFill>
        <p:spPr>
          <a:xfrm>
            <a:off x="6373246" y="2244384"/>
            <a:ext cx="5664655" cy="4248491"/>
          </a:xfrm>
          <a:prstGeom prst="rect">
            <a:avLst/>
          </a:prstGeom>
        </p:spPr>
      </p:pic>
      <p:pic>
        <p:nvPicPr>
          <p:cNvPr id="11" name="Picture 10" descr="Graphical user interface&#10;&#10;Description automatically generated with low confidence">
            <a:extLst>
              <a:ext uri="{FF2B5EF4-FFF2-40B4-BE49-F238E27FC236}">
                <a16:creationId xmlns:a16="http://schemas.microsoft.com/office/drawing/2014/main" id="{155DDCDB-511F-9E43-A79E-76CAE89DC4C5}"/>
              </a:ext>
            </a:extLst>
          </p:cNvPr>
          <p:cNvPicPr>
            <a:picLocks noChangeAspect="1"/>
          </p:cNvPicPr>
          <p:nvPr/>
        </p:nvPicPr>
        <p:blipFill>
          <a:blip r:embed="rId3"/>
          <a:stretch>
            <a:fillRect/>
          </a:stretch>
        </p:blipFill>
        <p:spPr>
          <a:xfrm>
            <a:off x="580004" y="2244384"/>
            <a:ext cx="5664654" cy="4248491"/>
          </a:xfrm>
          <a:prstGeom prst="rect">
            <a:avLst/>
          </a:prstGeom>
        </p:spPr>
      </p:pic>
      <p:cxnSp>
        <p:nvCxnSpPr>
          <p:cNvPr id="13" name="Straight Connector 12">
            <a:extLst>
              <a:ext uri="{FF2B5EF4-FFF2-40B4-BE49-F238E27FC236}">
                <a16:creationId xmlns:a16="http://schemas.microsoft.com/office/drawing/2014/main" id="{30CA3245-F2C7-AE46-8C58-078DFD71A2F1}"/>
              </a:ext>
            </a:extLst>
          </p:cNvPr>
          <p:cNvCxnSpPr/>
          <p:nvPr/>
        </p:nvCxnSpPr>
        <p:spPr>
          <a:xfrm>
            <a:off x="838200" y="1457325"/>
            <a:ext cx="105156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68320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descr="A picture containing person, table, indoor, group&#10;&#10;Description automatically generated">
            <a:extLst>
              <a:ext uri="{FF2B5EF4-FFF2-40B4-BE49-F238E27FC236}">
                <a16:creationId xmlns:a16="http://schemas.microsoft.com/office/drawing/2014/main" id="{9FB701F6-B9D1-264F-BBC0-1730925D68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778" t="1691" r="2652" b="5407"/>
          <a:stretch/>
        </p:blipFill>
        <p:spPr>
          <a:xfrm>
            <a:off x="620692" y="288598"/>
            <a:ext cx="4920341" cy="2777618"/>
          </a:xfrm>
          <a:prstGeom prst="rect">
            <a:avLst/>
          </a:prstGeom>
        </p:spPr>
      </p:pic>
      <p:pic>
        <p:nvPicPr>
          <p:cNvPr id="20" name="Picture 19" descr="A group of people sitting around a table&#10;&#10;Description automatically generated with medium confidence">
            <a:extLst>
              <a:ext uri="{FF2B5EF4-FFF2-40B4-BE49-F238E27FC236}">
                <a16:creationId xmlns:a16="http://schemas.microsoft.com/office/drawing/2014/main" id="{6AE35654-DCC9-FB40-84DB-856C98820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92" y="3066216"/>
            <a:ext cx="4920341" cy="3690256"/>
          </a:xfrm>
          <a:prstGeom prst="rect">
            <a:avLst/>
          </a:prstGeom>
        </p:spPr>
      </p:pic>
      <p:sp>
        <p:nvSpPr>
          <p:cNvPr id="6" name="TextBox 5">
            <a:extLst>
              <a:ext uri="{FF2B5EF4-FFF2-40B4-BE49-F238E27FC236}">
                <a16:creationId xmlns:a16="http://schemas.microsoft.com/office/drawing/2014/main" id="{4840AE8D-FBC3-4D44-965A-1544556BF1AD}"/>
              </a:ext>
            </a:extLst>
          </p:cNvPr>
          <p:cNvSpPr txBox="1"/>
          <p:nvPr/>
        </p:nvSpPr>
        <p:spPr>
          <a:xfrm>
            <a:off x="6515596" y="1301872"/>
            <a:ext cx="4920341" cy="3046988"/>
          </a:xfrm>
          <a:prstGeom prst="rect">
            <a:avLst/>
          </a:prstGeom>
          <a:noFill/>
        </p:spPr>
        <p:txBody>
          <a:bodyPr wrap="square" rtlCol="0">
            <a:spAutoFit/>
          </a:bodyPr>
          <a:lstStyle/>
          <a:p>
            <a:endParaRPr lang="en-MN" sz="2400" dirty="0">
              <a:latin typeface="Arial" panose="020B0604020202020204" pitchFamily="34" charset="0"/>
              <a:cs typeface="Arial" panose="020B0604020202020204" pitchFamily="34" charset="0"/>
            </a:endParaRPr>
          </a:p>
          <a:p>
            <a:r>
              <a:rPr lang="en-MN" sz="2400" dirty="0">
                <a:latin typeface="Arial" panose="020B0604020202020204" pitchFamily="34" charset="0"/>
                <a:cs typeface="Arial" panose="020B0604020202020204" pitchFamily="34" charset="0"/>
              </a:rPr>
              <a:t>Хурлын тоо – 20</a:t>
            </a:r>
          </a:p>
          <a:p>
            <a:endParaRPr lang="en-MN" sz="2400" dirty="0">
              <a:latin typeface="Arial" panose="020B0604020202020204" pitchFamily="34" charset="0"/>
              <a:cs typeface="Arial" panose="020B0604020202020204" pitchFamily="34" charset="0"/>
            </a:endParaRPr>
          </a:p>
          <a:p>
            <a:r>
              <a:rPr lang="en-MN" sz="2400" dirty="0">
                <a:latin typeface="Arial" panose="020B0604020202020204" pitchFamily="34" charset="0"/>
                <a:cs typeface="Arial" panose="020B0604020202020204" pitchFamily="34" charset="0"/>
              </a:rPr>
              <a:t>Дундаж ирц – 85.7%</a:t>
            </a:r>
          </a:p>
          <a:p>
            <a:endParaRPr lang="en-MN" sz="2400" dirty="0">
              <a:latin typeface="Arial" panose="020B0604020202020204" pitchFamily="34" charset="0"/>
              <a:cs typeface="Arial" panose="020B0604020202020204" pitchFamily="34" charset="0"/>
            </a:endParaRPr>
          </a:p>
          <a:p>
            <a:r>
              <a:rPr lang="en-MN" sz="2400" dirty="0">
                <a:latin typeface="Arial" panose="020B0604020202020204" pitchFamily="34" charset="0"/>
                <a:cs typeface="Arial" panose="020B0604020202020204" pitchFamily="34" charset="0"/>
              </a:rPr>
              <a:t>Хэлэлцсэн асуудал – 60</a:t>
            </a:r>
          </a:p>
          <a:p>
            <a:endParaRPr lang="en-MN" sz="2400" dirty="0">
              <a:latin typeface="Arial" panose="020B0604020202020204" pitchFamily="34" charset="0"/>
              <a:cs typeface="Arial" panose="020B0604020202020204" pitchFamily="34" charset="0"/>
            </a:endParaRPr>
          </a:p>
          <a:p>
            <a:r>
              <a:rPr lang="en-MN" sz="2400" dirty="0">
                <a:latin typeface="Arial" panose="020B0604020202020204" pitchFamily="34" charset="0"/>
                <a:cs typeface="Arial" panose="020B0604020202020204" pitchFamily="34" charset="0"/>
              </a:rPr>
              <a:t>Баталсан тогтоол - 57</a:t>
            </a:r>
          </a:p>
        </p:txBody>
      </p:sp>
      <p:sp>
        <p:nvSpPr>
          <p:cNvPr id="2" name="TextBox 1">
            <a:extLst>
              <a:ext uri="{FF2B5EF4-FFF2-40B4-BE49-F238E27FC236}">
                <a16:creationId xmlns:a16="http://schemas.microsoft.com/office/drawing/2014/main" id="{D300DDC5-4184-5245-8E31-11574FC5E514}"/>
              </a:ext>
            </a:extLst>
          </p:cNvPr>
          <p:cNvSpPr txBox="1"/>
          <p:nvPr/>
        </p:nvSpPr>
        <p:spPr>
          <a:xfrm>
            <a:off x="6410696" y="617517"/>
            <a:ext cx="5130140" cy="461665"/>
          </a:xfrm>
          <a:prstGeom prst="rect">
            <a:avLst/>
          </a:prstGeom>
          <a:noFill/>
        </p:spPr>
        <p:txBody>
          <a:bodyPr wrap="square" rtlCol="0">
            <a:spAutoFit/>
          </a:bodyPr>
          <a:lstStyle/>
          <a:p>
            <a:r>
              <a:rPr lang="en-MN" sz="2400" dirty="0">
                <a:latin typeface="Arial" panose="020B0604020202020204" pitchFamily="34" charset="0"/>
                <a:cs typeface="Arial" panose="020B0604020202020204" pitchFamily="34" charset="0"/>
              </a:rPr>
              <a:t>Тэргүүлэгчдийн хурал</a:t>
            </a:r>
          </a:p>
        </p:txBody>
      </p:sp>
      <p:cxnSp>
        <p:nvCxnSpPr>
          <p:cNvPr id="4" name="Straight Connector 3">
            <a:extLst>
              <a:ext uri="{FF2B5EF4-FFF2-40B4-BE49-F238E27FC236}">
                <a16:creationId xmlns:a16="http://schemas.microsoft.com/office/drawing/2014/main" id="{E02E6907-20A6-9D4F-912E-5E54A683EA48}"/>
              </a:ext>
            </a:extLst>
          </p:cNvPr>
          <p:cNvCxnSpPr/>
          <p:nvPr/>
        </p:nvCxnSpPr>
        <p:spPr>
          <a:xfrm>
            <a:off x="6515596" y="1301872"/>
            <a:ext cx="5169723"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94585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CD78F2-E794-414B-985F-1562AC450E34}"/>
              </a:ext>
            </a:extLst>
          </p:cNvPr>
          <p:cNvSpPr>
            <a:spLocks noGrp="1"/>
          </p:cNvSpPr>
          <p:nvPr>
            <p:ph idx="1"/>
          </p:nvPr>
        </p:nvSpPr>
        <p:spPr>
          <a:xfrm>
            <a:off x="1009403" y="1995055"/>
            <a:ext cx="10189028" cy="5362265"/>
          </a:xfrm>
        </p:spPr>
        <p:txBody>
          <a:bodyPr>
            <a:normAutofit/>
          </a:bodyPr>
          <a:lstStyle/>
          <a:p>
            <a:pPr marL="0" indent="0" algn="just">
              <a:buNone/>
            </a:pPr>
            <a:r>
              <a:rPr lang="mn-MN" sz="2000" dirty="0">
                <a:latin typeface="Arial" panose="020B0604020202020204" pitchFamily="34" charset="0"/>
                <a:cs typeface="Arial" panose="020B0604020202020204" pitchFamily="34" charset="0"/>
              </a:rPr>
              <a:t>Хурлын ажлын албанд 20</a:t>
            </a:r>
            <a:r>
              <a:rPr lang="en-MN" sz="2000" dirty="0">
                <a:latin typeface="Arial" panose="020B0604020202020204" pitchFamily="34" charset="0"/>
                <a:cs typeface="Arial" panose="020B0604020202020204" pitchFamily="34" charset="0"/>
              </a:rPr>
              <a:t>21</a:t>
            </a:r>
            <a:r>
              <a:rPr lang="mn-MN" sz="2000" dirty="0">
                <a:latin typeface="Arial" panose="020B0604020202020204" pitchFamily="34" charset="0"/>
                <a:cs typeface="Arial" panose="020B0604020202020204" pitchFamily="34" charset="0"/>
              </a:rPr>
              <a:t> оны жилийн эцсийн байдлаар нийт  1</a:t>
            </a:r>
            <a:r>
              <a:rPr lang="en-MN" sz="2000" dirty="0">
                <a:latin typeface="Arial" panose="020B0604020202020204" pitchFamily="34" charset="0"/>
                <a:cs typeface="Arial" panose="020B0604020202020204" pitchFamily="34" charset="0"/>
              </a:rPr>
              <a:t>2</a:t>
            </a:r>
            <a:r>
              <a:rPr lang="mn-MN" sz="2000" dirty="0">
                <a:latin typeface="Arial" panose="020B0604020202020204" pitchFamily="34" charset="0"/>
                <a:cs typeface="Arial" panose="020B0604020202020204" pitchFamily="34" charset="0"/>
              </a:rPr>
              <a:t> өргөдөл, </a:t>
            </a:r>
            <a:r>
              <a:rPr lang="en-MN" sz="2000" dirty="0">
                <a:latin typeface="Arial" panose="020B0604020202020204" pitchFamily="34" charset="0"/>
                <a:cs typeface="Arial" panose="020B0604020202020204" pitchFamily="34" charset="0"/>
              </a:rPr>
              <a:t>2</a:t>
            </a:r>
            <a:r>
              <a:rPr lang="mn-MN" sz="2000" dirty="0">
                <a:latin typeface="Arial" panose="020B0604020202020204" pitchFamily="34" charset="0"/>
                <a:cs typeface="Arial" panose="020B0604020202020204" pitchFamily="34" charset="0"/>
              </a:rPr>
              <a:t> хүсэлт</a:t>
            </a:r>
            <a:r>
              <a:rPr lang="en-MN" sz="2000" dirty="0">
                <a:latin typeface="Arial" panose="020B0604020202020204" pitchFamily="34" charset="0"/>
                <a:cs typeface="Arial" panose="020B0604020202020204" pitchFamily="34" charset="0"/>
              </a:rPr>
              <a:t> </a:t>
            </a:r>
            <a:r>
              <a:rPr lang="mn-MN" sz="2000" dirty="0">
                <a:latin typeface="Arial" panose="020B0604020202020204" pitchFamily="34" charset="0"/>
                <a:cs typeface="Arial" panose="020B0604020202020204" pitchFamily="34" charset="0"/>
              </a:rPr>
              <a:t>ирсэн байна. Эдгээрээс </a:t>
            </a:r>
            <a:r>
              <a:rPr lang="en-MN" sz="2000" dirty="0">
                <a:latin typeface="Arial" panose="020B0604020202020204" pitchFamily="34" charset="0"/>
                <a:cs typeface="Arial" panose="020B0604020202020204" pitchFamily="34" charset="0"/>
              </a:rPr>
              <a:t>9</a:t>
            </a:r>
            <a:r>
              <a:rPr lang="mn-MN" sz="2000" dirty="0">
                <a:latin typeface="Arial" panose="020B0604020202020204" pitchFamily="34" charset="0"/>
                <a:cs typeface="Arial" panose="020B0604020202020204" pitchFamily="34" charset="0"/>
              </a:rPr>
              <a:t> өргөдөл, </a:t>
            </a:r>
            <a:r>
              <a:rPr lang="en-MN" sz="2000" dirty="0">
                <a:latin typeface="Arial" panose="020B0604020202020204" pitchFamily="34" charset="0"/>
                <a:cs typeface="Arial" panose="020B0604020202020204" pitchFamily="34" charset="0"/>
              </a:rPr>
              <a:t>1</a:t>
            </a:r>
            <a:r>
              <a:rPr lang="mn-MN" sz="2000" dirty="0">
                <a:latin typeface="Arial" panose="020B0604020202020204" pitchFamily="34" charset="0"/>
                <a:cs typeface="Arial" panose="020B0604020202020204" pitchFamily="34" charset="0"/>
              </a:rPr>
              <a:t> хүсэлт</a:t>
            </a:r>
            <a:r>
              <a:rPr lang="en-MN" sz="2000" dirty="0">
                <a:latin typeface="Arial" panose="020B0604020202020204" pitchFamily="34" charset="0"/>
                <a:cs typeface="Arial" panose="020B0604020202020204" pitchFamily="34" charset="0"/>
              </a:rPr>
              <a:t>ийг </a:t>
            </a:r>
            <a:r>
              <a:rPr lang="mn-MN" sz="2000" dirty="0">
                <a:latin typeface="Arial" panose="020B0604020202020204" pitchFamily="34" charset="0"/>
                <a:cs typeface="Arial" panose="020B0604020202020204" pitchFamily="34" charset="0"/>
              </a:rPr>
              <a:t>шийдвэрлэж, хариу мэдэгдсэн байна. Бусад  өргөдөл хүсэлтийг шийдвэрлүүлэхээр холбогдох газруудад уламжилж хариуг авч хүргүүлсэн байна. </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B625129-62CF-B74A-866D-F280EE77F86F}"/>
              </a:ext>
            </a:extLst>
          </p:cNvPr>
          <p:cNvSpPr txBox="1"/>
          <p:nvPr/>
        </p:nvSpPr>
        <p:spPr>
          <a:xfrm>
            <a:off x="581889" y="605642"/>
            <a:ext cx="10913424" cy="830997"/>
          </a:xfrm>
          <a:prstGeom prst="rect">
            <a:avLst/>
          </a:prstGeom>
          <a:noFill/>
        </p:spPr>
        <p:txBody>
          <a:bodyPr wrap="square" rtlCol="0">
            <a:spAutoFit/>
          </a:bodyPr>
          <a:lstStyle/>
          <a:p>
            <a:pPr algn="ctr"/>
            <a:r>
              <a:rPr lang="mn-MN" sz="2400" dirty="0">
                <a:latin typeface="Arial" panose="020B0604020202020204" pitchFamily="34" charset="0"/>
                <a:cs typeface="Arial" panose="020B0604020202020204" pitchFamily="34" charset="0"/>
              </a:rPr>
              <a:t>Иргэдээс ирсэн өргөдөл, санал, гомдлыг хууль журмын дагуу судлан шийдвэрлэсэн байдал</a:t>
            </a:r>
            <a:endParaRPr lang="en-US" sz="24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0CA7EB4-0C8A-1A42-A660-C417295CC467}"/>
              </a:ext>
            </a:extLst>
          </p:cNvPr>
          <p:cNvCxnSpPr/>
          <p:nvPr/>
        </p:nvCxnSpPr>
        <p:spPr>
          <a:xfrm>
            <a:off x="1092530" y="1591294"/>
            <a:ext cx="1010590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43444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6B7A-D301-9C47-979C-6AAE13583F27}"/>
              </a:ext>
            </a:extLst>
          </p:cNvPr>
          <p:cNvSpPr>
            <a:spLocks noGrp="1"/>
          </p:cNvSpPr>
          <p:nvPr>
            <p:ph type="title"/>
          </p:nvPr>
        </p:nvSpPr>
        <p:spPr>
          <a:xfrm>
            <a:off x="451262" y="1268206"/>
            <a:ext cx="11550238" cy="1325563"/>
          </a:xfrm>
        </p:spPr>
        <p:txBody>
          <a:bodyPr>
            <a:normAutofit/>
          </a:bodyPr>
          <a:lstStyle/>
          <a:p>
            <a:pPr algn="just"/>
            <a:r>
              <a:rPr lang="mn-MN" sz="1600" dirty="0">
                <a:latin typeface="Arial" panose="020B0604020202020204" pitchFamily="34" charset="0"/>
                <a:cs typeface="Arial" panose="020B0604020202020204" pitchFamily="34" charset="0"/>
              </a:rPr>
              <a:t>Өмнөговь аймгийн иргэдийн Төлөөлөгчдийн хурлаас "Нутгийн өөрөө удирдах байгууллагын чадавхийг бэхжүүлэх нь" төслийн хүрээнд зохион байгуулж буй "Сумын иргэдийн хурлын Төлөөлөгчдийн суурь сургалт" -нд хурлын Төлөөлөгчид цахимаар хамрагд</a:t>
            </a:r>
            <a:r>
              <a:rPr lang="en-MN" sz="1600" dirty="0">
                <a:latin typeface="Arial" panose="020B0604020202020204" pitchFamily="34" charset="0"/>
                <a:cs typeface="Arial" panose="020B0604020202020204" pitchFamily="34" charset="0"/>
              </a:rPr>
              <a:t>сан.</a:t>
            </a:r>
            <a:endParaRPr lang="en-MN" sz="3600" dirty="0"/>
          </a:p>
        </p:txBody>
      </p:sp>
      <p:pic>
        <p:nvPicPr>
          <p:cNvPr id="5" name="Picture 4" descr="A picture containing text, electronics, display, screenshot&#10;&#10;Description automatically generated">
            <a:extLst>
              <a:ext uri="{FF2B5EF4-FFF2-40B4-BE49-F238E27FC236}">
                <a16:creationId xmlns:a16="http://schemas.microsoft.com/office/drawing/2014/main" id="{981777AE-400A-7149-AA6B-2B1631F95004}"/>
              </a:ext>
            </a:extLst>
          </p:cNvPr>
          <p:cNvPicPr>
            <a:picLocks noChangeAspect="1"/>
          </p:cNvPicPr>
          <p:nvPr/>
        </p:nvPicPr>
        <p:blipFill>
          <a:blip r:embed="rId2"/>
          <a:stretch>
            <a:fillRect/>
          </a:stretch>
        </p:blipFill>
        <p:spPr>
          <a:xfrm>
            <a:off x="451262" y="2593769"/>
            <a:ext cx="5518149" cy="4138612"/>
          </a:xfrm>
          <a:prstGeom prst="rect">
            <a:avLst/>
          </a:prstGeom>
        </p:spPr>
      </p:pic>
      <p:pic>
        <p:nvPicPr>
          <p:cNvPr id="7" name="Picture 6" descr="A person and person sitting at a table with a computer&#10;&#10;Description automatically generated with low confidence">
            <a:extLst>
              <a:ext uri="{FF2B5EF4-FFF2-40B4-BE49-F238E27FC236}">
                <a16:creationId xmlns:a16="http://schemas.microsoft.com/office/drawing/2014/main" id="{3F4E86D2-0BAE-E34A-9589-5523594D9D8E}"/>
              </a:ext>
            </a:extLst>
          </p:cNvPr>
          <p:cNvPicPr>
            <a:picLocks noChangeAspect="1"/>
          </p:cNvPicPr>
          <p:nvPr/>
        </p:nvPicPr>
        <p:blipFill>
          <a:blip r:embed="rId3"/>
          <a:stretch>
            <a:fillRect/>
          </a:stretch>
        </p:blipFill>
        <p:spPr>
          <a:xfrm>
            <a:off x="6359526" y="2510642"/>
            <a:ext cx="5518149" cy="4138612"/>
          </a:xfrm>
          <a:prstGeom prst="rect">
            <a:avLst/>
          </a:prstGeom>
        </p:spPr>
      </p:pic>
      <p:sp>
        <p:nvSpPr>
          <p:cNvPr id="10" name="TextBox 9">
            <a:extLst>
              <a:ext uri="{FF2B5EF4-FFF2-40B4-BE49-F238E27FC236}">
                <a16:creationId xmlns:a16="http://schemas.microsoft.com/office/drawing/2014/main" id="{8338ADBB-9BF9-BE4F-8D83-137EA8C102E4}"/>
              </a:ext>
            </a:extLst>
          </p:cNvPr>
          <p:cNvSpPr txBox="1"/>
          <p:nvPr/>
        </p:nvSpPr>
        <p:spPr>
          <a:xfrm>
            <a:off x="938151" y="510639"/>
            <a:ext cx="9405257" cy="400110"/>
          </a:xfrm>
          <a:prstGeom prst="rect">
            <a:avLst/>
          </a:prstGeom>
          <a:noFill/>
        </p:spPr>
        <p:txBody>
          <a:bodyPr wrap="square" rtlCol="0">
            <a:spAutoFit/>
          </a:bodyPr>
          <a:lstStyle/>
          <a:p>
            <a:r>
              <a:rPr lang="en-MN" sz="2000" dirty="0">
                <a:latin typeface="Arial" panose="020B0604020202020204" pitchFamily="34" charset="0"/>
                <a:cs typeface="Arial" panose="020B0604020202020204" pitchFamily="34" charset="0"/>
              </a:rPr>
              <a:t>Сургалтанд хамрагдсан байдал</a:t>
            </a:r>
          </a:p>
        </p:txBody>
      </p:sp>
      <p:cxnSp>
        <p:nvCxnSpPr>
          <p:cNvPr id="14" name="Straight Connector 13">
            <a:extLst>
              <a:ext uri="{FF2B5EF4-FFF2-40B4-BE49-F238E27FC236}">
                <a16:creationId xmlns:a16="http://schemas.microsoft.com/office/drawing/2014/main" id="{88056F6A-1BBB-9B46-A3F8-9B820EFD901B}"/>
              </a:ext>
            </a:extLst>
          </p:cNvPr>
          <p:cNvCxnSpPr/>
          <p:nvPr/>
        </p:nvCxnSpPr>
        <p:spPr>
          <a:xfrm>
            <a:off x="609600" y="1100753"/>
            <a:ext cx="109728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09222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18F1-0469-0D4A-8F4F-CF4C37FB27B5}"/>
              </a:ext>
            </a:extLst>
          </p:cNvPr>
          <p:cNvSpPr>
            <a:spLocks noGrp="1"/>
          </p:cNvSpPr>
          <p:nvPr>
            <p:ph type="title"/>
          </p:nvPr>
        </p:nvSpPr>
        <p:spPr/>
        <p:txBody>
          <a:bodyPr>
            <a:noAutofit/>
          </a:bodyPr>
          <a:lstStyle/>
          <a:p>
            <a:pPr algn="just"/>
            <a:r>
              <a:rPr lang="mn-MN" sz="1600" dirty="0">
                <a:latin typeface="Arial" panose="020B0604020202020204" pitchFamily="34" charset="0"/>
                <a:cs typeface="Arial" panose="020B0604020202020204" pitchFamily="34" charset="0"/>
              </a:rPr>
              <a:t>Засгийн газрын Хэрэг эрхлэх газар, Швейцарын хөгжлийн агентлагийн "Нутгийн өөрөө удирдах байгууллагын институцын чадавхыг бэхжүүлэх" төсөл, Өмнөговь аймгийн иргэдийн Төлөөлөгчдийн Хурал хамтран </a:t>
            </a:r>
            <a:r>
              <a:rPr lang="en-MN" sz="1600" dirty="0">
                <a:latin typeface="Arial" panose="020B0604020202020204" pitchFamily="34" charset="0"/>
                <a:cs typeface="Arial" panose="020B0604020202020204" pitchFamily="34" charset="0"/>
              </a:rPr>
              <a:t>зохион байгуулсан ”Аймаг, сумын иргэдийн Төлөөлөгчдийн Хурлын чадвахыг бэхжүүлэх” сургалтанд Хурлын дарга болон ажлын албаны бүрэлдэхүүнээрээ хамрагдсан</a:t>
            </a:r>
            <a:r>
              <a:rPr lang="mn-MN" sz="1600" dirty="0">
                <a:latin typeface="Arial" panose="020B0604020202020204" pitchFamily="34" charset="0"/>
                <a:cs typeface="Arial" panose="020B0604020202020204" pitchFamily="34" charset="0"/>
              </a:rPr>
              <a:t>.</a:t>
            </a:r>
            <a:endParaRPr lang="en-MN" sz="1600" dirty="0">
              <a:latin typeface="Arial" panose="020B0604020202020204" pitchFamily="34" charset="0"/>
              <a:cs typeface="Arial" panose="020B0604020202020204" pitchFamily="34" charset="0"/>
            </a:endParaRPr>
          </a:p>
        </p:txBody>
      </p:sp>
      <p:pic>
        <p:nvPicPr>
          <p:cNvPr id="5" name="Picture 4" descr="A group of people posing for a photo&#10;&#10;Description automatically generated">
            <a:extLst>
              <a:ext uri="{FF2B5EF4-FFF2-40B4-BE49-F238E27FC236}">
                <a16:creationId xmlns:a16="http://schemas.microsoft.com/office/drawing/2014/main" id="{DC1713AD-804D-094A-AF42-BECF5C46857D}"/>
              </a:ext>
            </a:extLst>
          </p:cNvPr>
          <p:cNvPicPr>
            <a:picLocks noChangeAspect="1"/>
          </p:cNvPicPr>
          <p:nvPr/>
        </p:nvPicPr>
        <p:blipFill>
          <a:blip r:embed="rId2"/>
          <a:stretch>
            <a:fillRect/>
          </a:stretch>
        </p:blipFill>
        <p:spPr>
          <a:xfrm>
            <a:off x="952501" y="1893491"/>
            <a:ext cx="4772026" cy="3579020"/>
          </a:xfrm>
          <a:prstGeom prst="rect">
            <a:avLst/>
          </a:prstGeom>
        </p:spPr>
      </p:pic>
      <p:pic>
        <p:nvPicPr>
          <p:cNvPr id="7" name="Picture 6" descr="A couple of men sitting at a table with microphones and flags&#10;&#10;Description automatically generated with medium confidence">
            <a:extLst>
              <a:ext uri="{FF2B5EF4-FFF2-40B4-BE49-F238E27FC236}">
                <a16:creationId xmlns:a16="http://schemas.microsoft.com/office/drawing/2014/main" id="{695654E2-918A-0E47-A2A8-21517BB0360C}"/>
              </a:ext>
            </a:extLst>
          </p:cNvPr>
          <p:cNvPicPr>
            <a:picLocks noChangeAspect="1"/>
          </p:cNvPicPr>
          <p:nvPr/>
        </p:nvPicPr>
        <p:blipFill>
          <a:blip r:embed="rId3"/>
          <a:stretch>
            <a:fillRect/>
          </a:stretch>
        </p:blipFill>
        <p:spPr>
          <a:xfrm>
            <a:off x="6096000" y="1893491"/>
            <a:ext cx="5369841" cy="3579020"/>
          </a:xfrm>
          <a:prstGeom prst="rect">
            <a:avLst/>
          </a:prstGeom>
        </p:spPr>
      </p:pic>
    </p:spTree>
    <p:extLst>
      <p:ext uri="{BB962C8B-B14F-4D97-AF65-F5344CB8AC3E}">
        <p14:creationId xmlns:p14="http://schemas.microsoft.com/office/powerpoint/2010/main" val="21264722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6076C-5421-874D-B0EC-9524253AC9CE}"/>
              </a:ext>
            </a:extLst>
          </p:cNvPr>
          <p:cNvSpPr>
            <a:spLocks noGrp="1"/>
          </p:cNvSpPr>
          <p:nvPr>
            <p:ph type="title"/>
          </p:nvPr>
        </p:nvSpPr>
        <p:spPr>
          <a:xfrm>
            <a:off x="838200" y="222332"/>
            <a:ext cx="10193977" cy="917409"/>
          </a:xfrm>
        </p:spPr>
        <p:txBody>
          <a:bodyPr>
            <a:normAutofit/>
          </a:bodyPr>
          <a:lstStyle/>
          <a:p>
            <a:r>
              <a:rPr lang="en-MN" sz="2400" dirty="0">
                <a:latin typeface="Arial" panose="020B0604020202020204" pitchFamily="34" charset="0"/>
                <a:cs typeface="Arial" panose="020B0604020202020204" pitchFamily="34" charset="0"/>
              </a:rPr>
              <a:t>     Мэдээлэл сурталчилгаа</a:t>
            </a:r>
          </a:p>
        </p:txBody>
      </p:sp>
      <p:sp>
        <p:nvSpPr>
          <p:cNvPr id="3" name="Content Placeholder 2">
            <a:extLst>
              <a:ext uri="{FF2B5EF4-FFF2-40B4-BE49-F238E27FC236}">
                <a16:creationId xmlns:a16="http://schemas.microsoft.com/office/drawing/2014/main" id="{1659781F-6957-7D4E-96CC-D51F9EDF76DC}"/>
              </a:ext>
            </a:extLst>
          </p:cNvPr>
          <p:cNvSpPr>
            <a:spLocks noGrp="1"/>
          </p:cNvSpPr>
          <p:nvPr>
            <p:ph idx="1"/>
          </p:nvPr>
        </p:nvSpPr>
        <p:spPr>
          <a:xfrm>
            <a:off x="838200" y="1366921"/>
            <a:ext cx="10515600" cy="4351338"/>
          </a:xfrm>
        </p:spPr>
        <p:txBody>
          <a:bodyPr/>
          <a:lstStyle/>
          <a:p>
            <a:pPr marL="0" indent="0">
              <a:buNone/>
            </a:pPr>
            <a:r>
              <a:rPr lang="en-MN" dirty="0"/>
              <a:t>Цогтцэций сумын иргэдийн Төлөөлөгчдийн Хурал цахим хуудсаар дамжуулан иргэд олон нийтэд мэдээлэл хүргэн ажиллаж байна. </a:t>
            </a:r>
          </a:p>
        </p:txBody>
      </p:sp>
      <p:cxnSp>
        <p:nvCxnSpPr>
          <p:cNvPr id="5" name="Straight Connector 4">
            <a:extLst>
              <a:ext uri="{FF2B5EF4-FFF2-40B4-BE49-F238E27FC236}">
                <a16:creationId xmlns:a16="http://schemas.microsoft.com/office/drawing/2014/main" id="{D9734D52-0B65-704B-ADE8-19E46F12B832}"/>
              </a:ext>
            </a:extLst>
          </p:cNvPr>
          <p:cNvCxnSpPr/>
          <p:nvPr/>
        </p:nvCxnSpPr>
        <p:spPr>
          <a:xfrm>
            <a:off x="838200" y="1139741"/>
            <a:ext cx="10277104"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2C35643B-0DE2-164B-8B12-DEEC590F5A05}"/>
              </a:ext>
            </a:extLst>
          </p:cNvPr>
          <p:cNvPicPr>
            <a:picLocks noChangeAspect="1"/>
          </p:cNvPicPr>
          <p:nvPr/>
        </p:nvPicPr>
        <p:blipFill>
          <a:blip r:embed="rId2"/>
          <a:stretch>
            <a:fillRect/>
          </a:stretch>
        </p:blipFill>
        <p:spPr>
          <a:xfrm>
            <a:off x="1535199" y="2357761"/>
            <a:ext cx="2478042" cy="4490664"/>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7BFC414E-ED5C-EF44-8706-0C770774C6CF}"/>
              </a:ext>
            </a:extLst>
          </p:cNvPr>
          <p:cNvPicPr>
            <a:picLocks noChangeAspect="1"/>
          </p:cNvPicPr>
          <p:nvPr/>
        </p:nvPicPr>
        <p:blipFill>
          <a:blip r:embed="rId3"/>
          <a:stretch>
            <a:fillRect/>
          </a:stretch>
        </p:blipFill>
        <p:spPr>
          <a:xfrm>
            <a:off x="4649510" y="2456566"/>
            <a:ext cx="2478042" cy="4471516"/>
          </a:xfrm>
          <a:prstGeom prst="rect">
            <a:avLst/>
          </a:prstGeom>
        </p:spPr>
      </p:pic>
      <p:pic>
        <p:nvPicPr>
          <p:cNvPr id="10" name="Picture 9" descr="A picture containing website&#10;&#10;Description automatically generated">
            <a:extLst>
              <a:ext uri="{FF2B5EF4-FFF2-40B4-BE49-F238E27FC236}">
                <a16:creationId xmlns:a16="http://schemas.microsoft.com/office/drawing/2014/main" id="{75ACF232-C2FB-0440-B440-21DE51643E5E}"/>
              </a:ext>
            </a:extLst>
          </p:cNvPr>
          <p:cNvPicPr>
            <a:picLocks noChangeAspect="1"/>
          </p:cNvPicPr>
          <p:nvPr/>
        </p:nvPicPr>
        <p:blipFill>
          <a:blip r:embed="rId4"/>
          <a:stretch>
            <a:fillRect/>
          </a:stretch>
        </p:blipFill>
        <p:spPr>
          <a:xfrm>
            <a:off x="7763821" y="2513542"/>
            <a:ext cx="2574234" cy="4334883"/>
          </a:xfrm>
          <a:prstGeom prst="rect">
            <a:avLst/>
          </a:prstGeom>
        </p:spPr>
      </p:pic>
    </p:spTree>
    <p:extLst>
      <p:ext uri="{BB962C8B-B14F-4D97-AF65-F5344CB8AC3E}">
        <p14:creationId xmlns:p14="http://schemas.microsoft.com/office/powerpoint/2010/main" val="322135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A98613-3B26-CC4B-98DA-CEAF57F8D60F}"/>
              </a:ext>
            </a:extLst>
          </p:cNvPr>
          <p:cNvSpPr>
            <a:spLocks noGrp="1"/>
          </p:cNvSpPr>
          <p:nvPr>
            <p:ph idx="1"/>
          </p:nvPr>
        </p:nvSpPr>
        <p:spPr>
          <a:xfrm>
            <a:off x="997525" y="1804612"/>
            <a:ext cx="10692741" cy="4702628"/>
          </a:xfrm>
        </p:spPr>
        <p:txBody>
          <a:bodyPr>
            <a:normAutofit/>
          </a:bodyPr>
          <a:lstStyle/>
          <a:p>
            <a:r>
              <a:rPr lang="mn-MN" sz="1600" dirty="0">
                <a:latin typeface="Arial" panose="020B0604020202020204" pitchFamily="34" charset="0"/>
                <a:cs typeface="Arial" panose="020B0604020202020204" pitchFamily="34" charset="0"/>
              </a:rPr>
              <a:t>Хүчирхийлэл нийгмийг бүтээхэд иргэн бүрийн оролцоо сарын аян зарлаж аяны хүрээнд “</a:t>
            </a:r>
            <a:r>
              <a:rPr lang="mn-MN" sz="1600" b="1" dirty="0">
                <a:latin typeface="Arial" panose="020B0604020202020204" pitchFamily="34" charset="0"/>
                <a:cs typeface="Arial" panose="020B0604020202020204" pitchFamily="34" charset="0"/>
              </a:rPr>
              <a:t>Тусч хөрш</a:t>
            </a:r>
            <a:r>
              <a:rPr lang="mn-MN" sz="1600" dirty="0">
                <a:latin typeface="Arial" panose="020B0604020202020204" pitchFamily="34" charset="0"/>
                <a:cs typeface="Arial" panose="020B0604020202020204" pitchFamily="34" charset="0"/>
              </a:rPr>
              <a:t> “ үйл ажиллагааг зохион байгуулж байна.</a:t>
            </a:r>
            <a:endParaRPr lang="en-MN" sz="1600" dirty="0">
              <a:latin typeface="Arial" panose="020B0604020202020204" pitchFamily="34" charset="0"/>
              <a:cs typeface="Arial" panose="020B0604020202020204" pitchFamily="34" charset="0"/>
            </a:endParaRPr>
          </a:p>
          <a:p>
            <a:r>
              <a:rPr lang="mn-MN" sz="1600" b="1" dirty="0">
                <a:latin typeface="Arial" panose="020B0604020202020204" pitchFamily="34" charset="0"/>
                <a:cs typeface="Arial" panose="020B0604020202020204" pitchFamily="34" charset="0"/>
              </a:rPr>
              <a:t>Тус үйл ажиллагааны зорилго</a:t>
            </a:r>
            <a:r>
              <a:rPr lang="mn-MN" sz="1600" dirty="0">
                <a:latin typeface="Arial" panose="020B0604020202020204" pitchFamily="34" charset="0"/>
                <a:cs typeface="Arial" panose="020B0604020202020204" pitchFamily="34" charset="0"/>
              </a:rPr>
              <a:t> хөршийн холбоог сайжруулах, гэр бүлийн хүчирхийлэл далд явагддаг тул илэрүүлж таслан зогсоох, хүчирхийлэлийг бууруулах явдал юм. </a:t>
            </a:r>
            <a:endParaRPr lang="en-MN" sz="1600" dirty="0">
              <a:latin typeface="Arial" panose="020B0604020202020204" pitchFamily="34" charset="0"/>
              <a:cs typeface="Arial" panose="020B0604020202020204" pitchFamily="34" charset="0"/>
            </a:endParaRPr>
          </a:p>
          <a:p>
            <a:r>
              <a:rPr lang="mn-MN" sz="1600" dirty="0">
                <a:latin typeface="Arial" panose="020B0604020202020204" pitchFamily="34" charset="0"/>
                <a:cs typeface="Arial" panose="020B0604020202020204" pitchFamily="34" charset="0"/>
              </a:rPr>
              <a:t>“Тусч хөрш” үйл ажиллагаанд нийт 20 айлыг хамруулж айлын хашааны үзүүрт хүчирхийллийг мэдээлэх утасны дугаар бүхий хаяг хадаж тус өрхүүдэд мэдээллийн хаягыг хамгаалж байх гэрээ хийж  /гарын бэлэг / витамины багц, гар ариутгагч, болон хүүхдүүдэд нь бичиг хэргийн зүйл/ гардууллаа..</a:t>
            </a:r>
            <a:endParaRPr lang="en-MN" sz="1600" dirty="0">
              <a:latin typeface="Arial" panose="020B0604020202020204" pitchFamily="34" charset="0"/>
              <a:cs typeface="Arial" panose="020B0604020202020204" pitchFamily="34" charset="0"/>
            </a:endParaRPr>
          </a:p>
          <a:p>
            <a:pPr marL="0" indent="0">
              <a:buNone/>
            </a:pPr>
            <a:endParaRPr lang="en-MN" dirty="0"/>
          </a:p>
        </p:txBody>
      </p:sp>
      <p:sp>
        <p:nvSpPr>
          <p:cNvPr id="5" name="TextBox 4">
            <a:extLst>
              <a:ext uri="{FF2B5EF4-FFF2-40B4-BE49-F238E27FC236}">
                <a16:creationId xmlns:a16="http://schemas.microsoft.com/office/drawing/2014/main" id="{E20897F2-EFF1-6546-A520-52134DB06757}"/>
              </a:ext>
            </a:extLst>
          </p:cNvPr>
          <p:cNvSpPr txBox="1"/>
          <p:nvPr/>
        </p:nvSpPr>
        <p:spPr>
          <a:xfrm>
            <a:off x="700643" y="190005"/>
            <a:ext cx="11127179" cy="646331"/>
          </a:xfrm>
          <a:prstGeom prst="rect">
            <a:avLst/>
          </a:prstGeom>
          <a:noFill/>
        </p:spPr>
        <p:txBody>
          <a:bodyPr wrap="square" rtlCol="0">
            <a:spAutoFit/>
          </a:bodyPr>
          <a:lstStyle/>
          <a:p>
            <a:pPr algn="ctr"/>
            <a:r>
              <a:rPr lang="en-MN" dirty="0">
                <a:latin typeface="Arial" panose="020B0604020202020204" pitchFamily="34" charset="0"/>
                <a:cs typeface="Arial" panose="020B0604020202020204" pitchFamily="34" charset="0"/>
              </a:rPr>
              <a:t>Сумын Гэмт хэргээс урьдчилан сэргийлэх ажлыг зохицуулах салбар зөвлөлийн хийж хэрэгжүүлсэн ажил</a:t>
            </a:r>
          </a:p>
        </p:txBody>
      </p:sp>
      <p:cxnSp>
        <p:nvCxnSpPr>
          <p:cNvPr id="8" name="Straight Connector 7">
            <a:extLst>
              <a:ext uri="{FF2B5EF4-FFF2-40B4-BE49-F238E27FC236}">
                <a16:creationId xmlns:a16="http://schemas.microsoft.com/office/drawing/2014/main" id="{BD70C93C-21BD-6E46-ADDB-5CCB68EC2224}"/>
              </a:ext>
            </a:extLst>
          </p:cNvPr>
          <p:cNvCxnSpPr/>
          <p:nvPr/>
        </p:nvCxnSpPr>
        <p:spPr>
          <a:xfrm>
            <a:off x="955961" y="870213"/>
            <a:ext cx="10616541"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4634DC17-3B0D-F246-A2A6-3CB5FC370F70}"/>
              </a:ext>
            </a:extLst>
          </p:cNvPr>
          <p:cNvSpPr txBox="1"/>
          <p:nvPr/>
        </p:nvSpPr>
        <p:spPr>
          <a:xfrm>
            <a:off x="1039089" y="1158281"/>
            <a:ext cx="10609614" cy="646331"/>
          </a:xfrm>
          <a:prstGeom prst="rect">
            <a:avLst/>
          </a:prstGeom>
          <a:noFill/>
        </p:spPr>
        <p:txBody>
          <a:bodyPr wrap="square" rtlCol="0">
            <a:spAutoFit/>
          </a:bodyPr>
          <a:lstStyle/>
          <a:p>
            <a:r>
              <a:rPr lang="en-MN" dirty="0"/>
              <a:t>1. Сумын “Гэр бүл хүүхэд хамгаалалын хамтарсан баг”-тай хамтран “Хүчирхийлэлийг хүчгүйдүүлье” 14 хоногийн аяныг зохион байгуулж ажиллаа.  </a:t>
            </a:r>
          </a:p>
        </p:txBody>
      </p:sp>
      <p:pic>
        <p:nvPicPr>
          <p:cNvPr id="6" name="Picture 5">
            <a:extLst>
              <a:ext uri="{FF2B5EF4-FFF2-40B4-BE49-F238E27FC236}">
                <a16:creationId xmlns:a16="http://schemas.microsoft.com/office/drawing/2014/main" id="{06C4C733-642A-144E-B197-03C54CEA3892}"/>
              </a:ext>
            </a:extLst>
          </p:cNvPr>
          <p:cNvPicPr/>
          <p:nvPr/>
        </p:nvPicPr>
        <p:blipFill rotWithShape="1">
          <a:blip r:embed="rId2">
            <a:extLst>
              <a:ext uri="{28A0092B-C50C-407E-A947-70E740481C1C}">
                <a14:useLocalDpi xmlns:a14="http://schemas.microsoft.com/office/drawing/2010/main" val="0"/>
              </a:ext>
            </a:extLst>
          </a:blip>
          <a:srcRect t="45289" b="13526"/>
          <a:stretch/>
        </p:blipFill>
        <p:spPr bwMode="auto">
          <a:xfrm>
            <a:off x="1339994" y="3905626"/>
            <a:ext cx="2883535" cy="2601614"/>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EAF4BB6-2FBD-7749-A687-EB3C53E130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17773" y="3905626"/>
            <a:ext cx="3339008" cy="2601614"/>
          </a:xfrm>
          <a:prstGeom prst="rect">
            <a:avLst/>
          </a:prstGeom>
          <a:noFill/>
        </p:spPr>
      </p:pic>
      <p:pic>
        <p:nvPicPr>
          <p:cNvPr id="9" name="Picture 8">
            <a:extLst>
              <a:ext uri="{FF2B5EF4-FFF2-40B4-BE49-F238E27FC236}">
                <a16:creationId xmlns:a16="http://schemas.microsoft.com/office/drawing/2014/main" id="{997EE8E6-F6D4-3847-BFBB-0C0FF6F4A77F}"/>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6200000">
            <a:off x="8070569" y="3702423"/>
            <a:ext cx="2368933" cy="3008019"/>
          </a:xfrm>
          <a:prstGeom prst="rect">
            <a:avLst/>
          </a:prstGeom>
        </p:spPr>
      </p:pic>
    </p:spTree>
    <p:extLst>
      <p:ext uri="{BB962C8B-B14F-4D97-AF65-F5344CB8AC3E}">
        <p14:creationId xmlns:p14="http://schemas.microsoft.com/office/powerpoint/2010/main" val="4993875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4FD5B9-AD29-5045-84E7-45161F343C83}"/>
              </a:ext>
            </a:extLst>
          </p:cNvPr>
          <p:cNvSpPr>
            <a:spLocks noGrp="1"/>
          </p:cNvSpPr>
          <p:nvPr>
            <p:ph idx="1"/>
          </p:nvPr>
        </p:nvSpPr>
        <p:spPr>
          <a:xfrm>
            <a:off x="914400" y="631464"/>
            <a:ext cx="10558153" cy="5595072"/>
          </a:xfrm>
        </p:spPr>
        <p:txBody>
          <a:bodyPr/>
          <a:lstStyle/>
          <a:p>
            <a:pPr marL="0" indent="0">
              <a:buNone/>
            </a:pPr>
            <a:r>
              <a:rPr lang="en-MN" sz="2000" dirty="0">
                <a:latin typeface="Arial" panose="020B0604020202020204" pitchFamily="34" charset="0"/>
                <a:cs typeface="Arial" panose="020B0604020202020204" pitchFamily="34" charset="0"/>
              </a:rPr>
              <a:t>2. Сум дундын Цагдаагийн хэлтэстэй хамтран зам тээврийн осол гэмтлээс урьдчилан сэргийлэх зорилгоор “Ирээдүйгээ хамгаалая” аян, насанд хүрээгүй хүний бэлгийн хүчирхийлэлээс урьдчилан сэргийлэх ”Нуугдмал” арга хэмжээнүүдийг тус тус зохион байгуулж ажиллаа. </a:t>
            </a:r>
          </a:p>
          <a:p>
            <a:pPr marL="0" indent="0">
              <a:buNone/>
            </a:pPr>
            <a:endParaRPr lang="en-MN" dirty="0"/>
          </a:p>
        </p:txBody>
      </p:sp>
      <p:pic>
        <p:nvPicPr>
          <p:cNvPr id="4" name="Picture 3" descr="Diagram&#10;&#10;Description automatically generated">
            <a:extLst>
              <a:ext uri="{FF2B5EF4-FFF2-40B4-BE49-F238E27FC236}">
                <a16:creationId xmlns:a16="http://schemas.microsoft.com/office/drawing/2014/main" id="{36EE772D-4716-9B48-A15F-34CCE85EDD73}"/>
              </a:ext>
            </a:extLst>
          </p:cNvPr>
          <p:cNvPicPr>
            <a:picLocks noChangeAspect="1"/>
          </p:cNvPicPr>
          <p:nvPr/>
        </p:nvPicPr>
        <p:blipFill>
          <a:blip r:embed="rId3"/>
          <a:stretch>
            <a:fillRect/>
          </a:stretch>
        </p:blipFill>
        <p:spPr>
          <a:xfrm>
            <a:off x="870547" y="2372544"/>
            <a:ext cx="5322930" cy="3797572"/>
          </a:xfrm>
          <a:prstGeom prst="rect">
            <a:avLst/>
          </a:prstGeom>
        </p:spPr>
      </p:pic>
      <p:pic>
        <p:nvPicPr>
          <p:cNvPr id="6" name="Picture 5" descr="Website&#10;&#10;Description automatically generated with low confidence">
            <a:extLst>
              <a:ext uri="{FF2B5EF4-FFF2-40B4-BE49-F238E27FC236}">
                <a16:creationId xmlns:a16="http://schemas.microsoft.com/office/drawing/2014/main" id="{C61F4E5D-3BAD-F949-9E71-3296E268E2B1}"/>
              </a:ext>
            </a:extLst>
          </p:cNvPr>
          <p:cNvPicPr>
            <a:picLocks noChangeAspect="1"/>
          </p:cNvPicPr>
          <p:nvPr/>
        </p:nvPicPr>
        <p:blipFill>
          <a:blip r:embed="rId4"/>
          <a:stretch>
            <a:fillRect/>
          </a:stretch>
        </p:blipFill>
        <p:spPr>
          <a:xfrm>
            <a:off x="6344994" y="2372544"/>
            <a:ext cx="5127559" cy="3797572"/>
          </a:xfrm>
          <a:prstGeom prst="rect">
            <a:avLst/>
          </a:prstGeom>
        </p:spPr>
      </p:pic>
    </p:spTree>
    <p:extLst>
      <p:ext uri="{BB962C8B-B14F-4D97-AF65-F5344CB8AC3E}">
        <p14:creationId xmlns:p14="http://schemas.microsoft.com/office/powerpoint/2010/main" val="17392243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94CDA-34C6-574D-B672-C953B7334A52}"/>
              </a:ext>
            </a:extLst>
          </p:cNvPr>
          <p:cNvSpPr>
            <a:spLocks noGrp="1"/>
          </p:cNvSpPr>
          <p:nvPr>
            <p:ph type="title"/>
          </p:nvPr>
        </p:nvSpPr>
        <p:spPr>
          <a:xfrm>
            <a:off x="320634" y="365125"/>
            <a:ext cx="11709070" cy="1998065"/>
          </a:xfrm>
        </p:spPr>
        <p:txBody>
          <a:bodyPr>
            <a:noAutofit/>
          </a:bodyPr>
          <a:lstStyle/>
          <a:p>
            <a:pPr algn="just"/>
            <a:r>
              <a:rPr lang="en-MN" sz="2000" dirty="0">
                <a:latin typeface="Arial" panose="020B0604020202020204" pitchFamily="34" charset="0"/>
                <a:cs typeface="Arial" panose="020B0604020202020204" pitchFamily="34" charset="0"/>
              </a:rPr>
              <a:t>3. Өмнөговь аймгийн иргэдийн Төлөөлөгчдийн Хурал, Гэмт хэргээс урьдчилан сэргийлэх салбар зөвлөлөөс зохион байгуулсан “Уураар биш ухаанаар шийдье” нөлөөлөлийн арга хэмжээний хүрээнд зохион байгуулсан LEAP хөгжлийн төвийн багш Л.Болор-Эрдэнийн онлайн багц сургалтыг төсөвт 8 байгууллагын 225 албан хаагч цахимаар болон танхимаар хамрагдсан. </a:t>
            </a:r>
            <a:br>
              <a:rPr lang="en-MN" sz="2000" dirty="0">
                <a:latin typeface="Arial" panose="020B0604020202020204" pitchFamily="34" charset="0"/>
                <a:cs typeface="Arial" panose="020B0604020202020204" pitchFamily="34" charset="0"/>
              </a:rPr>
            </a:br>
            <a:endParaRPr lang="en-MN" sz="2000" dirty="0"/>
          </a:p>
        </p:txBody>
      </p:sp>
      <p:pic>
        <p:nvPicPr>
          <p:cNvPr id="5" name="Picture 4" descr="A picture containing text, indoor, wall, monitor&#10;&#10;Description automatically generated">
            <a:extLst>
              <a:ext uri="{FF2B5EF4-FFF2-40B4-BE49-F238E27FC236}">
                <a16:creationId xmlns:a16="http://schemas.microsoft.com/office/drawing/2014/main" id="{10124376-5C1E-2346-AB15-375D10247B72}"/>
              </a:ext>
            </a:extLst>
          </p:cNvPr>
          <p:cNvPicPr>
            <a:picLocks noChangeAspect="1"/>
          </p:cNvPicPr>
          <p:nvPr/>
        </p:nvPicPr>
        <p:blipFill>
          <a:blip r:embed="rId2"/>
          <a:stretch>
            <a:fillRect/>
          </a:stretch>
        </p:blipFill>
        <p:spPr>
          <a:xfrm>
            <a:off x="354157" y="2127117"/>
            <a:ext cx="5619131" cy="4214348"/>
          </a:xfrm>
          <a:prstGeom prst="rect">
            <a:avLst/>
          </a:prstGeom>
        </p:spPr>
      </p:pic>
      <p:pic>
        <p:nvPicPr>
          <p:cNvPr id="7" name="Picture 6" descr="A group of people wearing masks&#10;&#10;Description automatically generated with medium confidence">
            <a:extLst>
              <a:ext uri="{FF2B5EF4-FFF2-40B4-BE49-F238E27FC236}">
                <a16:creationId xmlns:a16="http://schemas.microsoft.com/office/drawing/2014/main" id="{017977B3-D8C6-C949-B395-03985A69E1FC}"/>
              </a:ext>
            </a:extLst>
          </p:cNvPr>
          <p:cNvPicPr>
            <a:picLocks noChangeAspect="1"/>
          </p:cNvPicPr>
          <p:nvPr/>
        </p:nvPicPr>
        <p:blipFill>
          <a:blip r:embed="rId3"/>
          <a:stretch>
            <a:fillRect/>
          </a:stretch>
        </p:blipFill>
        <p:spPr>
          <a:xfrm>
            <a:off x="6218713" y="2127116"/>
            <a:ext cx="5619130" cy="4214348"/>
          </a:xfrm>
          <a:prstGeom prst="rect">
            <a:avLst/>
          </a:prstGeom>
        </p:spPr>
      </p:pic>
    </p:spTree>
    <p:extLst>
      <p:ext uri="{BB962C8B-B14F-4D97-AF65-F5344CB8AC3E}">
        <p14:creationId xmlns:p14="http://schemas.microsoft.com/office/powerpoint/2010/main" val="425416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37D4A-9F1C-4240-BADC-A71841E380D3}"/>
              </a:ext>
            </a:extLst>
          </p:cNvPr>
          <p:cNvSpPr>
            <a:spLocks noGrp="1"/>
          </p:cNvSpPr>
          <p:nvPr>
            <p:ph type="title"/>
          </p:nvPr>
        </p:nvSpPr>
        <p:spPr>
          <a:xfrm>
            <a:off x="838200" y="736270"/>
            <a:ext cx="10300855" cy="1056905"/>
          </a:xfrm>
        </p:spPr>
        <p:txBody>
          <a:bodyPr>
            <a:noAutofit/>
          </a:bodyPr>
          <a:lstStyle/>
          <a:p>
            <a:r>
              <a:rPr lang="en-US" sz="2000" dirty="0">
                <a:latin typeface="Arial" panose="020B0604020202020204" pitchFamily="34" charset="0"/>
                <a:cs typeface="Arial" panose="020B0604020202020204" pitchFamily="34" charset="0"/>
              </a:rPr>
              <a:t>4. </a:t>
            </a:r>
            <a:r>
              <a:rPr lang="mn-MN" sz="2000" dirty="0">
                <a:latin typeface="Arial" panose="020B0604020202020204" pitchFamily="34" charset="0"/>
                <a:cs typeface="Arial" panose="020B0604020202020204" pitchFamily="34" charset="0"/>
              </a:rPr>
              <a:t>Тэсэрч дэлбэрэх бодисын үйлдвэр агуулах,улсын онц чухал обьектуудын үйл ажиллагаанд гэмт хэрэг зөрчлөөс урьдчилан сэргийлэхэд чиглэгдсэн хамтарсан хяналт шалгалт зохион байгуулж үр дүнг тооцох.</a:t>
            </a:r>
            <a:br>
              <a:rPr lang="en-MN"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endParaRPr lang="en-MN" sz="2000" dirty="0"/>
          </a:p>
        </p:txBody>
      </p:sp>
      <p:sp>
        <p:nvSpPr>
          <p:cNvPr id="4" name="TextBox 3">
            <a:extLst>
              <a:ext uri="{FF2B5EF4-FFF2-40B4-BE49-F238E27FC236}">
                <a16:creationId xmlns:a16="http://schemas.microsoft.com/office/drawing/2014/main" id="{11820781-8CA5-4341-A02E-F59B71BCF22D}"/>
              </a:ext>
            </a:extLst>
          </p:cNvPr>
          <p:cNvSpPr txBox="1"/>
          <p:nvPr/>
        </p:nvSpPr>
        <p:spPr>
          <a:xfrm>
            <a:off x="838200" y="1793175"/>
            <a:ext cx="10515600" cy="2585323"/>
          </a:xfrm>
          <a:prstGeom prst="rect">
            <a:avLst/>
          </a:prstGeom>
          <a:noFill/>
        </p:spPr>
        <p:txBody>
          <a:bodyPr wrap="square" rtlCol="0">
            <a:spAutoFit/>
          </a:bodyPr>
          <a:lstStyle/>
          <a:p>
            <a:pPr algn="just"/>
            <a:r>
              <a:rPr lang="mn-MN" dirty="0">
                <a:latin typeface="Arial" panose="020B0604020202020204" pitchFamily="34" charset="0"/>
                <a:cs typeface="Arial" panose="020B0604020202020204" pitchFamily="34" charset="0"/>
              </a:rPr>
              <a:t>Цогтцэций сумын нутаг дэвсгэрт тэсэрч дэлбэрэх бодисын чиглэлээр үйл ажиллагаа явуулж буй “Эрхэт түнш”, “Спейшл майнинг сервис”, “Талст бластинг”, “Мера” зэрэг аж ахуйн нэгжүүдэд хамтарсан хяналт шалгалтыг хийлээ. Шалгалтын хүрээнд аж ахуйн нэгжүүдэд ашиглагдаж байгаа тээврийн хэрэгсэл, ажилчдад өгч буй аюулгүй ажиллагааны зааварчилгаа, үйл ажиллагаа эрхлэх тусгай зөвшөөрөл, нийт ажилчдын тоо, эрсдлийн үнэлгээ, цагдаагийн байгууллагаар батлуулсан маршрут зэрэг бичиг баримттай танилцаж ажилласан. Мөн тухайн обьектыг гэрээгээр хамгаалж байгаа гэрээт харуул хамгаалалтын алба хаагчдад тусгай хэрэгсэл зөв хэрэглэх аюулгүй байдлаа хангаж ажиллах талаар зөвлөгөө өгч бүртгэлжүүлэн ажиллалаа.</a:t>
            </a:r>
            <a:br>
              <a:rPr lang="en-US" dirty="0">
                <a:latin typeface="Arial" panose="020B0604020202020204" pitchFamily="34" charset="0"/>
                <a:cs typeface="Arial" panose="020B0604020202020204" pitchFamily="34" charset="0"/>
              </a:rPr>
            </a:br>
            <a:endParaRPr lang="en-MN" dirty="0"/>
          </a:p>
        </p:txBody>
      </p:sp>
    </p:spTree>
    <p:extLst>
      <p:ext uri="{BB962C8B-B14F-4D97-AF65-F5344CB8AC3E}">
        <p14:creationId xmlns:p14="http://schemas.microsoft.com/office/powerpoint/2010/main" val="42300024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D93C-2FBB-6847-892C-51830F06C2C6}"/>
              </a:ext>
            </a:extLst>
          </p:cNvPr>
          <p:cNvSpPr>
            <a:spLocks noGrp="1"/>
          </p:cNvSpPr>
          <p:nvPr>
            <p:ph type="title"/>
          </p:nvPr>
        </p:nvSpPr>
        <p:spPr>
          <a:xfrm>
            <a:off x="838200" y="204117"/>
            <a:ext cx="10515600" cy="1325563"/>
          </a:xfrm>
        </p:spPr>
        <p:txBody>
          <a:bodyPr>
            <a:noAutofit/>
          </a:bodyPr>
          <a:lstStyle/>
          <a:p>
            <a:r>
              <a:rPr lang="mn-MN" sz="2400" dirty="0">
                <a:latin typeface="Arial" panose="020B0604020202020204" pitchFamily="34" charset="0"/>
                <a:cs typeface="Arial" panose="020B0604020202020204" pitchFamily="34" charset="0"/>
              </a:rPr>
              <a:t>Улс төрийн хилс хэрэгт хэлмэгдэгсдийг цагаатгуулах ажлын хүрээнд зохион байгуулсан арга хэмжээний хэрэгжилт, үр дүн</a:t>
            </a:r>
            <a:br>
              <a:rPr lang="en-US" sz="2000" dirty="0">
                <a:latin typeface="Arial" panose="020B0604020202020204" pitchFamily="34" charset="0"/>
                <a:cs typeface="Arial" panose="020B0604020202020204" pitchFamily="34" charset="0"/>
              </a:rPr>
            </a:br>
            <a:endParaRPr lang="en-MN" sz="2000" dirty="0"/>
          </a:p>
        </p:txBody>
      </p:sp>
      <p:sp>
        <p:nvSpPr>
          <p:cNvPr id="3" name="Content Placeholder 2">
            <a:extLst>
              <a:ext uri="{FF2B5EF4-FFF2-40B4-BE49-F238E27FC236}">
                <a16:creationId xmlns:a16="http://schemas.microsoft.com/office/drawing/2014/main" id="{0031799A-4F48-3949-9394-7E4D6A0A7FAB}"/>
              </a:ext>
            </a:extLst>
          </p:cNvPr>
          <p:cNvSpPr>
            <a:spLocks noGrp="1"/>
          </p:cNvSpPr>
          <p:nvPr>
            <p:ph idx="1"/>
          </p:nvPr>
        </p:nvSpPr>
        <p:spPr>
          <a:xfrm>
            <a:off x="838200" y="1434677"/>
            <a:ext cx="10515600" cy="4351338"/>
          </a:xfrm>
        </p:spPr>
        <p:txBody>
          <a:bodyPr>
            <a:normAutofit/>
          </a:bodyPr>
          <a:lstStyle/>
          <a:p>
            <a:pPr marL="0" indent="0">
              <a:buNone/>
            </a:pPr>
            <a:r>
              <a:rPr lang="en-MN" sz="2000" dirty="0">
                <a:latin typeface="Arial" panose="020B0604020202020204" pitchFamily="34" charset="0"/>
                <a:cs typeface="Arial" panose="020B0604020202020204" pitchFamily="34" charset="0"/>
              </a:rPr>
              <a:t>Улс төрийн хилс хэрэгт хэлмэгдэгсдийн дурсгалыг хүндэтгэх өдрийг жил бүрийн 9 дүгээр сарын 10-ны өдөр улс орон даяар тэмдэглэн өнгөрүүлдэг.  </a:t>
            </a:r>
          </a:p>
          <a:p>
            <a:pPr marL="0" indent="0">
              <a:buNone/>
            </a:pPr>
            <a:r>
              <a:rPr lang="en-MN" sz="2000" dirty="0">
                <a:latin typeface="Arial" panose="020B0604020202020204" pitchFamily="34" charset="0"/>
                <a:cs typeface="Arial" panose="020B0604020202020204" pitchFamily="34" charset="0"/>
              </a:rPr>
              <a:t>Сумын иргэдийн Төлөөлөгчдийн Хурлаас Хилс хэрэгт хэлмэгдэгсдийн ар гэрийн төлөөлөл 7 иргэнд хүндэтгэл үзүүлж гарын бэлэг гардуулж, маанийн хийдэд очиж 108 зул өргөх үйл ажиллагаа зохион байгуулж ажиллаа. </a:t>
            </a:r>
          </a:p>
        </p:txBody>
      </p:sp>
      <p:cxnSp>
        <p:nvCxnSpPr>
          <p:cNvPr id="5" name="Straight Connector 4">
            <a:extLst>
              <a:ext uri="{FF2B5EF4-FFF2-40B4-BE49-F238E27FC236}">
                <a16:creationId xmlns:a16="http://schemas.microsoft.com/office/drawing/2014/main" id="{AFC766F4-3B23-3E47-B777-3016540640B7}"/>
              </a:ext>
            </a:extLst>
          </p:cNvPr>
          <p:cNvCxnSpPr>
            <a:cxnSpLocks/>
          </p:cNvCxnSpPr>
          <p:nvPr/>
        </p:nvCxnSpPr>
        <p:spPr>
          <a:xfrm>
            <a:off x="838200" y="1211283"/>
            <a:ext cx="105156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descr="A picture containing person, indoor, people&#10;&#10;Description automatically generated">
            <a:extLst>
              <a:ext uri="{FF2B5EF4-FFF2-40B4-BE49-F238E27FC236}">
                <a16:creationId xmlns:a16="http://schemas.microsoft.com/office/drawing/2014/main" id="{7A9FC1D3-5715-E546-940B-5F4CADB39FB4}"/>
              </a:ext>
            </a:extLst>
          </p:cNvPr>
          <p:cNvPicPr>
            <a:picLocks noChangeAspect="1"/>
          </p:cNvPicPr>
          <p:nvPr/>
        </p:nvPicPr>
        <p:blipFill>
          <a:blip r:embed="rId2"/>
          <a:stretch>
            <a:fillRect/>
          </a:stretch>
        </p:blipFill>
        <p:spPr>
          <a:xfrm>
            <a:off x="1577563" y="3149434"/>
            <a:ext cx="2777589" cy="3703452"/>
          </a:xfrm>
          <a:prstGeom prst="rect">
            <a:avLst/>
          </a:prstGeom>
        </p:spPr>
      </p:pic>
      <p:pic>
        <p:nvPicPr>
          <p:cNvPr id="8" name="Picture 7" descr="A picture containing indoor, candle, counter, baked&#10;&#10;Description automatically generated">
            <a:extLst>
              <a:ext uri="{FF2B5EF4-FFF2-40B4-BE49-F238E27FC236}">
                <a16:creationId xmlns:a16="http://schemas.microsoft.com/office/drawing/2014/main" id="{0B32BD9D-BD0F-9948-A625-870486285675}"/>
              </a:ext>
            </a:extLst>
          </p:cNvPr>
          <p:cNvPicPr>
            <a:picLocks noChangeAspect="1"/>
          </p:cNvPicPr>
          <p:nvPr/>
        </p:nvPicPr>
        <p:blipFill>
          <a:blip r:embed="rId3"/>
          <a:stretch>
            <a:fillRect/>
          </a:stretch>
        </p:blipFill>
        <p:spPr>
          <a:xfrm>
            <a:off x="4999511" y="3149433"/>
            <a:ext cx="4937935" cy="3703451"/>
          </a:xfrm>
          <a:prstGeom prst="rect">
            <a:avLst/>
          </a:prstGeom>
        </p:spPr>
      </p:pic>
    </p:spTree>
    <p:extLst>
      <p:ext uri="{BB962C8B-B14F-4D97-AF65-F5344CB8AC3E}">
        <p14:creationId xmlns:p14="http://schemas.microsoft.com/office/powerpoint/2010/main" val="19366674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BA5FE-8002-6B4E-8314-59D3B52872A3}"/>
              </a:ext>
            </a:extLst>
          </p:cNvPr>
          <p:cNvSpPr>
            <a:spLocks noGrp="1"/>
          </p:cNvSpPr>
          <p:nvPr>
            <p:ph type="title"/>
          </p:nvPr>
        </p:nvSpPr>
        <p:spPr>
          <a:xfrm>
            <a:off x="838200" y="0"/>
            <a:ext cx="10515600" cy="866899"/>
          </a:xfrm>
        </p:spPr>
        <p:txBody>
          <a:bodyPr>
            <a:normAutofit/>
          </a:bodyPr>
          <a:lstStyle/>
          <a:p>
            <a:r>
              <a:rPr lang="en-MN" sz="2400" dirty="0">
                <a:latin typeface="Arial" panose="020B0604020202020204" pitchFamily="34" charset="0"/>
                <a:cs typeface="Arial" panose="020B0604020202020204" pitchFamily="34" charset="0"/>
              </a:rPr>
              <a:t>   Сумын аварга шалгаруулах шатрын тэмцээн </a:t>
            </a:r>
          </a:p>
        </p:txBody>
      </p:sp>
      <p:sp>
        <p:nvSpPr>
          <p:cNvPr id="3" name="Content Placeholder 2">
            <a:extLst>
              <a:ext uri="{FF2B5EF4-FFF2-40B4-BE49-F238E27FC236}">
                <a16:creationId xmlns:a16="http://schemas.microsoft.com/office/drawing/2014/main" id="{DE5A768B-0BCD-B44C-9861-8AB6E1E43778}"/>
              </a:ext>
            </a:extLst>
          </p:cNvPr>
          <p:cNvSpPr>
            <a:spLocks noGrp="1"/>
          </p:cNvSpPr>
          <p:nvPr>
            <p:ph idx="1"/>
          </p:nvPr>
        </p:nvSpPr>
        <p:spPr>
          <a:xfrm>
            <a:off x="838200" y="1128161"/>
            <a:ext cx="10515600" cy="2945076"/>
          </a:xfrm>
        </p:spPr>
        <p:txBody>
          <a:bodyPr>
            <a:normAutofit/>
          </a:bodyPr>
          <a:lstStyle/>
          <a:p>
            <a:r>
              <a:rPr lang="mn-MN" sz="1600" dirty="0">
                <a:latin typeface="Arial" panose="020B0604020202020204" pitchFamily="34" charset="0"/>
                <a:cs typeface="Arial" panose="020B0604020202020204" pitchFamily="34" charset="0"/>
              </a:rPr>
              <a:t>Монгол Улсын Үндсэн хуулийн 30 жилийн ойг тохиолдуулан Улсын Их Хурлын даргын ивээл дор жил бүр уламжлан зохион байгуулагддаг Шатар сонирхогчдын сумын аварга шалгаруулах тэмцээнийг тусгай удирдамж боловсруулан сумын ИТХ-ын даргаар батлуулж сумын цахим орчинд зар мэдээллийг түгээж 2021 оны 11 сарын 20-ний 11:00 цагт ЗДТГ-ын байранд зохион байгууллаа. Тэмцээнд эрэгтэй 14, эмэгтэй 6 хүн бүртгүүлж эмэгтэй шатарчдыг тойргоор, эрэгтэй шатарчдыг 7 өргийн швейцарь системээр зохион байгуулалтыг явуулж шилдгүүдийг шалгаруулсан. Эрэгтэй шатарчдын өрсөлдөөн нилээд ширүүн болж Нэгдүгээр байранд Б.Мягмарсүрэн шалгарч Аймгийн аварга шалгаруулах дараагийн шатны тэмцээнд сумаа төлөөлөн оролцох эрхээр шагнагдлаа. Хоёрдугаар байранд Б.Сумъяа</a:t>
            </a:r>
            <a:r>
              <a:rPr lang="en-MN" sz="1600" dirty="0">
                <a:latin typeface="Arial" panose="020B0604020202020204" pitchFamily="34" charset="0"/>
                <a:cs typeface="Arial" panose="020B0604020202020204" pitchFamily="34" charset="0"/>
              </a:rPr>
              <a:t>, </a:t>
            </a:r>
            <a:r>
              <a:rPr lang="mn-MN" sz="1600" dirty="0">
                <a:latin typeface="Arial" panose="020B0604020202020204" pitchFamily="34" charset="0"/>
                <a:cs typeface="Arial" panose="020B0604020202020204" pitchFamily="34" charset="0"/>
              </a:rPr>
              <a:t>Гуравдугаар байранд Б.Батбаатар </a:t>
            </a:r>
            <a:r>
              <a:rPr lang="en-MN" sz="1600" dirty="0">
                <a:latin typeface="Arial" panose="020B0604020202020204" pitchFamily="34" charset="0"/>
                <a:cs typeface="Arial" panose="020B0604020202020204" pitchFamily="34" charset="0"/>
              </a:rPr>
              <a:t>тус тус байр эзэллээ</a:t>
            </a:r>
            <a:r>
              <a:rPr lang="mn-MN" sz="1600" dirty="0">
                <a:latin typeface="Arial" panose="020B0604020202020204" pitchFamily="34" charset="0"/>
                <a:cs typeface="Arial" panose="020B0604020202020204" pitchFamily="34" charset="0"/>
              </a:rPr>
              <a:t>. Эмэгтэй шатарчдаас Нэгдүгээр байранд Б.Мичидмаа</a:t>
            </a:r>
            <a:r>
              <a:rPr lang="en-MN" sz="1600" dirty="0">
                <a:latin typeface="Arial" panose="020B0604020202020204" pitchFamily="34" charset="0"/>
                <a:cs typeface="Arial" panose="020B0604020202020204" pitchFamily="34" charset="0"/>
              </a:rPr>
              <a:t>,</a:t>
            </a:r>
            <a:r>
              <a:rPr lang="mn-MN" sz="1600" dirty="0">
                <a:latin typeface="Arial" panose="020B0604020202020204" pitchFamily="34" charset="0"/>
                <a:cs typeface="Arial" panose="020B0604020202020204" pitchFamily="34" charset="0"/>
              </a:rPr>
              <a:t> Хоёрдугаар байранд Н.Энхболор</a:t>
            </a:r>
            <a:r>
              <a:rPr lang="en-MN" sz="1600" dirty="0">
                <a:latin typeface="Arial" panose="020B0604020202020204" pitchFamily="34" charset="0"/>
                <a:cs typeface="Arial" panose="020B0604020202020204" pitchFamily="34" charset="0"/>
              </a:rPr>
              <a:t>, </a:t>
            </a:r>
            <a:r>
              <a:rPr lang="mn-MN" sz="1600" dirty="0">
                <a:latin typeface="Arial" panose="020B0604020202020204" pitchFamily="34" charset="0"/>
                <a:cs typeface="Arial" panose="020B0604020202020204" pitchFamily="34" charset="0"/>
              </a:rPr>
              <a:t>Гуравдугаар байранд Б.Цогзолмаа</a:t>
            </a:r>
            <a:r>
              <a:rPr lang="en-MN" sz="1600" dirty="0">
                <a:latin typeface="Arial" panose="020B0604020202020204" pitchFamily="34" charset="0"/>
                <a:cs typeface="Arial" panose="020B0604020202020204" pitchFamily="34" charset="0"/>
              </a:rPr>
              <a:t> нар тус тус байр эзэллээ. </a:t>
            </a:r>
            <a:endParaRPr lang="en-MN" sz="14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1780D0EE-4B24-514C-B367-2E87DF618DF4}"/>
              </a:ext>
            </a:extLst>
          </p:cNvPr>
          <p:cNvCxnSpPr>
            <a:cxnSpLocks/>
          </p:cNvCxnSpPr>
          <p:nvPr/>
        </p:nvCxnSpPr>
        <p:spPr>
          <a:xfrm flipV="1">
            <a:off x="671945" y="866899"/>
            <a:ext cx="10573987" cy="41565"/>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7" descr="A group of people playing a board game&#10;&#10;Description automatically generated with medium confidence">
            <a:extLst>
              <a:ext uri="{FF2B5EF4-FFF2-40B4-BE49-F238E27FC236}">
                <a16:creationId xmlns:a16="http://schemas.microsoft.com/office/drawing/2014/main" id="{BA9EA222-10F5-0D4B-A9D1-8234CEE186F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873354" y="3429000"/>
            <a:ext cx="3230087" cy="3215245"/>
          </a:xfrm>
          <a:prstGeom prst="rect">
            <a:avLst/>
          </a:prstGeom>
        </p:spPr>
      </p:pic>
      <p:pic>
        <p:nvPicPr>
          <p:cNvPr id="9" name="Picture 8" descr="A group of women playing chess&#10;&#10;Description automatically generated with medium confidence">
            <a:extLst>
              <a:ext uri="{FF2B5EF4-FFF2-40B4-BE49-F238E27FC236}">
                <a16:creationId xmlns:a16="http://schemas.microsoft.com/office/drawing/2014/main" id="{CD412E26-711D-304B-B6EE-B1B60170271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96000" y="3429000"/>
            <a:ext cx="2744192" cy="3268683"/>
          </a:xfrm>
          <a:prstGeom prst="rect">
            <a:avLst/>
          </a:prstGeom>
        </p:spPr>
      </p:pic>
      <p:pic>
        <p:nvPicPr>
          <p:cNvPr id="10" name="Picture 9" descr="A couple of men holding a certificate&#10;&#10;Description automatically generated with medium confidence">
            <a:extLst>
              <a:ext uri="{FF2B5EF4-FFF2-40B4-BE49-F238E27FC236}">
                <a16:creationId xmlns:a16="http://schemas.microsoft.com/office/drawing/2014/main" id="{D9EBF5DB-A21C-0847-95B7-6919EC57AA7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121936" y="3429000"/>
            <a:ext cx="2425029" cy="3268683"/>
          </a:xfrm>
          <a:prstGeom prst="rect">
            <a:avLst/>
          </a:prstGeom>
        </p:spPr>
      </p:pic>
      <p:pic>
        <p:nvPicPr>
          <p:cNvPr id="11" name="Picture 10" descr="Two people holding a certificate&#10;&#10;Description automatically generated with medium confidence">
            <a:extLst>
              <a:ext uri="{FF2B5EF4-FFF2-40B4-BE49-F238E27FC236}">
                <a16:creationId xmlns:a16="http://schemas.microsoft.com/office/drawing/2014/main" id="{F0CC849A-90FD-B04B-96C7-63E5B3221F4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588300" y="3429000"/>
            <a:ext cx="2425030" cy="3268684"/>
          </a:xfrm>
          <a:prstGeom prst="rect">
            <a:avLst/>
          </a:prstGeom>
        </p:spPr>
      </p:pic>
    </p:spTree>
    <p:extLst>
      <p:ext uri="{BB962C8B-B14F-4D97-AF65-F5344CB8AC3E}">
        <p14:creationId xmlns:p14="http://schemas.microsoft.com/office/powerpoint/2010/main" val="731138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98F3B755-DB7A-C844-B7FC-E5A4E238DD65}"/>
              </a:ext>
            </a:extLst>
          </p:cNvPr>
          <p:cNvGraphicFramePr>
            <a:graphicFrameLocks noGrp="1"/>
          </p:cNvGraphicFramePr>
          <p:nvPr>
            <p:ph idx="1"/>
            <p:extLst>
              <p:ext uri="{D42A27DB-BD31-4B8C-83A1-F6EECF244321}">
                <p14:modId xmlns:p14="http://schemas.microsoft.com/office/powerpoint/2010/main" val="1783091552"/>
              </p:ext>
            </p:extLst>
          </p:nvPr>
        </p:nvGraphicFramePr>
        <p:xfrm>
          <a:off x="1952883" y="146942"/>
          <a:ext cx="7107990" cy="6564116"/>
        </p:xfrm>
        <a:graphic>
          <a:graphicData uri="http://schemas.openxmlformats.org/drawingml/2006/table">
            <a:tbl>
              <a:tblPr firstRow="1" bandRow="1">
                <a:tableStyleId>{5C22544A-7EE6-4342-B048-85BDC9FD1C3A}</a:tableStyleId>
              </a:tblPr>
              <a:tblGrid>
                <a:gridCol w="567159">
                  <a:extLst>
                    <a:ext uri="{9D8B030D-6E8A-4147-A177-3AD203B41FA5}">
                      <a16:colId xmlns:a16="http://schemas.microsoft.com/office/drawing/2014/main" val="1452896809"/>
                    </a:ext>
                  </a:extLst>
                </a:gridCol>
                <a:gridCol w="3125165">
                  <a:extLst>
                    <a:ext uri="{9D8B030D-6E8A-4147-A177-3AD203B41FA5}">
                      <a16:colId xmlns:a16="http://schemas.microsoft.com/office/drawing/2014/main" val="1631498732"/>
                    </a:ext>
                  </a:extLst>
                </a:gridCol>
                <a:gridCol w="1305888">
                  <a:extLst>
                    <a:ext uri="{9D8B030D-6E8A-4147-A177-3AD203B41FA5}">
                      <a16:colId xmlns:a16="http://schemas.microsoft.com/office/drawing/2014/main" val="2458921370"/>
                    </a:ext>
                  </a:extLst>
                </a:gridCol>
                <a:gridCol w="2109778">
                  <a:extLst>
                    <a:ext uri="{9D8B030D-6E8A-4147-A177-3AD203B41FA5}">
                      <a16:colId xmlns:a16="http://schemas.microsoft.com/office/drawing/2014/main" val="3062504551"/>
                    </a:ext>
                  </a:extLst>
                </a:gridCol>
              </a:tblGrid>
              <a:tr h="474855">
                <a:tc>
                  <a:txBody>
                    <a:bodyPr/>
                    <a:lstStyle/>
                    <a:p>
                      <a:r>
                        <a:rPr lang="en-MN" sz="1600" dirty="0">
                          <a:latin typeface="Arial" panose="020B0604020202020204" pitchFamily="34" charset="0"/>
                          <a:cs typeface="Arial" panose="020B0604020202020204" pitchFamily="34" charset="0"/>
                        </a:rPr>
                        <a:t>д/д</a:t>
                      </a:r>
                    </a:p>
                  </a:txBody>
                  <a:tcPr>
                    <a:solidFill>
                      <a:srgbClr val="92D050"/>
                    </a:solidFill>
                  </a:tcPr>
                </a:tc>
                <a:tc>
                  <a:txBody>
                    <a:bodyPr/>
                    <a:lstStyle/>
                    <a:p>
                      <a:pPr algn="ctr"/>
                      <a:r>
                        <a:rPr lang="en-MN" sz="1600" dirty="0">
                          <a:latin typeface="Arial" panose="020B0604020202020204" pitchFamily="34" charset="0"/>
                          <a:cs typeface="Arial" panose="020B0604020202020204" pitchFamily="34" charset="0"/>
                        </a:rPr>
                        <a:t>Овог нэр, албан тушаал</a:t>
                      </a:r>
                    </a:p>
                  </a:txBody>
                  <a:tcPr>
                    <a:solidFill>
                      <a:srgbClr val="92D050"/>
                    </a:solidFill>
                  </a:tcPr>
                </a:tc>
                <a:tc>
                  <a:txBody>
                    <a:bodyPr/>
                    <a:lstStyle/>
                    <a:p>
                      <a:pPr algn="ctr"/>
                      <a:r>
                        <a:rPr lang="en-MN" sz="1600" dirty="0">
                          <a:latin typeface="Arial" panose="020B0604020202020204" pitchFamily="34" charset="0"/>
                          <a:cs typeface="Arial" panose="020B0604020202020204" pitchFamily="34" charset="0"/>
                        </a:rPr>
                        <a:t>Ирц /хувь/</a:t>
                      </a:r>
                    </a:p>
                  </a:txBody>
                  <a:tcPr>
                    <a:solidFill>
                      <a:srgbClr val="92D050"/>
                    </a:solidFill>
                  </a:tcPr>
                </a:tc>
                <a:tc>
                  <a:txBody>
                    <a:bodyPr/>
                    <a:lstStyle/>
                    <a:p>
                      <a:pPr algn="ctr"/>
                      <a:r>
                        <a:rPr lang="en-MN" sz="1600" dirty="0">
                          <a:latin typeface="Arial" panose="020B0604020202020204" pitchFamily="34" charset="0"/>
                          <a:cs typeface="Arial" panose="020B0604020202020204" pitchFamily="34" charset="0"/>
                        </a:rPr>
                        <a:t>Тайлбар</a:t>
                      </a:r>
                    </a:p>
                  </a:txBody>
                  <a:tcPr>
                    <a:solidFill>
                      <a:srgbClr val="92D050"/>
                    </a:solidFill>
                  </a:tcPr>
                </a:tc>
                <a:extLst>
                  <a:ext uri="{0D108BD9-81ED-4DB2-BD59-A6C34878D82A}">
                    <a16:rowId xmlns:a16="http://schemas.microsoft.com/office/drawing/2014/main" val="3016296710"/>
                  </a:ext>
                </a:extLst>
              </a:tr>
              <a:tr h="793653">
                <a:tc>
                  <a:txBody>
                    <a:bodyPr/>
                    <a:lstStyle/>
                    <a:p>
                      <a:pPr algn="ctr"/>
                      <a:endParaRPr lang="en-MN" sz="1200" dirty="0">
                        <a:solidFill>
                          <a:schemeClr val="tx1"/>
                        </a:solidFill>
                        <a:latin typeface="Arial" panose="020B0604020202020204" pitchFamily="34" charset="0"/>
                        <a:cs typeface="Arial" panose="020B0604020202020204" pitchFamily="34" charset="0"/>
                      </a:endParaRPr>
                    </a:p>
                    <a:p>
                      <a:pPr algn="ctr"/>
                      <a:r>
                        <a:rPr lang="en-MN" sz="1200" dirty="0">
                          <a:solidFill>
                            <a:schemeClr val="tx1"/>
                          </a:solidFill>
                          <a:latin typeface="Arial" panose="020B0604020202020204" pitchFamily="34" charset="0"/>
                          <a:cs typeface="Arial" panose="020B0604020202020204" pitchFamily="34" charset="0"/>
                        </a:rPr>
                        <a:t>1</a:t>
                      </a:r>
                    </a:p>
                  </a:txBody>
                  <a:tcPr>
                    <a:solidFill>
                      <a:schemeClr val="accent2">
                        <a:lumMod val="60000"/>
                        <a:lumOff val="40000"/>
                      </a:schemeClr>
                    </a:solidFill>
                  </a:tcPr>
                </a:tc>
                <a:tc>
                  <a:txBody>
                    <a:bodyPr/>
                    <a:lstStyle/>
                    <a:p>
                      <a:r>
                        <a:rPr lang="en-MN" sz="1200" dirty="0">
                          <a:latin typeface="Arial" panose="020B0604020202020204" pitchFamily="34" charset="0"/>
                          <a:cs typeface="Arial" panose="020B0604020202020204" pitchFamily="34" charset="0"/>
                        </a:rPr>
                        <a:t>                Ц.Доржсүрэн</a:t>
                      </a:r>
                    </a:p>
                    <a:p>
                      <a:r>
                        <a:rPr lang="en-MN" sz="1200" dirty="0">
                          <a:latin typeface="Arial" panose="020B0604020202020204" pitchFamily="34" charset="0"/>
                          <a:cs typeface="Arial" panose="020B0604020202020204" pitchFamily="34" charset="0"/>
                        </a:rPr>
                        <a:t>                Иргэдийн Төлөөлөгчдийн                          </a:t>
                      </a:r>
                    </a:p>
                    <a:p>
                      <a:r>
                        <a:rPr lang="en-MN" sz="1200" dirty="0">
                          <a:latin typeface="Arial" panose="020B0604020202020204" pitchFamily="34" charset="0"/>
                          <a:cs typeface="Arial" panose="020B0604020202020204" pitchFamily="34" charset="0"/>
                        </a:rPr>
                        <a:t>                хурлын дарга</a:t>
                      </a:r>
                    </a:p>
                  </a:txBody>
                  <a:tcPr/>
                </a:tc>
                <a:tc>
                  <a:txBody>
                    <a:bodyPr/>
                    <a:lstStyle/>
                    <a:p>
                      <a:pPr algn="ctr"/>
                      <a:endParaRPr lang="en-MN" sz="1200" dirty="0">
                        <a:latin typeface="Arial" panose="020B0604020202020204" pitchFamily="34" charset="0"/>
                        <a:cs typeface="Arial" panose="020B0604020202020204" pitchFamily="34" charset="0"/>
                      </a:endParaRPr>
                    </a:p>
                    <a:p>
                      <a:pPr algn="ctr"/>
                      <a:r>
                        <a:rPr lang="en-MN" sz="1200" dirty="0">
                          <a:latin typeface="Arial" panose="020B0604020202020204" pitchFamily="34" charset="0"/>
                          <a:cs typeface="Arial" panose="020B0604020202020204" pitchFamily="34" charset="0"/>
                        </a:rPr>
                        <a:t>100 %</a:t>
                      </a:r>
                    </a:p>
                  </a:txBody>
                  <a:tcPr/>
                </a:tc>
                <a:tc>
                  <a:txBody>
                    <a:bodyPr/>
                    <a:lstStyle/>
                    <a:p>
                      <a:pPr algn="just">
                        <a:lnSpc>
                          <a:spcPct val="115000"/>
                        </a:lnSpc>
                        <a:spcAft>
                          <a:spcPts val="0"/>
                        </a:spcAft>
                      </a:pPr>
                      <a:r>
                        <a:rPr lang="mn-MN" sz="1200" dirty="0">
                          <a:effectLst/>
                          <a:latin typeface="Arial" panose="020B0604020202020204" pitchFamily="34" charset="0"/>
                          <a:cs typeface="Arial" panose="020B0604020202020204" pitchFamily="34" charset="0"/>
                        </a:rPr>
                        <a:t>Тэргүүлэгчдийн хуралд:</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r>
                        <a:rPr lang="mn-MN" sz="1200" dirty="0">
                          <a:effectLst/>
                          <a:latin typeface="Arial" panose="020B0604020202020204" pitchFamily="34" charset="0"/>
                          <a:cs typeface="Arial" panose="020B0604020202020204" pitchFamily="34" charset="0"/>
                        </a:rPr>
                        <a:t>Ирсэн</a:t>
                      </a:r>
                      <a:r>
                        <a:rPr lang="en-MN" sz="1200" dirty="0">
                          <a:effectLst/>
                          <a:latin typeface="Arial" panose="020B0604020202020204" pitchFamily="34" charset="0"/>
                          <a:cs typeface="Arial" panose="020B0604020202020204" pitchFamily="34" charset="0"/>
                        </a:rPr>
                        <a:t> </a:t>
                      </a:r>
                      <a:r>
                        <a:rPr lang="mn-MN" sz="1200" dirty="0">
                          <a:effectLst/>
                          <a:latin typeface="Arial" panose="020B0604020202020204" pitchFamily="34" charset="0"/>
                          <a:cs typeface="Arial" panose="020B0604020202020204" pitchFamily="34" charset="0"/>
                        </a:rPr>
                        <a:t>–</a:t>
                      </a:r>
                      <a:r>
                        <a:rPr lang="en-MN" sz="1200" dirty="0">
                          <a:effectLst/>
                          <a:latin typeface="Arial" panose="020B0604020202020204" pitchFamily="34" charset="0"/>
                          <a:cs typeface="Arial" panose="020B0604020202020204" pitchFamily="34" charset="0"/>
                        </a:rPr>
                        <a:t> 20</a:t>
                      </a:r>
                      <a:r>
                        <a:rPr lang="mn-MN" sz="1200" dirty="0">
                          <a:effectLst/>
                          <a:latin typeface="Arial" panose="020B0604020202020204" pitchFamily="34" charset="0"/>
                          <a:cs typeface="Arial" panose="020B0604020202020204" pitchFamily="34" charset="0"/>
                        </a:rPr>
                        <a:t> </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endParaRPr lang="en-MN"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17073952"/>
                  </a:ext>
                </a:extLst>
              </a:tr>
              <a:tr h="805327">
                <a:tc>
                  <a:txBody>
                    <a:bodyPr/>
                    <a:lstStyle/>
                    <a:p>
                      <a:pPr algn="ctr">
                        <a:lnSpc>
                          <a:spcPct val="100000"/>
                        </a:lnSpc>
                      </a:pPr>
                      <a:endParaRPr lang="en-MN" sz="1200" dirty="0">
                        <a:solidFill>
                          <a:schemeClr val="tx1"/>
                        </a:solidFill>
                        <a:latin typeface="Arial" panose="020B0604020202020204" pitchFamily="34" charset="0"/>
                        <a:cs typeface="Arial" panose="020B0604020202020204" pitchFamily="34" charset="0"/>
                      </a:endParaRPr>
                    </a:p>
                    <a:p>
                      <a:pPr algn="ctr">
                        <a:lnSpc>
                          <a:spcPct val="100000"/>
                        </a:lnSpc>
                      </a:pPr>
                      <a:r>
                        <a:rPr lang="en-MN" sz="1200" dirty="0">
                          <a:solidFill>
                            <a:schemeClr val="tx1"/>
                          </a:solidFill>
                          <a:latin typeface="Arial" panose="020B0604020202020204" pitchFamily="34" charset="0"/>
                          <a:cs typeface="Arial" panose="020B0604020202020204" pitchFamily="34" charset="0"/>
                        </a:rPr>
                        <a:t>2</a:t>
                      </a:r>
                    </a:p>
                  </a:txBody>
                  <a:tcPr>
                    <a:solidFill>
                      <a:schemeClr val="accent2">
                        <a:lumMod val="60000"/>
                        <a:lumOff val="40000"/>
                      </a:schemeClr>
                    </a:solidFill>
                  </a:tcPr>
                </a:tc>
                <a:tc>
                  <a:txBody>
                    <a:bodyPr/>
                    <a:lstStyle/>
                    <a:p>
                      <a:pPr>
                        <a:lnSpc>
                          <a:spcPct val="100000"/>
                        </a:lnSpc>
                      </a:pPr>
                      <a:r>
                        <a:rPr lang="en-MN" sz="1200" dirty="0">
                          <a:latin typeface="Arial" panose="020B0604020202020204" pitchFamily="34" charset="0"/>
                          <a:cs typeface="Arial" panose="020B0604020202020204" pitchFamily="34" charset="0"/>
                        </a:rPr>
                        <a:t>                М.Ганчимэг</a:t>
                      </a:r>
                    </a:p>
                    <a:p>
                      <a:pPr>
                        <a:lnSpc>
                          <a:spcPct val="100000"/>
                        </a:lnSpc>
                      </a:pPr>
                      <a:r>
                        <a:rPr lang="en-MN" sz="1200" dirty="0">
                          <a:latin typeface="Arial" panose="020B0604020202020204" pitchFamily="34" charset="0"/>
                          <a:cs typeface="Arial" panose="020B0604020202020204" pitchFamily="34" charset="0"/>
                        </a:rPr>
                        <a:t>                Иргэдийн Төлөөлөгчдийн    </a:t>
                      </a:r>
                    </a:p>
                    <a:p>
                      <a:pPr>
                        <a:lnSpc>
                          <a:spcPct val="100000"/>
                        </a:lnSpc>
                      </a:pPr>
                      <a:r>
                        <a:rPr lang="en-MN" sz="1200" dirty="0">
                          <a:latin typeface="Arial" panose="020B0604020202020204" pitchFamily="34" charset="0"/>
                          <a:cs typeface="Arial" panose="020B0604020202020204" pitchFamily="34" charset="0"/>
                        </a:rPr>
                        <a:t>                хурлын Төлөөлөгч, Тэргүүлэгч          </a:t>
                      </a:r>
                    </a:p>
                  </a:txBody>
                  <a:tcPr/>
                </a:tc>
                <a:tc>
                  <a:txBody>
                    <a:bodyPr/>
                    <a:lstStyle/>
                    <a:p>
                      <a:pPr algn="ctr">
                        <a:lnSpc>
                          <a:spcPct val="300000"/>
                        </a:lnSpc>
                      </a:pPr>
                      <a:r>
                        <a:rPr lang="en-MN" sz="1200" dirty="0">
                          <a:latin typeface="Arial" panose="020B0604020202020204" pitchFamily="34" charset="0"/>
                          <a:cs typeface="Arial" panose="020B0604020202020204" pitchFamily="34" charset="0"/>
                        </a:rPr>
                        <a:t>100 %</a:t>
                      </a:r>
                    </a:p>
                  </a:txBody>
                  <a:tcPr/>
                </a:tc>
                <a:tc>
                  <a:txBody>
                    <a:bodyPr/>
                    <a:lstStyle/>
                    <a:p>
                      <a:pPr algn="just">
                        <a:lnSpc>
                          <a:spcPct val="115000"/>
                        </a:lnSpc>
                        <a:spcAft>
                          <a:spcPts val="0"/>
                        </a:spcAft>
                      </a:pPr>
                      <a:r>
                        <a:rPr lang="mn-MN" sz="1200" dirty="0">
                          <a:effectLst/>
                          <a:latin typeface="Arial" panose="020B0604020202020204" pitchFamily="34" charset="0"/>
                          <a:cs typeface="Arial" panose="020B0604020202020204" pitchFamily="34" charset="0"/>
                        </a:rPr>
                        <a:t>Тэргүүлэгчдийн хуралд:</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r>
                        <a:rPr lang="mn-MN" sz="1200" dirty="0">
                          <a:effectLst/>
                          <a:latin typeface="Arial" panose="020B0604020202020204" pitchFamily="34" charset="0"/>
                          <a:cs typeface="Arial" panose="020B0604020202020204" pitchFamily="34" charset="0"/>
                        </a:rPr>
                        <a:t>Ирсэн-</a:t>
                      </a:r>
                      <a:r>
                        <a:rPr lang="en-MN" sz="1200" dirty="0">
                          <a:effectLst/>
                          <a:latin typeface="Arial" panose="020B0604020202020204" pitchFamily="34" charset="0"/>
                          <a:cs typeface="Arial" panose="020B0604020202020204" pitchFamily="34" charset="0"/>
                        </a:rPr>
                        <a:t>20</a:t>
                      </a:r>
                      <a:r>
                        <a:rPr lang="mn-MN" sz="1200" dirty="0">
                          <a:effectLst/>
                          <a:latin typeface="Arial" panose="020B0604020202020204" pitchFamily="34" charset="0"/>
                          <a:cs typeface="Arial" panose="020B0604020202020204" pitchFamily="34" charset="0"/>
                        </a:rPr>
                        <a:t> </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827484637"/>
                  </a:ext>
                </a:extLst>
              </a:tr>
              <a:tr h="752186">
                <a:tc>
                  <a:txBody>
                    <a:bodyPr/>
                    <a:lstStyle/>
                    <a:p>
                      <a:pPr algn="ctr">
                        <a:lnSpc>
                          <a:spcPct val="100000"/>
                        </a:lnSpc>
                      </a:pPr>
                      <a:endParaRPr lang="en-MN" sz="1200" dirty="0">
                        <a:solidFill>
                          <a:schemeClr val="tx1"/>
                        </a:solidFill>
                        <a:latin typeface="Arial" panose="020B0604020202020204" pitchFamily="34" charset="0"/>
                        <a:cs typeface="Arial" panose="020B0604020202020204" pitchFamily="34" charset="0"/>
                      </a:endParaRPr>
                    </a:p>
                    <a:p>
                      <a:pPr algn="ctr">
                        <a:lnSpc>
                          <a:spcPct val="100000"/>
                        </a:lnSpc>
                      </a:pPr>
                      <a:r>
                        <a:rPr lang="en-MN" sz="1200" dirty="0">
                          <a:solidFill>
                            <a:schemeClr val="tx1"/>
                          </a:solidFill>
                          <a:latin typeface="Arial" panose="020B0604020202020204" pitchFamily="34" charset="0"/>
                          <a:cs typeface="Arial" panose="020B0604020202020204" pitchFamily="34" charset="0"/>
                        </a:rPr>
                        <a:t>3</a:t>
                      </a:r>
                    </a:p>
                  </a:txBody>
                  <a:tcPr>
                    <a:solidFill>
                      <a:schemeClr val="accent2">
                        <a:lumMod val="60000"/>
                        <a:lumOff val="40000"/>
                      </a:schemeClr>
                    </a:solidFill>
                  </a:tcPr>
                </a:tc>
                <a:tc>
                  <a:txBody>
                    <a:bodyPr/>
                    <a:lstStyle/>
                    <a:p>
                      <a:pPr>
                        <a:lnSpc>
                          <a:spcPct val="100000"/>
                        </a:lnSpc>
                      </a:pPr>
                      <a:r>
                        <a:rPr lang="en-MN" sz="1200" dirty="0">
                          <a:latin typeface="Arial" panose="020B0604020202020204" pitchFamily="34" charset="0"/>
                          <a:cs typeface="Arial" panose="020B0604020202020204" pitchFamily="34" charset="0"/>
                        </a:rPr>
                        <a:t>                 Л.Энхцэцэг</a:t>
                      </a:r>
                    </a:p>
                    <a:p>
                      <a:pPr>
                        <a:lnSpc>
                          <a:spcPct val="100000"/>
                        </a:lnSpc>
                      </a:pPr>
                      <a:r>
                        <a:rPr lang="en-MN" sz="1200" dirty="0">
                          <a:latin typeface="Arial" panose="020B0604020202020204" pitchFamily="34" charset="0"/>
                          <a:cs typeface="Arial" panose="020B0604020202020204" pitchFamily="34" charset="0"/>
                        </a:rPr>
                        <a:t>                 Иргэдийн Төлөөлөгчдийн    </a:t>
                      </a:r>
                    </a:p>
                    <a:p>
                      <a:pPr>
                        <a:lnSpc>
                          <a:spcPct val="100000"/>
                        </a:lnSpc>
                      </a:pPr>
                      <a:r>
                        <a:rPr lang="en-MN" sz="1200" dirty="0">
                          <a:latin typeface="Arial" panose="020B0604020202020204" pitchFamily="34" charset="0"/>
                          <a:cs typeface="Arial" panose="020B0604020202020204" pitchFamily="34" charset="0"/>
                        </a:rPr>
                        <a:t>                 хурлын Төлөөлөгч, Тэргүүлэгч          </a:t>
                      </a:r>
                    </a:p>
                    <a:p>
                      <a:pPr>
                        <a:lnSpc>
                          <a:spcPct val="100000"/>
                        </a:lnSpc>
                      </a:pPr>
                      <a:endParaRPr lang="en-MN" sz="1200" dirty="0">
                        <a:latin typeface="Arial" panose="020B0604020202020204" pitchFamily="34" charset="0"/>
                        <a:cs typeface="Arial" panose="020B0604020202020204" pitchFamily="34" charset="0"/>
                      </a:endParaRPr>
                    </a:p>
                  </a:txBody>
                  <a:tcPr/>
                </a:tc>
                <a:tc>
                  <a:txBody>
                    <a:bodyPr/>
                    <a:lstStyle/>
                    <a:p>
                      <a:pPr>
                        <a:lnSpc>
                          <a:spcPct val="100000"/>
                        </a:lnSpc>
                      </a:pPr>
                      <a:endParaRPr lang="en-MN" sz="1200" dirty="0">
                        <a:latin typeface="Arial" panose="020B0604020202020204" pitchFamily="34" charset="0"/>
                        <a:cs typeface="Arial" panose="020B0604020202020204" pitchFamily="34" charset="0"/>
                      </a:endParaRPr>
                    </a:p>
                    <a:p>
                      <a:pPr>
                        <a:lnSpc>
                          <a:spcPct val="100000"/>
                        </a:lnSpc>
                      </a:pPr>
                      <a:r>
                        <a:rPr lang="en-MN" sz="1200" dirty="0">
                          <a:latin typeface="Arial" panose="020B0604020202020204" pitchFamily="34" charset="0"/>
                          <a:cs typeface="Arial" panose="020B0604020202020204" pitchFamily="34" charset="0"/>
                        </a:rPr>
                        <a:t>         78.9 %</a:t>
                      </a:r>
                    </a:p>
                  </a:txBody>
                  <a:tcPr/>
                </a:tc>
                <a:tc>
                  <a:txBody>
                    <a:bodyPr/>
                    <a:lstStyle/>
                    <a:p>
                      <a:pPr algn="just">
                        <a:lnSpc>
                          <a:spcPct val="115000"/>
                        </a:lnSpc>
                        <a:spcAft>
                          <a:spcPts val="0"/>
                        </a:spcAft>
                      </a:pPr>
                      <a:r>
                        <a:rPr lang="mn-MN" sz="1200" dirty="0">
                          <a:effectLst/>
                          <a:latin typeface="Arial" panose="020B0604020202020204" pitchFamily="34" charset="0"/>
                          <a:cs typeface="Arial" panose="020B0604020202020204" pitchFamily="34" charset="0"/>
                        </a:rPr>
                        <a:t>Тэргүүлэгчдийн хуралд:</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r>
                        <a:rPr lang="mn-MN" sz="1200" dirty="0">
                          <a:effectLst/>
                          <a:latin typeface="Arial" panose="020B0604020202020204" pitchFamily="34" charset="0"/>
                          <a:cs typeface="Arial" panose="020B0604020202020204" pitchFamily="34" charset="0"/>
                        </a:rPr>
                        <a:t>Ирсэн-</a:t>
                      </a:r>
                      <a:r>
                        <a:rPr lang="en-MN" sz="1200" dirty="0">
                          <a:effectLst/>
                          <a:latin typeface="Arial" panose="020B0604020202020204" pitchFamily="34" charset="0"/>
                          <a:cs typeface="Arial" panose="020B0604020202020204" pitchFamily="34" charset="0"/>
                        </a:rPr>
                        <a:t>16</a:t>
                      </a:r>
                      <a:r>
                        <a:rPr lang="mn-MN" sz="1200" dirty="0">
                          <a:effectLst/>
                          <a:latin typeface="Arial" panose="020B0604020202020204" pitchFamily="34" charset="0"/>
                          <a:cs typeface="Arial" panose="020B0604020202020204" pitchFamily="34" charset="0"/>
                        </a:rPr>
                        <a:t> </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r>
                        <a:rPr lang="mn-MN" sz="1200" dirty="0">
                          <a:effectLst/>
                          <a:latin typeface="Arial" panose="020B0604020202020204" pitchFamily="34" charset="0"/>
                          <a:cs typeface="Arial" panose="020B0604020202020204" pitchFamily="34" charset="0"/>
                        </a:rPr>
                        <a:t>Чөлөөтэй-</a:t>
                      </a:r>
                      <a:r>
                        <a:rPr lang="en-MN" sz="1200" dirty="0">
                          <a:effectLst/>
                          <a:latin typeface="Arial" panose="020B0604020202020204" pitchFamily="34" charset="0"/>
                          <a:cs typeface="Arial" panose="020B0604020202020204" pitchFamily="34" charset="0"/>
                        </a:rPr>
                        <a:t>4</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pPr>
                      <a:endParaRPr lang="en-MN"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2995692"/>
                  </a:ext>
                </a:extLst>
              </a:tr>
              <a:tr h="856343">
                <a:tc>
                  <a:txBody>
                    <a:bodyPr/>
                    <a:lstStyle/>
                    <a:p>
                      <a:pPr algn="ctr">
                        <a:lnSpc>
                          <a:spcPct val="100000"/>
                        </a:lnSpc>
                      </a:pPr>
                      <a:endParaRPr lang="en-MN" sz="1200" dirty="0">
                        <a:solidFill>
                          <a:schemeClr val="tx1"/>
                        </a:solidFill>
                        <a:latin typeface="Arial" panose="020B0604020202020204" pitchFamily="34" charset="0"/>
                        <a:cs typeface="Arial" panose="020B0604020202020204" pitchFamily="34" charset="0"/>
                      </a:endParaRPr>
                    </a:p>
                    <a:p>
                      <a:pPr algn="ctr">
                        <a:lnSpc>
                          <a:spcPct val="100000"/>
                        </a:lnSpc>
                      </a:pPr>
                      <a:r>
                        <a:rPr lang="en-MN" sz="1200" dirty="0">
                          <a:solidFill>
                            <a:schemeClr val="tx1"/>
                          </a:solidFill>
                          <a:latin typeface="Arial" panose="020B0604020202020204" pitchFamily="34" charset="0"/>
                          <a:cs typeface="Arial" panose="020B0604020202020204" pitchFamily="34" charset="0"/>
                        </a:rPr>
                        <a:t>4 </a:t>
                      </a:r>
                    </a:p>
                  </a:txBody>
                  <a:tcPr>
                    <a:solidFill>
                      <a:schemeClr val="accent2">
                        <a:lumMod val="60000"/>
                        <a:lumOff val="40000"/>
                      </a:schemeClr>
                    </a:solidFill>
                  </a:tcPr>
                </a:tc>
                <a:tc>
                  <a:txBody>
                    <a:bodyPr/>
                    <a:lstStyle/>
                    <a:p>
                      <a:pPr>
                        <a:lnSpc>
                          <a:spcPct val="100000"/>
                        </a:lnSpc>
                      </a:pPr>
                      <a:r>
                        <a:rPr lang="en-MN" sz="1200" dirty="0">
                          <a:latin typeface="Arial" panose="020B0604020202020204" pitchFamily="34" charset="0"/>
                          <a:cs typeface="Arial" panose="020B0604020202020204" pitchFamily="34" charset="0"/>
                        </a:rPr>
                        <a:t>                 Б.Батцэцэг</a:t>
                      </a:r>
                    </a:p>
                    <a:p>
                      <a:pPr>
                        <a:lnSpc>
                          <a:spcPct val="100000"/>
                        </a:lnSpc>
                      </a:pPr>
                      <a:r>
                        <a:rPr lang="en-MN" sz="1200" dirty="0">
                          <a:latin typeface="Arial" panose="020B0604020202020204" pitchFamily="34" charset="0"/>
                          <a:cs typeface="Arial" panose="020B0604020202020204" pitchFamily="34" charset="0"/>
                        </a:rPr>
                        <a:t>                 Иргэдийн Төлөөлөгчдийн    </a:t>
                      </a:r>
                    </a:p>
                    <a:p>
                      <a:pPr>
                        <a:lnSpc>
                          <a:spcPct val="100000"/>
                        </a:lnSpc>
                      </a:pPr>
                      <a:r>
                        <a:rPr lang="en-MN" sz="1200" dirty="0">
                          <a:latin typeface="Arial" panose="020B0604020202020204" pitchFamily="34" charset="0"/>
                          <a:cs typeface="Arial" panose="020B0604020202020204" pitchFamily="34" charset="0"/>
                        </a:rPr>
                        <a:t>                 хурлын Төлөөлөгч, Тэргүүлэгч          </a:t>
                      </a:r>
                    </a:p>
                    <a:p>
                      <a:pPr>
                        <a:lnSpc>
                          <a:spcPct val="100000"/>
                        </a:lnSpc>
                      </a:pPr>
                      <a:endParaRPr lang="en-MN" sz="1200" dirty="0">
                        <a:latin typeface="Arial" panose="020B0604020202020204" pitchFamily="34" charset="0"/>
                        <a:cs typeface="Arial" panose="020B0604020202020204" pitchFamily="34" charset="0"/>
                      </a:endParaRPr>
                    </a:p>
                  </a:txBody>
                  <a:tcPr/>
                </a:tc>
                <a:tc>
                  <a:txBody>
                    <a:bodyPr/>
                    <a:lstStyle/>
                    <a:p>
                      <a:pPr>
                        <a:lnSpc>
                          <a:spcPct val="100000"/>
                        </a:lnSpc>
                      </a:pPr>
                      <a:endParaRPr lang="en-MN" sz="1200" dirty="0">
                        <a:latin typeface="Arial" panose="020B0604020202020204" pitchFamily="34" charset="0"/>
                        <a:cs typeface="Arial" panose="020B0604020202020204" pitchFamily="34" charset="0"/>
                      </a:endParaRPr>
                    </a:p>
                    <a:p>
                      <a:pPr algn="ctr">
                        <a:lnSpc>
                          <a:spcPct val="100000"/>
                        </a:lnSpc>
                      </a:pPr>
                      <a:r>
                        <a:rPr lang="en-MN" sz="1200" dirty="0">
                          <a:latin typeface="Arial" panose="020B0604020202020204" pitchFamily="34" charset="0"/>
                          <a:cs typeface="Arial" panose="020B0604020202020204" pitchFamily="34" charset="0"/>
                        </a:rPr>
                        <a:t>100 %</a:t>
                      </a:r>
                    </a:p>
                  </a:txBody>
                  <a:tcPr/>
                </a:tc>
                <a:tc>
                  <a:txBody>
                    <a:bodyPr/>
                    <a:lstStyle/>
                    <a:p>
                      <a:pPr algn="just">
                        <a:lnSpc>
                          <a:spcPct val="115000"/>
                        </a:lnSpc>
                        <a:spcAft>
                          <a:spcPts val="0"/>
                        </a:spcAft>
                      </a:pPr>
                      <a:r>
                        <a:rPr lang="mn-MN" sz="1200" dirty="0">
                          <a:effectLst/>
                          <a:latin typeface="Arial" panose="020B0604020202020204" pitchFamily="34" charset="0"/>
                          <a:cs typeface="Arial" panose="020B0604020202020204" pitchFamily="34" charset="0"/>
                        </a:rPr>
                        <a:t>Тэргүүлэгчдийн хуралд:</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r>
                        <a:rPr lang="mn-MN" sz="1200" dirty="0">
                          <a:effectLst/>
                          <a:latin typeface="Arial" panose="020B0604020202020204" pitchFamily="34" charset="0"/>
                          <a:cs typeface="Arial" panose="020B0604020202020204" pitchFamily="34" charset="0"/>
                        </a:rPr>
                        <a:t>Ирсэн-</a:t>
                      </a:r>
                      <a:r>
                        <a:rPr lang="en-MN" sz="1200" dirty="0">
                          <a:effectLst/>
                          <a:latin typeface="Arial" panose="020B0604020202020204" pitchFamily="34" charset="0"/>
                          <a:cs typeface="Arial" panose="020B0604020202020204" pitchFamily="34" charset="0"/>
                        </a:rPr>
                        <a:t>20</a:t>
                      </a:r>
                      <a:endParaRPr lang="en-US" sz="1100" dirty="0">
                        <a:effectLst/>
                        <a:latin typeface="Arial" panose="020B0604020202020204" pitchFamily="34" charset="0"/>
                        <a:cs typeface="Arial" panose="020B0604020202020204" pitchFamily="34" charset="0"/>
                      </a:endParaRPr>
                    </a:p>
                    <a:p>
                      <a:pPr>
                        <a:lnSpc>
                          <a:spcPct val="100000"/>
                        </a:lnSpc>
                      </a:pPr>
                      <a:endParaRPr lang="en-MN"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67279407"/>
                  </a:ext>
                </a:extLst>
              </a:tr>
              <a:tr h="950878">
                <a:tc>
                  <a:txBody>
                    <a:bodyPr/>
                    <a:lstStyle/>
                    <a:p>
                      <a:pPr algn="ctr">
                        <a:lnSpc>
                          <a:spcPct val="100000"/>
                        </a:lnSpc>
                      </a:pPr>
                      <a:endParaRPr lang="en-MN" sz="1200" dirty="0">
                        <a:solidFill>
                          <a:schemeClr val="tx1"/>
                        </a:solidFill>
                        <a:latin typeface="Arial" panose="020B0604020202020204" pitchFamily="34" charset="0"/>
                        <a:cs typeface="Arial" panose="020B0604020202020204" pitchFamily="34" charset="0"/>
                      </a:endParaRPr>
                    </a:p>
                    <a:p>
                      <a:pPr algn="ctr">
                        <a:lnSpc>
                          <a:spcPct val="100000"/>
                        </a:lnSpc>
                      </a:pPr>
                      <a:r>
                        <a:rPr lang="en-MN" sz="1200" dirty="0">
                          <a:solidFill>
                            <a:schemeClr val="tx1"/>
                          </a:solidFill>
                          <a:latin typeface="Arial" panose="020B0604020202020204" pitchFamily="34" charset="0"/>
                          <a:cs typeface="Arial" panose="020B0604020202020204" pitchFamily="34" charset="0"/>
                        </a:rPr>
                        <a:t>5</a:t>
                      </a:r>
                    </a:p>
                  </a:txBody>
                  <a:tcPr>
                    <a:solidFill>
                      <a:schemeClr val="accent2">
                        <a:lumMod val="60000"/>
                        <a:lumOff val="40000"/>
                      </a:schemeClr>
                    </a:solidFill>
                  </a:tcPr>
                </a:tc>
                <a:tc>
                  <a:txBody>
                    <a:bodyPr/>
                    <a:lstStyle/>
                    <a:p>
                      <a:pPr>
                        <a:lnSpc>
                          <a:spcPct val="100000"/>
                        </a:lnSpc>
                      </a:pPr>
                      <a:r>
                        <a:rPr lang="en-MN" sz="1200" dirty="0">
                          <a:latin typeface="Arial" panose="020B0604020202020204" pitchFamily="34" charset="0"/>
                          <a:cs typeface="Arial" panose="020B0604020202020204" pitchFamily="34" charset="0"/>
                        </a:rPr>
                        <a:t>                 У.Түвшинбаяр</a:t>
                      </a:r>
                    </a:p>
                    <a:p>
                      <a:pPr>
                        <a:lnSpc>
                          <a:spcPct val="100000"/>
                        </a:lnSpc>
                      </a:pPr>
                      <a:r>
                        <a:rPr lang="en-MN" sz="1200" dirty="0">
                          <a:latin typeface="Arial" panose="020B0604020202020204" pitchFamily="34" charset="0"/>
                          <a:cs typeface="Arial" panose="020B0604020202020204" pitchFamily="34" charset="0"/>
                        </a:rPr>
                        <a:t>                 Иргэдийн Төлөөлөгчдийн    </a:t>
                      </a:r>
                    </a:p>
                    <a:p>
                      <a:pPr>
                        <a:lnSpc>
                          <a:spcPct val="100000"/>
                        </a:lnSpc>
                      </a:pPr>
                      <a:r>
                        <a:rPr lang="en-MN" sz="1200" dirty="0">
                          <a:latin typeface="Arial" panose="020B0604020202020204" pitchFamily="34" charset="0"/>
                          <a:cs typeface="Arial" panose="020B0604020202020204" pitchFamily="34" charset="0"/>
                        </a:rPr>
                        <a:t>                 хурлын Төлөөлөгч, Тэргүүлэгч          </a:t>
                      </a:r>
                    </a:p>
                    <a:p>
                      <a:pPr>
                        <a:lnSpc>
                          <a:spcPct val="100000"/>
                        </a:lnSpc>
                      </a:pPr>
                      <a:r>
                        <a:rPr lang="en-MN" sz="1200" dirty="0">
                          <a:latin typeface="Arial" panose="020B0604020202020204" pitchFamily="34" charset="0"/>
                          <a:cs typeface="Arial" panose="020B0604020202020204" pitchFamily="34" charset="0"/>
                        </a:rPr>
                        <a:t>         </a:t>
                      </a:r>
                    </a:p>
                  </a:txBody>
                  <a:tcPr/>
                </a:tc>
                <a:tc>
                  <a:txBody>
                    <a:bodyPr/>
                    <a:lstStyle/>
                    <a:p>
                      <a:pPr>
                        <a:lnSpc>
                          <a:spcPct val="100000"/>
                        </a:lnSpc>
                      </a:pPr>
                      <a:endParaRPr lang="en-MN" sz="1200" dirty="0">
                        <a:latin typeface="Arial" panose="020B0604020202020204" pitchFamily="34" charset="0"/>
                        <a:cs typeface="Arial" panose="020B0604020202020204" pitchFamily="34" charset="0"/>
                      </a:endParaRPr>
                    </a:p>
                    <a:p>
                      <a:pPr algn="ctr">
                        <a:lnSpc>
                          <a:spcPct val="100000"/>
                        </a:lnSpc>
                      </a:pPr>
                      <a:r>
                        <a:rPr lang="en-MN" sz="1200" dirty="0">
                          <a:latin typeface="Arial" panose="020B0604020202020204" pitchFamily="34" charset="0"/>
                          <a:cs typeface="Arial" panose="020B0604020202020204" pitchFamily="34" charset="0"/>
                        </a:rPr>
                        <a:t>89.4 %</a:t>
                      </a:r>
                    </a:p>
                  </a:txBody>
                  <a:tcPr/>
                </a:tc>
                <a:tc>
                  <a:txBody>
                    <a:bodyPr/>
                    <a:lstStyle/>
                    <a:p>
                      <a:pPr algn="just">
                        <a:lnSpc>
                          <a:spcPct val="115000"/>
                        </a:lnSpc>
                        <a:spcAft>
                          <a:spcPts val="0"/>
                        </a:spcAft>
                      </a:pPr>
                      <a:r>
                        <a:rPr lang="mn-MN" sz="1200" dirty="0">
                          <a:effectLst/>
                          <a:latin typeface="Arial" panose="020B0604020202020204" pitchFamily="34" charset="0"/>
                          <a:cs typeface="Arial" panose="020B0604020202020204" pitchFamily="34" charset="0"/>
                        </a:rPr>
                        <a:t>Тэргүүлэгчдийн хуралд:</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r>
                        <a:rPr lang="mn-MN" sz="1200" dirty="0">
                          <a:effectLst/>
                          <a:latin typeface="Arial" panose="020B0604020202020204" pitchFamily="34" charset="0"/>
                          <a:cs typeface="Arial" panose="020B0604020202020204" pitchFamily="34" charset="0"/>
                        </a:rPr>
                        <a:t>Ирсэн-</a:t>
                      </a:r>
                      <a:r>
                        <a:rPr lang="en-MN" sz="1200" dirty="0">
                          <a:effectLst/>
                          <a:latin typeface="Arial" panose="020B0604020202020204" pitchFamily="34" charset="0"/>
                          <a:cs typeface="Arial" panose="020B0604020202020204" pitchFamily="34" charset="0"/>
                        </a:rPr>
                        <a:t>18</a:t>
                      </a:r>
                      <a:r>
                        <a:rPr lang="mn-MN" sz="1200" dirty="0">
                          <a:effectLst/>
                          <a:latin typeface="Arial" panose="020B0604020202020204" pitchFamily="34" charset="0"/>
                          <a:cs typeface="Arial" panose="020B0604020202020204" pitchFamily="34" charset="0"/>
                        </a:rPr>
                        <a:t> </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r>
                        <a:rPr lang="mn-MN" sz="1200" dirty="0">
                          <a:effectLst/>
                          <a:latin typeface="Arial" panose="020B0604020202020204" pitchFamily="34" charset="0"/>
                          <a:cs typeface="Arial" panose="020B0604020202020204" pitchFamily="34" charset="0"/>
                        </a:rPr>
                        <a:t>Чөлөөтэй-</a:t>
                      </a:r>
                      <a:r>
                        <a:rPr lang="en-MN" sz="1200" dirty="0">
                          <a:effectLst/>
                          <a:latin typeface="Arial" panose="020B0604020202020204" pitchFamily="34" charset="0"/>
                          <a:cs typeface="Arial" panose="020B0604020202020204" pitchFamily="34" charset="0"/>
                        </a:rPr>
                        <a:t>2</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pPr>
                      <a:endParaRPr lang="en-MN"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80808787"/>
                  </a:ext>
                </a:extLst>
              </a:tr>
              <a:tr h="820127">
                <a:tc>
                  <a:txBody>
                    <a:bodyPr/>
                    <a:lstStyle/>
                    <a:p>
                      <a:pPr algn="ctr">
                        <a:lnSpc>
                          <a:spcPct val="100000"/>
                        </a:lnSpc>
                      </a:pPr>
                      <a:endParaRPr lang="en-MN" sz="1200" dirty="0">
                        <a:solidFill>
                          <a:schemeClr val="tx1"/>
                        </a:solidFill>
                        <a:latin typeface="Arial" panose="020B0604020202020204" pitchFamily="34" charset="0"/>
                        <a:cs typeface="Arial" panose="020B0604020202020204" pitchFamily="34" charset="0"/>
                      </a:endParaRPr>
                    </a:p>
                    <a:p>
                      <a:pPr algn="ctr">
                        <a:lnSpc>
                          <a:spcPct val="100000"/>
                        </a:lnSpc>
                      </a:pPr>
                      <a:r>
                        <a:rPr lang="en-MN" sz="1200" dirty="0">
                          <a:solidFill>
                            <a:schemeClr val="tx1"/>
                          </a:solidFill>
                          <a:latin typeface="Arial" panose="020B0604020202020204" pitchFamily="34" charset="0"/>
                          <a:cs typeface="Arial" panose="020B0604020202020204" pitchFamily="34" charset="0"/>
                        </a:rPr>
                        <a:t>6</a:t>
                      </a:r>
                    </a:p>
                  </a:txBody>
                  <a:tcPr>
                    <a:solidFill>
                      <a:schemeClr val="accent2">
                        <a:lumMod val="60000"/>
                        <a:lumOff val="40000"/>
                      </a:schemeClr>
                    </a:solidFill>
                  </a:tcPr>
                </a:tc>
                <a:tc>
                  <a:txBody>
                    <a:bodyPr/>
                    <a:lstStyle/>
                    <a:p>
                      <a:pPr>
                        <a:lnSpc>
                          <a:spcPct val="100000"/>
                        </a:lnSpc>
                      </a:pPr>
                      <a:r>
                        <a:rPr lang="en-MN" sz="1200" dirty="0">
                          <a:latin typeface="Arial" panose="020B0604020202020204" pitchFamily="34" charset="0"/>
                          <a:cs typeface="Arial" panose="020B0604020202020204" pitchFamily="34" charset="0"/>
                        </a:rPr>
                        <a:t>                 С.Алиманцэцэг </a:t>
                      </a:r>
                    </a:p>
                    <a:p>
                      <a:pPr>
                        <a:lnSpc>
                          <a:spcPct val="100000"/>
                        </a:lnSpc>
                      </a:pPr>
                      <a:r>
                        <a:rPr lang="en-MN" sz="1200" dirty="0">
                          <a:latin typeface="Arial" panose="020B0604020202020204" pitchFamily="34" charset="0"/>
                          <a:cs typeface="Arial" panose="020B0604020202020204" pitchFamily="34" charset="0"/>
                        </a:rPr>
                        <a:t>                 Иргэдийн Төлөөлөгчдийн    </a:t>
                      </a:r>
                    </a:p>
                    <a:p>
                      <a:pPr>
                        <a:lnSpc>
                          <a:spcPct val="100000"/>
                        </a:lnSpc>
                      </a:pPr>
                      <a:r>
                        <a:rPr lang="en-MN" sz="1200" dirty="0">
                          <a:latin typeface="Arial" panose="020B0604020202020204" pitchFamily="34" charset="0"/>
                          <a:cs typeface="Arial" panose="020B0604020202020204" pitchFamily="34" charset="0"/>
                        </a:rPr>
                        <a:t>                 хурлын Төлөөлөгч, Тэргүүлэгч          </a:t>
                      </a:r>
                    </a:p>
                    <a:p>
                      <a:pPr>
                        <a:lnSpc>
                          <a:spcPct val="100000"/>
                        </a:lnSpc>
                      </a:pPr>
                      <a:endParaRPr lang="en-MN" sz="1200" dirty="0">
                        <a:latin typeface="Arial" panose="020B0604020202020204" pitchFamily="34" charset="0"/>
                        <a:cs typeface="Arial" panose="020B0604020202020204" pitchFamily="34" charset="0"/>
                      </a:endParaRPr>
                    </a:p>
                  </a:txBody>
                  <a:tcPr/>
                </a:tc>
                <a:tc>
                  <a:txBody>
                    <a:bodyPr/>
                    <a:lstStyle/>
                    <a:p>
                      <a:pPr>
                        <a:lnSpc>
                          <a:spcPct val="100000"/>
                        </a:lnSpc>
                      </a:pPr>
                      <a:endParaRPr lang="en-MN" sz="1200" dirty="0">
                        <a:latin typeface="Arial" panose="020B0604020202020204" pitchFamily="34" charset="0"/>
                        <a:cs typeface="Arial" panose="020B0604020202020204" pitchFamily="34" charset="0"/>
                      </a:endParaRPr>
                    </a:p>
                    <a:p>
                      <a:pPr algn="ctr">
                        <a:lnSpc>
                          <a:spcPct val="100000"/>
                        </a:lnSpc>
                      </a:pPr>
                      <a:r>
                        <a:rPr lang="en-MN" sz="1200" dirty="0">
                          <a:latin typeface="Arial" panose="020B0604020202020204" pitchFamily="34" charset="0"/>
                          <a:cs typeface="Arial" panose="020B0604020202020204" pitchFamily="34" charset="0"/>
                        </a:rPr>
                        <a:t>94.7 %</a:t>
                      </a:r>
                    </a:p>
                  </a:txBody>
                  <a:tcPr/>
                </a:tc>
                <a:tc>
                  <a:txBody>
                    <a:bodyPr/>
                    <a:lstStyle/>
                    <a:p>
                      <a:pPr algn="just">
                        <a:lnSpc>
                          <a:spcPct val="115000"/>
                        </a:lnSpc>
                        <a:spcAft>
                          <a:spcPts val="0"/>
                        </a:spcAft>
                      </a:pPr>
                      <a:r>
                        <a:rPr lang="mn-MN" sz="1200" dirty="0">
                          <a:effectLst/>
                          <a:latin typeface="Arial" panose="020B0604020202020204" pitchFamily="34" charset="0"/>
                          <a:cs typeface="Arial" panose="020B0604020202020204" pitchFamily="34" charset="0"/>
                        </a:rPr>
                        <a:t>Тэргүүлэгчдийн хуралд:</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r>
                        <a:rPr lang="mn-MN" sz="1200" dirty="0">
                          <a:effectLst/>
                          <a:latin typeface="Arial" panose="020B0604020202020204" pitchFamily="34" charset="0"/>
                          <a:cs typeface="Arial" panose="020B0604020202020204" pitchFamily="34" charset="0"/>
                        </a:rPr>
                        <a:t>Ирсэн-</a:t>
                      </a:r>
                      <a:r>
                        <a:rPr lang="en-MN" sz="1200" dirty="0">
                          <a:effectLst/>
                          <a:latin typeface="Arial" panose="020B0604020202020204" pitchFamily="34" charset="0"/>
                          <a:cs typeface="Arial" panose="020B0604020202020204" pitchFamily="34" charset="0"/>
                        </a:rPr>
                        <a:t>19</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pPr>
                      <a:r>
                        <a:rPr lang="en-MN" sz="1200" dirty="0">
                          <a:latin typeface="Arial" panose="020B0604020202020204" pitchFamily="34" charset="0"/>
                          <a:cs typeface="Arial" panose="020B0604020202020204" pitchFamily="34" charset="0"/>
                        </a:rPr>
                        <a:t>Чөлөөтэй-1</a:t>
                      </a:r>
                    </a:p>
                  </a:txBody>
                  <a:tcPr/>
                </a:tc>
                <a:extLst>
                  <a:ext uri="{0D108BD9-81ED-4DB2-BD59-A6C34878D82A}">
                    <a16:rowId xmlns:a16="http://schemas.microsoft.com/office/drawing/2014/main" val="1263216214"/>
                  </a:ext>
                </a:extLst>
              </a:tr>
              <a:tr h="860767">
                <a:tc>
                  <a:txBody>
                    <a:bodyPr/>
                    <a:lstStyle/>
                    <a:p>
                      <a:pPr algn="ctr">
                        <a:lnSpc>
                          <a:spcPct val="100000"/>
                        </a:lnSpc>
                      </a:pPr>
                      <a:endParaRPr lang="en-MN" sz="1200" dirty="0">
                        <a:solidFill>
                          <a:schemeClr val="tx1"/>
                        </a:solidFill>
                        <a:latin typeface="Arial" panose="020B0604020202020204" pitchFamily="34" charset="0"/>
                        <a:cs typeface="Arial" panose="020B0604020202020204" pitchFamily="34" charset="0"/>
                      </a:endParaRPr>
                    </a:p>
                    <a:p>
                      <a:pPr algn="ctr">
                        <a:lnSpc>
                          <a:spcPct val="100000"/>
                        </a:lnSpc>
                      </a:pPr>
                      <a:r>
                        <a:rPr lang="en-MN" sz="1200" dirty="0">
                          <a:solidFill>
                            <a:schemeClr val="tx1"/>
                          </a:solidFill>
                          <a:latin typeface="Arial" panose="020B0604020202020204" pitchFamily="34" charset="0"/>
                          <a:cs typeface="Arial" panose="020B0604020202020204" pitchFamily="34" charset="0"/>
                        </a:rPr>
                        <a:t>7</a:t>
                      </a:r>
                    </a:p>
                  </a:txBody>
                  <a:tcPr>
                    <a:solidFill>
                      <a:schemeClr val="accent2">
                        <a:lumMod val="60000"/>
                        <a:lumOff val="40000"/>
                      </a:schemeClr>
                    </a:solidFill>
                  </a:tcPr>
                </a:tc>
                <a:tc>
                  <a:txBody>
                    <a:bodyPr/>
                    <a:lstStyle/>
                    <a:p>
                      <a:pPr>
                        <a:lnSpc>
                          <a:spcPct val="100000"/>
                        </a:lnSpc>
                      </a:pPr>
                      <a:r>
                        <a:rPr lang="en-MN" sz="1200" dirty="0">
                          <a:latin typeface="Arial" panose="020B0604020202020204" pitchFamily="34" charset="0"/>
                          <a:cs typeface="Arial" panose="020B0604020202020204" pitchFamily="34" charset="0"/>
                        </a:rPr>
                        <a:t>                 Б.Галсанбат</a:t>
                      </a:r>
                    </a:p>
                    <a:p>
                      <a:pPr>
                        <a:lnSpc>
                          <a:spcPct val="100000"/>
                        </a:lnSpc>
                      </a:pPr>
                      <a:r>
                        <a:rPr lang="en-MN" sz="1200" dirty="0">
                          <a:latin typeface="Arial" panose="020B0604020202020204" pitchFamily="34" charset="0"/>
                          <a:cs typeface="Arial" panose="020B0604020202020204" pitchFamily="34" charset="0"/>
                        </a:rPr>
                        <a:t>                 Иргэдийн Төлөөлөгчдийн    </a:t>
                      </a:r>
                    </a:p>
                    <a:p>
                      <a:pPr>
                        <a:lnSpc>
                          <a:spcPct val="100000"/>
                        </a:lnSpc>
                      </a:pPr>
                      <a:r>
                        <a:rPr lang="en-MN" sz="1200" dirty="0">
                          <a:latin typeface="Arial" panose="020B0604020202020204" pitchFamily="34" charset="0"/>
                          <a:cs typeface="Arial" panose="020B0604020202020204" pitchFamily="34" charset="0"/>
                        </a:rPr>
                        <a:t>                 хурлын Төлөөлөгч, Тэргүүлэгч          </a:t>
                      </a:r>
                    </a:p>
                    <a:p>
                      <a:pPr>
                        <a:lnSpc>
                          <a:spcPct val="100000"/>
                        </a:lnSpc>
                      </a:pPr>
                      <a:endParaRPr lang="en-MN" sz="1200" dirty="0">
                        <a:latin typeface="Arial" panose="020B0604020202020204" pitchFamily="34" charset="0"/>
                        <a:cs typeface="Arial" panose="020B0604020202020204" pitchFamily="34" charset="0"/>
                      </a:endParaRPr>
                    </a:p>
                  </a:txBody>
                  <a:tcPr/>
                </a:tc>
                <a:tc>
                  <a:txBody>
                    <a:bodyPr/>
                    <a:lstStyle/>
                    <a:p>
                      <a:pPr>
                        <a:lnSpc>
                          <a:spcPct val="100000"/>
                        </a:lnSpc>
                      </a:pPr>
                      <a:endParaRPr lang="en-MN" sz="1200" dirty="0">
                        <a:latin typeface="Arial" panose="020B0604020202020204" pitchFamily="34" charset="0"/>
                        <a:cs typeface="Arial" panose="020B0604020202020204" pitchFamily="34" charset="0"/>
                      </a:endParaRPr>
                    </a:p>
                    <a:p>
                      <a:pPr algn="ctr">
                        <a:lnSpc>
                          <a:spcPct val="100000"/>
                        </a:lnSpc>
                      </a:pPr>
                      <a:r>
                        <a:rPr lang="en-MN" sz="1200" dirty="0">
                          <a:latin typeface="Arial" panose="020B0604020202020204" pitchFamily="34" charset="0"/>
                          <a:cs typeface="Arial" panose="020B0604020202020204" pitchFamily="34" charset="0"/>
                        </a:rPr>
                        <a:t>94.7 %</a:t>
                      </a:r>
                    </a:p>
                  </a:txBody>
                  <a:tcPr/>
                </a:tc>
                <a:tc>
                  <a:txBody>
                    <a:bodyPr/>
                    <a:lstStyle/>
                    <a:p>
                      <a:pPr algn="just">
                        <a:lnSpc>
                          <a:spcPct val="115000"/>
                        </a:lnSpc>
                        <a:spcAft>
                          <a:spcPts val="0"/>
                        </a:spcAft>
                      </a:pPr>
                      <a:r>
                        <a:rPr lang="mn-MN" sz="1200" dirty="0">
                          <a:effectLst/>
                          <a:latin typeface="Arial" panose="020B0604020202020204" pitchFamily="34" charset="0"/>
                          <a:cs typeface="Arial" panose="020B0604020202020204" pitchFamily="34" charset="0"/>
                        </a:rPr>
                        <a:t>Тэргүүлэгчдийн хуралд:</a:t>
                      </a:r>
                      <a:endParaRPr lang="en-US" sz="1100" dirty="0">
                        <a:effectLst/>
                        <a:latin typeface="Arial" panose="020B0604020202020204" pitchFamily="34" charset="0"/>
                        <a:cs typeface="Arial" panose="020B0604020202020204" pitchFamily="34" charset="0"/>
                      </a:endParaRPr>
                    </a:p>
                    <a:p>
                      <a:pPr algn="just">
                        <a:lnSpc>
                          <a:spcPct val="115000"/>
                        </a:lnSpc>
                        <a:spcAft>
                          <a:spcPts val="0"/>
                        </a:spcAft>
                      </a:pPr>
                      <a:r>
                        <a:rPr lang="mn-MN" sz="1200" dirty="0">
                          <a:effectLst/>
                          <a:latin typeface="Arial" panose="020B0604020202020204" pitchFamily="34" charset="0"/>
                          <a:cs typeface="Arial" panose="020B0604020202020204" pitchFamily="34" charset="0"/>
                        </a:rPr>
                        <a:t>Ирсэн-</a:t>
                      </a:r>
                      <a:r>
                        <a:rPr lang="en-MN" sz="1200" dirty="0">
                          <a:effectLst/>
                          <a:latin typeface="Arial" panose="020B0604020202020204" pitchFamily="34" charset="0"/>
                          <a:cs typeface="Arial" panose="020B0604020202020204" pitchFamily="34" charset="0"/>
                        </a:rPr>
                        <a:t>19</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pPr>
                      <a:r>
                        <a:rPr lang="en-MN" sz="1200" dirty="0">
                          <a:latin typeface="Arial" panose="020B0604020202020204" pitchFamily="34" charset="0"/>
                          <a:cs typeface="Arial" panose="020B0604020202020204" pitchFamily="34" charset="0"/>
                        </a:rPr>
                        <a:t>Чөлөөтэй-1</a:t>
                      </a:r>
                    </a:p>
                  </a:txBody>
                  <a:tcPr/>
                </a:tc>
                <a:extLst>
                  <a:ext uri="{0D108BD9-81ED-4DB2-BD59-A6C34878D82A}">
                    <a16:rowId xmlns:a16="http://schemas.microsoft.com/office/drawing/2014/main" val="3396286013"/>
                  </a:ext>
                </a:extLst>
              </a:tr>
            </a:tbl>
          </a:graphicData>
        </a:graphic>
      </p:graphicFrame>
      <p:pic>
        <p:nvPicPr>
          <p:cNvPr id="14" name="Picture 13" descr="A picture containing text, suit&#10;&#10;Description automatically generated">
            <a:extLst>
              <a:ext uri="{FF2B5EF4-FFF2-40B4-BE49-F238E27FC236}">
                <a16:creationId xmlns:a16="http://schemas.microsoft.com/office/drawing/2014/main" id="{8002C67C-AC29-B442-A289-F4FCD47BC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8777" y="2372197"/>
            <a:ext cx="582755" cy="78307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822E5C9A-1CC5-1640-89E4-A87001631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777" y="3205336"/>
            <a:ext cx="596234" cy="819822"/>
          </a:xfrm>
          <a:prstGeom prst="rect">
            <a:avLst/>
          </a:prstGeom>
        </p:spPr>
      </p:pic>
      <p:pic>
        <p:nvPicPr>
          <p:cNvPr id="18" name="Picture 17" descr="A person in a suit&#10;&#10;Description automatically generated with medium confidence">
            <a:extLst>
              <a:ext uri="{FF2B5EF4-FFF2-40B4-BE49-F238E27FC236}">
                <a16:creationId xmlns:a16="http://schemas.microsoft.com/office/drawing/2014/main" id="{ABA26866-34DA-2C45-BC8E-29DBF5180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179" y="644879"/>
            <a:ext cx="596234" cy="80237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50AFD6A3-22AE-B147-90B3-D57773181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777" y="1499425"/>
            <a:ext cx="596234" cy="822710"/>
          </a:xfrm>
          <a:prstGeom prst="rect">
            <a:avLst/>
          </a:prstGeom>
        </p:spPr>
      </p:pic>
      <p:pic>
        <p:nvPicPr>
          <p:cNvPr id="22" name="Picture 21" descr="A person in a suit&#10;&#10;Description automatically generated with low confidence">
            <a:extLst>
              <a:ext uri="{FF2B5EF4-FFF2-40B4-BE49-F238E27FC236}">
                <a16:creationId xmlns:a16="http://schemas.microsoft.com/office/drawing/2014/main" id="{92AE7D26-6F89-B243-B90A-538609D234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179" y="4096107"/>
            <a:ext cx="583534" cy="827056"/>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6AE5C814-EF4F-D244-A6E3-903BA0D02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777" y="5018826"/>
            <a:ext cx="576311" cy="783078"/>
          </a:xfrm>
          <a:prstGeom prst="rect">
            <a:avLst/>
          </a:prstGeom>
        </p:spPr>
      </p:pic>
      <p:pic>
        <p:nvPicPr>
          <p:cNvPr id="26" name="Picture 25" descr="A person in a suit and tie&#10;&#10;Description automatically generated with medium confidence">
            <a:extLst>
              <a:ext uri="{FF2B5EF4-FFF2-40B4-BE49-F238E27FC236}">
                <a16:creationId xmlns:a16="http://schemas.microsoft.com/office/drawing/2014/main" id="{A9FC7B99-4470-AB4E-91A9-1D2549BBA4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8777" y="5864267"/>
            <a:ext cx="570832" cy="808298"/>
          </a:xfrm>
          <a:prstGeom prst="rect">
            <a:avLst/>
          </a:prstGeom>
        </p:spPr>
      </p:pic>
    </p:spTree>
    <p:extLst>
      <p:ext uri="{BB962C8B-B14F-4D97-AF65-F5344CB8AC3E}">
        <p14:creationId xmlns:p14="http://schemas.microsoft.com/office/powerpoint/2010/main" val="142751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DAD3-9D5E-974F-903A-5FCCAE3C3A63}"/>
              </a:ext>
            </a:extLst>
          </p:cNvPr>
          <p:cNvSpPr>
            <a:spLocks noGrp="1"/>
          </p:cNvSpPr>
          <p:nvPr>
            <p:ph type="title"/>
          </p:nvPr>
        </p:nvSpPr>
        <p:spPr>
          <a:xfrm>
            <a:off x="838200" y="365126"/>
            <a:ext cx="10515600" cy="691778"/>
          </a:xfrm>
        </p:spPr>
        <p:txBody>
          <a:bodyPr>
            <a:normAutofit/>
          </a:bodyPr>
          <a:lstStyle/>
          <a:p>
            <a:r>
              <a:rPr lang="en-MN" sz="2400" dirty="0">
                <a:latin typeface="Arial" panose="020B0604020202020204" pitchFamily="34" charset="0"/>
                <a:cs typeface="Arial" panose="020B0604020202020204" pitchFamily="34" charset="0"/>
              </a:rPr>
              <a:t>  Сумын Улаан загалмайн анхан шатны хороо</a:t>
            </a:r>
          </a:p>
        </p:txBody>
      </p:sp>
      <p:sp>
        <p:nvSpPr>
          <p:cNvPr id="3" name="Content Placeholder 2">
            <a:extLst>
              <a:ext uri="{FF2B5EF4-FFF2-40B4-BE49-F238E27FC236}">
                <a16:creationId xmlns:a16="http://schemas.microsoft.com/office/drawing/2014/main" id="{5EA302E8-0D82-D740-AAB9-E0366E653FB5}"/>
              </a:ext>
            </a:extLst>
          </p:cNvPr>
          <p:cNvSpPr>
            <a:spLocks noGrp="1"/>
          </p:cNvSpPr>
          <p:nvPr>
            <p:ph idx="1"/>
          </p:nvPr>
        </p:nvSpPr>
        <p:spPr>
          <a:xfrm>
            <a:off x="688769" y="1318165"/>
            <a:ext cx="10665031" cy="4858798"/>
          </a:xfrm>
        </p:spPr>
        <p:txBody>
          <a:bodyPr/>
          <a:lstStyle/>
          <a:p>
            <a:r>
              <a:rPr lang="en-MN" sz="2000" dirty="0">
                <a:latin typeface="Arial" panose="020B0604020202020204" pitchFamily="34" charset="0"/>
                <a:cs typeface="Arial" panose="020B0604020202020204" pitchFamily="34" charset="0"/>
              </a:rPr>
              <a:t>Цогтцэций сумын ИТХ-ын дэргэдэх Улаан загалмайн анхан шатны хороо нь 2021 онд Тэргүүлэгчдийн тогтоолоор анхан шатны хорооны зөвлөлийг шинэчлэн баталлаа. </a:t>
            </a:r>
          </a:p>
          <a:p>
            <a:pPr marL="0" indent="0">
              <a:buNone/>
            </a:pPr>
            <a:endParaRPr lang="en-MN" dirty="0"/>
          </a:p>
        </p:txBody>
      </p:sp>
      <p:cxnSp>
        <p:nvCxnSpPr>
          <p:cNvPr id="5" name="Straight Connector 4">
            <a:extLst>
              <a:ext uri="{FF2B5EF4-FFF2-40B4-BE49-F238E27FC236}">
                <a16:creationId xmlns:a16="http://schemas.microsoft.com/office/drawing/2014/main" id="{3D27DED2-8D48-7D4C-AECD-EE1DE47D06FD}"/>
              </a:ext>
            </a:extLst>
          </p:cNvPr>
          <p:cNvCxnSpPr>
            <a:cxnSpLocks/>
          </p:cNvCxnSpPr>
          <p:nvPr/>
        </p:nvCxnSpPr>
        <p:spPr>
          <a:xfrm>
            <a:off x="688769" y="1056904"/>
            <a:ext cx="10665031"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2" descr="C:\Users\admin\Desktop\166391688_2695762224017634_4248114623147100889_n.jpg">
            <a:extLst>
              <a:ext uri="{FF2B5EF4-FFF2-40B4-BE49-F238E27FC236}">
                <a16:creationId xmlns:a16="http://schemas.microsoft.com/office/drawing/2014/main" id="{38989742-8B0F-C44A-B870-7F3B823F1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236" y="2081397"/>
            <a:ext cx="6433699" cy="458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136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02653-1928-3541-A5DC-EEE3A7A7F897}"/>
              </a:ext>
            </a:extLst>
          </p:cNvPr>
          <p:cNvSpPr>
            <a:spLocks noGrp="1"/>
          </p:cNvSpPr>
          <p:nvPr>
            <p:ph type="title"/>
          </p:nvPr>
        </p:nvSpPr>
        <p:spPr/>
        <p:txBody>
          <a:bodyPr>
            <a:normAutofit/>
          </a:bodyPr>
          <a:lstStyle/>
          <a:p>
            <a:pPr algn="ctr"/>
            <a:r>
              <a:rPr lang="mn-MN" sz="2200" dirty="0">
                <a:latin typeface="Arial" panose="020B0604020202020204" pitchFamily="34" charset="0"/>
                <a:cs typeface="Arial" panose="020B0604020202020204" pitchFamily="34" charset="0"/>
              </a:rPr>
              <a:t>Анхан шатны хороо нь жил бүр ажлын төлөвлөгөө батлан хэрэгжүүлж, хорооны дарга нь ДШХ-ны даргатай жил бүр ажил үүргийн гэрээ байгуулан  МУЗН-ийн </a:t>
            </a:r>
            <a:r>
              <a:rPr lang="en-US" sz="2200" dirty="0">
                <a:latin typeface="Arial" panose="020B0604020202020204" pitchFamily="34" charset="0"/>
                <a:cs typeface="Arial" panose="020B0604020202020204" pitchFamily="34" charset="0"/>
              </a:rPr>
              <a:t>4</a:t>
            </a:r>
            <a:r>
              <a:rPr lang="mn-MN" sz="2200" dirty="0">
                <a:latin typeface="Arial" panose="020B0604020202020204" pitchFamily="34" charset="0"/>
                <a:cs typeface="Arial" panose="020B0604020202020204" pitchFamily="34" charset="0"/>
              </a:rPr>
              <a:t> хөтөлбөр, ОУ-ын УЗ, улаан хавирган сар хөдөлгөөний үндсэн </a:t>
            </a:r>
            <a:r>
              <a:rPr lang="en-US" sz="2200" dirty="0">
                <a:latin typeface="Arial" panose="020B0604020202020204" pitchFamily="34" charset="0"/>
                <a:cs typeface="Arial" panose="020B0604020202020204" pitchFamily="34" charset="0"/>
              </a:rPr>
              <a:t>7</a:t>
            </a:r>
            <a:r>
              <a:rPr lang="mn-MN" sz="2200" dirty="0">
                <a:latin typeface="Arial" panose="020B0604020202020204" pitchFamily="34" charset="0"/>
                <a:cs typeface="Arial" panose="020B0604020202020204" pitchFamily="34" charset="0"/>
              </a:rPr>
              <a:t> зарчимын хүрээнд үйл ажиллагаагаа явуулж байна. </a:t>
            </a:r>
            <a:endParaRPr lang="en-MN" dirty="0"/>
          </a:p>
        </p:txBody>
      </p:sp>
      <p:pic>
        <p:nvPicPr>
          <p:cNvPr id="4" name="Content Placeholder 3" descr="C:\Users\admin\Desktop\177695529_370526754281623_7999319426480097884_n.jpg">
            <a:extLst>
              <a:ext uri="{FF2B5EF4-FFF2-40B4-BE49-F238E27FC236}">
                <a16:creationId xmlns:a16="http://schemas.microsoft.com/office/drawing/2014/main" id="{5EF0C537-3F85-B242-AA74-C1A084D1F6E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4980" y="1856912"/>
            <a:ext cx="5102895" cy="463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Desktop\172364266_325962432296859_5786123701785770804_n.jpg">
            <a:extLst>
              <a:ext uri="{FF2B5EF4-FFF2-40B4-BE49-F238E27FC236}">
                <a16:creationId xmlns:a16="http://schemas.microsoft.com/office/drawing/2014/main" id="{22EF5B8B-0FEC-9B49-8C35-65A234359E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463" y="1856911"/>
            <a:ext cx="5721517" cy="463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6327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FB61-5281-9142-BA14-F369DAC4E41E}"/>
              </a:ext>
            </a:extLst>
          </p:cNvPr>
          <p:cNvSpPr>
            <a:spLocks noGrp="1"/>
          </p:cNvSpPr>
          <p:nvPr>
            <p:ph type="title"/>
          </p:nvPr>
        </p:nvSpPr>
        <p:spPr>
          <a:xfrm>
            <a:off x="838200" y="365125"/>
            <a:ext cx="10515600" cy="1903062"/>
          </a:xfrm>
        </p:spPr>
        <p:txBody>
          <a:bodyPr>
            <a:noAutofit/>
          </a:bodyPr>
          <a:lstStyle/>
          <a:p>
            <a:r>
              <a:rPr lang="mn-MN" sz="2000" dirty="0">
                <a:latin typeface="Arial" panose="020B0604020202020204" pitchFamily="34" charset="0"/>
                <a:cs typeface="Arial" panose="020B0604020202020204" pitchFamily="34" charset="0"/>
              </a:rPr>
              <a:t>Мэдээлэл сурталчилгааны чиглэлээр </a:t>
            </a:r>
            <a:r>
              <a:rPr lang="mn-MN" sz="2000" b="1" dirty="0">
                <a:latin typeface="Arial" panose="020B0604020202020204" pitchFamily="34" charset="0"/>
                <a:cs typeface="Arial" panose="020B0604020202020204" pitchFamily="34" charset="0"/>
              </a:rPr>
              <a:t>Ц</a:t>
            </a:r>
            <a:r>
              <a:rPr lang="en-US" sz="2000" b="1" dirty="0" err="1">
                <a:latin typeface="Arial" panose="020B0604020202020204" pitchFamily="34" charset="0"/>
                <a:cs typeface="Arial" panose="020B0604020202020204" pitchFamily="34" charset="0"/>
              </a:rPr>
              <a:t>огтцэций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сум</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узашх</a:t>
            </a:r>
            <a:r>
              <a:rPr lang="en-US" sz="2000" b="1" dirty="0">
                <a:latin typeface="Arial" panose="020B0604020202020204" pitchFamily="34" charset="0"/>
                <a:cs typeface="Arial" panose="020B0604020202020204" pitchFamily="34" charset="0"/>
              </a:rPr>
              <a:t>-red cross primary committee</a:t>
            </a:r>
            <a:r>
              <a:rPr lang="mn-MN" sz="2000" dirty="0">
                <a:latin typeface="Arial" panose="020B0604020202020204" pitchFamily="34" charset="0"/>
                <a:cs typeface="Arial" panose="020B0604020202020204" pitchFamily="34" charset="0"/>
              </a:rPr>
              <a:t>  пэйж хуудас нээн ажиллуулж байна. Үүгээр бид анхан шатны хорооны хийгдсэн ажил, иргэд байгууллагын хүмүүнлэгийн ажлыг сурталчлах, цаг үеийн мэдээлэл ковидын халдвараас урьдчилан сэргийлэх тухай Эрүүл мэндийн яамнаас өгч байгаа зөвлөмжийг иргэдэд тус  пэйж хуудсаар дамжуулан хүргэж байна. Мөн Нигүүлсэл сэтгүүлийг албан хэрэгцээнд жил бүр захиалан мэдээ мэдээлэл авч ажиллаж байна.</a:t>
            </a:r>
            <a:endParaRPr lang="en-MN" sz="2000" dirty="0">
              <a:latin typeface="Arial" panose="020B0604020202020204" pitchFamily="34" charset="0"/>
              <a:cs typeface="Arial" panose="020B0604020202020204" pitchFamily="34" charset="0"/>
            </a:endParaRPr>
          </a:p>
        </p:txBody>
      </p:sp>
      <p:pic>
        <p:nvPicPr>
          <p:cNvPr id="4" name="Picture 2" descr="C:\Users\admin\Desktop\166521735_302372914581198_361954254347120465_n.jpg">
            <a:extLst>
              <a:ext uri="{FF2B5EF4-FFF2-40B4-BE49-F238E27FC236}">
                <a16:creationId xmlns:a16="http://schemas.microsoft.com/office/drawing/2014/main" id="{301F8B1A-E13E-FE49-A107-41D0E9085CF9}"/>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589435"/>
            <a:ext cx="4177910" cy="3871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67160251_506761140335699_1346853521579374423_n.jpg">
            <a:extLst>
              <a:ext uri="{FF2B5EF4-FFF2-40B4-BE49-F238E27FC236}">
                <a16:creationId xmlns:a16="http://schemas.microsoft.com/office/drawing/2014/main" id="{38B08672-122F-624B-804A-FF2375E189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216597" y="1559207"/>
            <a:ext cx="3871000" cy="593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5642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24BB-D777-3749-91A1-4973EE4F8CF5}"/>
              </a:ext>
            </a:extLst>
          </p:cNvPr>
          <p:cNvSpPr>
            <a:spLocks noGrp="1"/>
          </p:cNvSpPr>
          <p:nvPr>
            <p:ph type="title"/>
          </p:nvPr>
        </p:nvSpPr>
        <p:spPr>
          <a:xfrm>
            <a:off x="4128368" y="4522156"/>
            <a:ext cx="4937937" cy="1363215"/>
          </a:xfrm>
        </p:spPr>
        <p:txBody>
          <a:bodyPr vert="horz" lIns="91440" tIns="45720" rIns="91440" bIns="45720" rtlCol="0" anchor="t">
            <a:normAutofit/>
          </a:bodyPr>
          <a:lstStyle/>
          <a:p>
            <a:pPr algn="ctr"/>
            <a:r>
              <a:rPr lang="en-US" sz="2800" kern="1200" dirty="0" err="1">
                <a:solidFill>
                  <a:schemeClr val="tx1"/>
                </a:solidFill>
                <a:latin typeface="+mj-lt"/>
                <a:ea typeface="+mj-ea"/>
                <a:cs typeface="+mj-cs"/>
              </a:rPr>
              <a:t>Онцгой</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ивээн</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тэтгэгч</a:t>
            </a:r>
            <a:r>
              <a:rPr lang="en-US" sz="2800" kern="1200" dirty="0">
                <a:solidFill>
                  <a:schemeClr val="tx1"/>
                </a:solidFill>
                <a:latin typeface="+mj-lt"/>
                <a:ea typeface="+mj-ea"/>
                <a:cs typeface="+mj-cs"/>
              </a:rPr>
              <a:t> </a:t>
            </a:r>
            <a:r>
              <a:rPr lang="en-US" sz="2800" kern="1200" dirty="0" err="1">
                <a:solidFill>
                  <a:schemeClr val="tx1"/>
                </a:solidFill>
                <a:latin typeface="Arial" panose="020B0604020202020204" pitchFamily="34" charset="0"/>
                <a:cs typeface="Arial" panose="020B0604020202020204" pitchFamily="34" charset="0"/>
              </a:rPr>
              <a:t>гишүүддээ</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витамины</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багцыг</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хүргэн</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өгөв</a:t>
            </a:r>
            <a:r>
              <a:rPr lang="en-US" sz="2800" kern="1200" dirty="0">
                <a:solidFill>
                  <a:schemeClr val="tx1"/>
                </a:solidFill>
                <a:latin typeface="+mj-lt"/>
                <a:ea typeface="+mj-ea"/>
                <a:cs typeface="+mj-cs"/>
              </a:rPr>
              <a:t>.</a:t>
            </a:r>
          </a:p>
        </p:txBody>
      </p:sp>
      <p:sp>
        <p:nvSpPr>
          <p:cNvPr id="15" name="Freeform: Shape 1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F4795145-9203-0444-9E2D-C506B91FDD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3" r="-1" b="30294"/>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a:extLst>
              <a:ext uri="{FF2B5EF4-FFF2-40B4-BE49-F238E27FC236}">
                <a16:creationId xmlns:a16="http://schemas.microsoft.com/office/drawing/2014/main" id="{B50AB81A-1359-E44B-B36C-72BA5CFE58C5}"/>
              </a:ext>
            </a:extLst>
          </p:cNvPr>
          <p:cNvPicPr>
            <a:picLocks noGrp="1" noChangeAspect="1" noChangeArrowheads="1"/>
          </p:cNvPicPr>
          <p:nvPr>
            <p:ph sz="quarter" idx="1"/>
          </p:nvPr>
        </p:nvPicPr>
        <p:blipFill rotWithShape="1">
          <a:blip r:embed="rId4" cstate="print">
            <a:extLst>
              <a:ext uri="{28A0092B-C50C-407E-A947-70E740481C1C}">
                <a14:useLocalDpi xmlns:a14="http://schemas.microsoft.com/office/drawing/2010/main" val="0"/>
              </a:ext>
            </a:extLst>
          </a:blip>
          <a:srcRect l="29271" r="16124" b="-1"/>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5C365B8C-5E45-3B42-A5AA-5C72BDCF012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75" b="2875"/>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reeform: Shape 2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5">
            <a:extLst>
              <a:ext uri="{FF2B5EF4-FFF2-40B4-BE49-F238E27FC236}">
                <a16:creationId xmlns:a16="http://schemas.microsoft.com/office/drawing/2014/main" id="{025619CE-DEDB-AF4C-8110-D3A0182408F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18"/>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reeform: Shape 2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5D49C95-1DE1-2943-A911-663AD28774F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33" r="10128" b="-1"/>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9762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10A1-6332-2440-BF97-48884BFE9B67}"/>
              </a:ext>
            </a:extLst>
          </p:cNvPr>
          <p:cNvSpPr>
            <a:spLocks noGrp="1"/>
          </p:cNvSpPr>
          <p:nvPr>
            <p:ph type="title"/>
          </p:nvPr>
        </p:nvSpPr>
        <p:spPr/>
        <p:txBody>
          <a:bodyPr>
            <a:noAutofit/>
          </a:bodyPr>
          <a:lstStyle/>
          <a:p>
            <a:r>
              <a:rPr lang="mn-MN" sz="2400" dirty="0">
                <a:latin typeface="Arial" panose="020B0604020202020204" pitchFamily="34" charset="0"/>
                <a:cs typeface="Arial" panose="020B0604020202020204" pitchFamily="34" charset="0"/>
              </a:rPr>
              <a:t>Цогтцэций сумын ИТХ, Улаан загалмайн анхан шатны хорооноос хяналтын постод бүртгэл хяналт, шалгалтыг 24 цагаар үүрэг гүйцэтгэж буй алба хаагч нарт дулаан баригч /Нөмрөг/ гардууллаа.</a:t>
            </a:r>
            <a:endParaRPr lang="en-MN" sz="2400" dirty="0">
              <a:latin typeface="Arial" panose="020B0604020202020204" pitchFamily="34" charset="0"/>
              <a:cs typeface="Arial" panose="020B0604020202020204" pitchFamily="34" charset="0"/>
            </a:endParaRPr>
          </a:p>
        </p:txBody>
      </p:sp>
      <p:pic>
        <p:nvPicPr>
          <p:cNvPr id="4" name="Picture 2" descr="C:\Users\admin\Desktop\154743634_1148429772268555_5132567994686365272_n.jpg">
            <a:extLst>
              <a:ext uri="{FF2B5EF4-FFF2-40B4-BE49-F238E27FC236}">
                <a16:creationId xmlns:a16="http://schemas.microsoft.com/office/drawing/2014/main" id="{9439C72D-7794-6C4E-A950-0C92EEFC088E}"/>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792288"/>
            <a:ext cx="3500438" cy="47005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56870939_1148429708935228_7491473157484302658_n.jpg">
            <a:extLst>
              <a:ext uri="{FF2B5EF4-FFF2-40B4-BE49-F238E27FC236}">
                <a16:creationId xmlns:a16="http://schemas.microsoft.com/office/drawing/2014/main" id="{195F7003-F416-2F4D-AD50-432311DF8A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497" y="1792288"/>
            <a:ext cx="3600449" cy="47005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156707441_1148429735601892_7903088543362627568_n.jpg">
            <a:extLst>
              <a:ext uri="{FF2B5EF4-FFF2-40B4-BE49-F238E27FC236}">
                <a16:creationId xmlns:a16="http://schemas.microsoft.com/office/drawing/2014/main" id="{257F6318-CCEA-E74A-8750-3E69B5761C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4805" y="1792288"/>
            <a:ext cx="3700462" cy="470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0048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7F59-CE98-9140-9A3D-D332002FF39F}"/>
              </a:ext>
            </a:extLst>
          </p:cNvPr>
          <p:cNvSpPr>
            <a:spLocks noGrp="1"/>
          </p:cNvSpPr>
          <p:nvPr>
            <p:ph type="title"/>
          </p:nvPr>
        </p:nvSpPr>
        <p:spPr>
          <a:xfrm>
            <a:off x="838200" y="365125"/>
            <a:ext cx="10515600" cy="513649"/>
          </a:xfrm>
        </p:spPr>
        <p:txBody>
          <a:bodyPr>
            <a:normAutofit/>
          </a:bodyPr>
          <a:lstStyle/>
          <a:p>
            <a:pPr algn="ctr"/>
            <a:r>
              <a:rPr lang="mn-MN" sz="2400" dirty="0">
                <a:latin typeface="Arial" panose="020B0604020202020204" pitchFamily="34" charset="0"/>
                <a:cs typeface="Arial" panose="020B0604020202020204" pitchFamily="34" charset="0"/>
              </a:rPr>
              <a:t>Хариу нэхээгүй тус хүмүүнлэ</a:t>
            </a:r>
            <a:r>
              <a:rPr lang="en-MN" sz="2400" dirty="0">
                <a:latin typeface="Arial" panose="020B0604020202020204" pitchFamily="34" charset="0"/>
                <a:cs typeface="Arial" panose="020B0604020202020204" pitchFamily="34" charset="0"/>
              </a:rPr>
              <a:t>г</a:t>
            </a:r>
            <a:r>
              <a:rPr lang="mn-MN" sz="2400" dirty="0">
                <a:latin typeface="Arial" panose="020B0604020202020204" pitchFamily="34" charset="0"/>
                <a:cs typeface="Arial" panose="020B0604020202020204" pitchFamily="34" charset="0"/>
              </a:rPr>
              <a:t>ийн </a:t>
            </a:r>
            <a:r>
              <a:rPr lang="en-US" sz="2400" dirty="0">
                <a:latin typeface="Arial" panose="020B0604020202020204" pitchFamily="34" charset="0"/>
                <a:cs typeface="Arial" panose="020B0604020202020204" pitchFamily="34" charset="0"/>
              </a:rPr>
              <a:t>14</a:t>
            </a:r>
            <a:r>
              <a:rPr lang="mn-MN" sz="2400" dirty="0">
                <a:latin typeface="Arial" panose="020B0604020202020204" pitchFamily="34" charset="0"/>
                <a:cs typeface="Arial" panose="020B0604020202020204" pitchFamily="34" charset="0"/>
              </a:rPr>
              <a:t> хоногийн аян зарлав</a:t>
            </a:r>
            <a:endParaRPr lang="en-MN" sz="2400" dirty="0">
              <a:latin typeface="Arial" panose="020B0604020202020204" pitchFamily="34" charset="0"/>
              <a:cs typeface="Arial" panose="020B0604020202020204" pitchFamily="34" charset="0"/>
            </a:endParaRPr>
          </a:p>
        </p:txBody>
      </p:sp>
      <p:pic>
        <p:nvPicPr>
          <p:cNvPr id="4" name="Picture 2" descr="C:\Users\admin\Desktop\168751456_1052440425166470_4194717990922637074_n.jpg">
            <a:extLst>
              <a:ext uri="{FF2B5EF4-FFF2-40B4-BE49-F238E27FC236}">
                <a16:creationId xmlns:a16="http://schemas.microsoft.com/office/drawing/2014/main" id="{F6E7197A-695D-0D49-94F1-306448D389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6013" y="1038758"/>
            <a:ext cx="4048125" cy="5307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Desktop\166995249_2698912003702656_4707684373784351066_n.jpg">
            <a:extLst>
              <a:ext uri="{FF2B5EF4-FFF2-40B4-BE49-F238E27FC236}">
                <a16:creationId xmlns:a16="http://schemas.microsoft.com/office/drawing/2014/main" id="{99977E07-5785-9142-97B2-5EFBAAA7CA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5613" y="1078781"/>
            <a:ext cx="4164086" cy="5414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31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169134244_916445079119025_8692891965774074412_n.jpg">
            <a:extLst>
              <a:ext uri="{FF2B5EF4-FFF2-40B4-BE49-F238E27FC236}">
                <a16:creationId xmlns:a16="http://schemas.microsoft.com/office/drawing/2014/main" id="{734F6A08-59C0-DE41-BD81-59E465CE60F2}"/>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6327" y="173546"/>
            <a:ext cx="2835793" cy="3018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169877152_953389042095531_5058406896530865383_n.jpg">
            <a:extLst>
              <a:ext uri="{FF2B5EF4-FFF2-40B4-BE49-F238E27FC236}">
                <a16:creationId xmlns:a16="http://schemas.microsoft.com/office/drawing/2014/main" id="{3008A12E-68B4-254C-8959-B2348E3661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5386" y="173546"/>
            <a:ext cx="2987056" cy="3080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170290965_296942952057538_5901673118818906195_n.jpg">
            <a:extLst>
              <a:ext uri="{FF2B5EF4-FFF2-40B4-BE49-F238E27FC236}">
                <a16:creationId xmlns:a16="http://schemas.microsoft.com/office/drawing/2014/main" id="{A27A9741-BE35-3D49-AFBE-933593B980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9752" y="173546"/>
            <a:ext cx="3378275" cy="3080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admin\Desktop\171158432_579108286815758_4655921451969562140_n.jpg">
            <a:extLst>
              <a:ext uri="{FF2B5EF4-FFF2-40B4-BE49-F238E27FC236}">
                <a16:creationId xmlns:a16="http://schemas.microsoft.com/office/drawing/2014/main" id="{EC25412F-2AF9-194F-91DF-405C0705C8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453" y="3465044"/>
            <a:ext cx="2755539" cy="32325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71726250_327844832010123_6467445666859132794_n.jpg">
            <a:extLst>
              <a:ext uri="{FF2B5EF4-FFF2-40B4-BE49-F238E27FC236}">
                <a16:creationId xmlns:a16="http://schemas.microsoft.com/office/drawing/2014/main" id="{502190B5-88DA-F842-84DB-FB3E559EC9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6903" y="3410858"/>
            <a:ext cx="2755539" cy="32867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Desktop\178489730_1010419949707123_1518541742808082224_n.jpg">
            <a:extLst>
              <a:ext uri="{FF2B5EF4-FFF2-40B4-BE49-F238E27FC236}">
                <a16:creationId xmlns:a16="http://schemas.microsoft.com/office/drawing/2014/main" id="{D69713DE-A562-104A-BD85-C9C8D1ADB1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9584" y="3330842"/>
            <a:ext cx="2958609" cy="344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3551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A2E3-2732-114B-926C-B37BD5EFE924}"/>
              </a:ext>
            </a:extLst>
          </p:cNvPr>
          <p:cNvSpPr>
            <a:spLocks noGrp="1"/>
          </p:cNvSpPr>
          <p:nvPr>
            <p:ph type="title"/>
          </p:nvPr>
        </p:nvSpPr>
        <p:spPr>
          <a:xfrm>
            <a:off x="838200" y="365125"/>
            <a:ext cx="10515600" cy="2461202"/>
          </a:xfrm>
        </p:spPr>
        <p:txBody>
          <a:bodyPr>
            <a:normAutofit/>
          </a:bodyPr>
          <a:lstStyle/>
          <a:p>
            <a:r>
              <a:rPr lang="mn-MN" sz="2000" dirty="0">
                <a:latin typeface="Arial" panose="020B0604020202020204" pitchFamily="34" charset="0"/>
                <a:cs typeface="Arial" panose="020B0604020202020204" pitchFamily="34" charset="0"/>
              </a:rPr>
              <a:t>Гал түймэр унтраах, аврах 44 дүгээр ангитай хамтран 2021 оны гүйцэтгэлийн төлөвлөгөөнд тусгагдсаны дагуу 4 дүгээр улирлын "Тактик"-ийн сургуулийг "Петровис" ХХК-ын Нефть агуулахад 2021 оны 11 дүгээр сарын 24-ны өдөр зохион байгууллаа. Тактикийн сургуульд Гал түймэр унтраах, аврах 44 дүгээр ангиас гал унтраах зориулалтын 2 автомашин, 12 алба хаагч, "Энержи ресурс" ХХК-ны </a:t>
            </a:r>
            <a:r>
              <a:rPr lang="en-US" sz="2000" dirty="0">
                <a:latin typeface="Arial" panose="020B0604020202020204" pitchFamily="34" charset="0"/>
                <a:cs typeface="Arial" panose="020B0604020202020204" pitchFamily="34" charset="0"/>
              </a:rPr>
              <a:t>ER </a:t>
            </a:r>
            <a:r>
              <a:rPr lang="mn-MN" sz="2000" dirty="0">
                <a:latin typeface="Arial" panose="020B0604020202020204" pitchFamily="34" charset="0"/>
                <a:cs typeface="Arial" panose="020B0604020202020204" pitchFamily="34" charset="0"/>
              </a:rPr>
              <a:t>аврах багаас гал унтраах зориулалтын 1 автомашин, 7 алба хаагч, сумын Улаан загалмайн хорооноос 8 алба хаагч, "Петровис" ХХК-наас 7 алба хаагч нийт гал унтраах зориулалтын 3 автомашин, 34 алба хаагч оролцлоо.</a:t>
            </a:r>
            <a:endParaRPr lang="en-MN" sz="2000" dirty="0">
              <a:latin typeface="Arial" panose="020B0604020202020204" pitchFamily="34" charset="0"/>
              <a:cs typeface="Arial" panose="020B0604020202020204" pitchFamily="34" charset="0"/>
            </a:endParaRPr>
          </a:p>
        </p:txBody>
      </p:sp>
      <p:pic>
        <p:nvPicPr>
          <p:cNvPr id="4" name="Picture 2" descr="C:\Users\admin\Desktop\у.jpg">
            <a:extLst>
              <a:ext uri="{FF2B5EF4-FFF2-40B4-BE49-F238E27FC236}">
                <a16:creationId xmlns:a16="http://schemas.microsoft.com/office/drawing/2014/main" id="{A0B300E6-8323-7D42-9863-03BA3E5ED90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38200" y="2826327"/>
            <a:ext cx="5257800" cy="38287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ууууууу.jpg">
            <a:extLst>
              <a:ext uri="{FF2B5EF4-FFF2-40B4-BE49-F238E27FC236}">
                <a16:creationId xmlns:a16="http://schemas.microsoft.com/office/drawing/2014/main" id="{323E5D64-4EA1-4F4F-B3D4-B29B57702D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3166" y="2826327"/>
            <a:ext cx="5105033" cy="38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8319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ууууу.jpg">
            <a:extLst>
              <a:ext uri="{FF2B5EF4-FFF2-40B4-BE49-F238E27FC236}">
                <a16:creationId xmlns:a16="http://schemas.microsoft.com/office/drawing/2014/main" id="{6224767D-BBEF-9B44-8489-44E2AFA8E2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458" y="785813"/>
            <a:ext cx="5707856" cy="4029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Desktop\уууууууууу.jpg">
            <a:extLst>
              <a:ext uri="{FF2B5EF4-FFF2-40B4-BE49-F238E27FC236}">
                <a16:creationId xmlns:a16="http://schemas.microsoft.com/office/drawing/2014/main" id="{A78D8AA1-65C9-CD45-BBE1-C16EC04A57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1688" y="785813"/>
            <a:ext cx="5833542" cy="4029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8108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F0E664-5397-FF49-BCD1-0C483A658BCC}"/>
              </a:ext>
            </a:extLst>
          </p:cNvPr>
          <p:cNvSpPr>
            <a:spLocks noGrp="1"/>
          </p:cNvSpPr>
          <p:nvPr>
            <p:ph idx="1"/>
          </p:nvPr>
        </p:nvSpPr>
        <p:spPr/>
        <p:txBody>
          <a:bodyPr>
            <a:normAutofit/>
          </a:bodyPr>
          <a:lstStyle/>
          <a:p>
            <a:pPr marL="0" indent="0" algn="ctr">
              <a:buNone/>
            </a:pPr>
            <a:r>
              <a:rPr lang="en-US" sz="4800" b="1" dirty="0">
                <a:solidFill>
                  <a:schemeClr val="tx1">
                    <a:lumMod val="95000"/>
                    <a:lumOff val="5000"/>
                  </a:schemeClr>
                </a:solidFill>
                <a:latin typeface="Arial" panose="020B0604020202020204" pitchFamily="34" charset="0"/>
                <a:cs typeface="Arial" panose="020B0604020202020204" pitchFamily="34" charset="0"/>
              </a:rPr>
              <a:t>АНХААРАЛ ХАНД</a:t>
            </a:r>
            <a:r>
              <a:rPr lang="en-US" sz="4800" b="1" dirty="0">
                <a:solidFill>
                  <a:srgbClr val="FF0000"/>
                </a:solidFill>
                <a:latin typeface="Arial" panose="020B0604020202020204" pitchFamily="34" charset="0"/>
                <a:cs typeface="Arial" panose="020B0604020202020204" pitchFamily="34" charset="0"/>
              </a:rPr>
              <a:t>УУ</a:t>
            </a:r>
            <a:r>
              <a:rPr lang="en-US" sz="4800" b="1" dirty="0">
                <a:solidFill>
                  <a:schemeClr val="tx1">
                    <a:lumMod val="95000"/>
                    <a:lumOff val="5000"/>
                  </a:schemeClr>
                </a:solidFill>
                <a:latin typeface="Arial" panose="020B0604020202020204" pitchFamily="34" charset="0"/>
                <a:cs typeface="Arial" panose="020B0604020202020204" pitchFamily="34" charset="0"/>
              </a:rPr>
              <a:t>ЛСАН ТА БҮХЭНД БА</a:t>
            </a:r>
            <a:r>
              <a:rPr lang="en-US" sz="4800" b="1" dirty="0">
                <a:solidFill>
                  <a:srgbClr val="FF0000"/>
                </a:solidFill>
                <a:latin typeface="Arial" panose="020B0604020202020204" pitchFamily="34" charset="0"/>
                <a:cs typeface="Arial" panose="020B0604020202020204" pitchFamily="34" charset="0"/>
              </a:rPr>
              <a:t>Я</a:t>
            </a:r>
            <a:r>
              <a:rPr lang="en-US" sz="4800" b="1" dirty="0">
                <a:solidFill>
                  <a:schemeClr val="tx1">
                    <a:lumMod val="95000"/>
                    <a:lumOff val="5000"/>
                  </a:schemeClr>
                </a:solidFill>
                <a:latin typeface="Arial" panose="020B0604020202020204" pitchFamily="34" charset="0"/>
                <a:cs typeface="Arial" panose="020B0604020202020204" pitchFamily="34" charset="0"/>
              </a:rPr>
              <a:t>РЛАЛ</a:t>
            </a:r>
            <a:r>
              <a:rPr lang="en-US" sz="4800" b="1" dirty="0">
                <a:solidFill>
                  <a:srgbClr val="FF0000"/>
                </a:solidFill>
                <a:latin typeface="Arial" panose="020B0604020202020204" pitchFamily="34" charset="0"/>
                <a:cs typeface="Arial" panose="020B0604020202020204" pitchFamily="34" charset="0"/>
              </a:rPr>
              <a:t>АА</a:t>
            </a:r>
          </a:p>
        </p:txBody>
      </p:sp>
    </p:spTree>
    <p:extLst>
      <p:ext uri="{BB962C8B-B14F-4D97-AF65-F5344CB8AC3E}">
        <p14:creationId xmlns:p14="http://schemas.microsoft.com/office/powerpoint/2010/main" val="16930395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6CEE-76F3-A443-B1D2-6CA96CC33038}"/>
              </a:ext>
            </a:extLst>
          </p:cNvPr>
          <p:cNvSpPr>
            <a:spLocks noGrp="1"/>
          </p:cNvSpPr>
          <p:nvPr>
            <p:ph type="title"/>
          </p:nvPr>
        </p:nvSpPr>
        <p:spPr>
          <a:xfrm>
            <a:off x="838200" y="185618"/>
            <a:ext cx="10515600" cy="1560054"/>
          </a:xfrm>
        </p:spPr>
        <p:txBody>
          <a:bodyPr>
            <a:normAutofit/>
          </a:bodyPr>
          <a:lstStyle/>
          <a:p>
            <a:pPr algn="ctr"/>
            <a:r>
              <a:rPr lang="en-MN" sz="2800" dirty="0">
                <a:solidFill>
                  <a:schemeClr val="tx1"/>
                </a:solidFill>
                <a:latin typeface="Arial" panose="020B0604020202020204" pitchFamily="34" charset="0"/>
                <a:cs typeface="Arial" panose="020B0604020202020204" pitchFamily="34" charset="0"/>
              </a:rPr>
              <a:t>ХЭЛЭЛЦСЭН АСУУДАЛ</a:t>
            </a:r>
          </a:p>
        </p:txBody>
      </p:sp>
      <p:sp>
        <p:nvSpPr>
          <p:cNvPr id="3" name="Content Placeholder 2">
            <a:extLst>
              <a:ext uri="{FF2B5EF4-FFF2-40B4-BE49-F238E27FC236}">
                <a16:creationId xmlns:a16="http://schemas.microsoft.com/office/drawing/2014/main" id="{F7DE02AA-99DA-6241-837E-DA4A43403656}"/>
              </a:ext>
            </a:extLst>
          </p:cNvPr>
          <p:cNvSpPr>
            <a:spLocks noGrp="1"/>
          </p:cNvSpPr>
          <p:nvPr>
            <p:ph idx="1"/>
          </p:nvPr>
        </p:nvSpPr>
        <p:spPr>
          <a:xfrm>
            <a:off x="486888" y="1425041"/>
            <a:ext cx="9144000" cy="617512"/>
          </a:xfrm>
        </p:spPr>
        <p:txBody>
          <a:bodyPr/>
          <a:lstStyle/>
          <a:p>
            <a:pPr marL="0" indent="0">
              <a:buNone/>
            </a:pPr>
            <a:r>
              <a:rPr lang="en-MN" dirty="0"/>
              <a:t>    </a:t>
            </a:r>
            <a:r>
              <a:rPr lang="en-MN" sz="2400" dirty="0">
                <a:latin typeface="Arial" panose="020B0604020202020204" pitchFamily="34" charset="0"/>
                <a:cs typeface="Arial" panose="020B0604020202020204" pitchFamily="34" charset="0"/>
              </a:rPr>
              <a:t>ИТХ болон ажлын алба </a:t>
            </a:r>
            <a:endParaRPr lang="en-MN"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5F3FD6E3-A5E5-2043-9FBC-1D8FEA31BFD2}"/>
              </a:ext>
            </a:extLst>
          </p:cNvPr>
          <p:cNvCxnSpPr>
            <a:cxnSpLocks/>
          </p:cNvCxnSpPr>
          <p:nvPr/>
        </p:nvCxnSpPr>
        <p:spPr>
          <a:xfrm>
            <a:off x="677334" y="1930400"/>
            <a:ext cx="1067646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BD7C84B-1BEE-B241-9878-E452E4271096}"/>
              </a:ext>
            </a:extLst>
          </p:cNvPr>
          <p:cNvSpPr txBox="1"/>
          <p:nvPr/>
        </p:nvSpPr>
        <p:spPr>
          <a:xfrm>
            <a:off x="819396" y="2339439"/>
            <a:ext cx="10534403" cy="1702967"/>
          </a:xfrm>
          <a:prstGeom prst="rect">
            <a:avLst/>
          </a:prstGeom>
          <a:noFill/>
        </p:spPr>
        <p:txBody>
          <a:bodyPr wrap="square" rtlCol="0">
            <a:spAutoFit/>
          </a:bodyPr>
          <a:lstStyle/>
          <a:p>
            <a:pPr marL="342900" indent="-342900">
              <a:lnSpc>
                <a:spcPct val="150000"/>
              </a:lnSpc>
              <a:buFont typeface="+mj-lt"/>
              <a:buAutoNum type="arabicPeriod"/>
            </a:pPr>
            <a:r>
              <a:rPr lang="en-MN" dirty="0">
                <a:latin typeface="Arial" panose="020B0604020202020204" pitchFamily="34" charset="0"/>
                <a:cs typeface="Arial" panose="020B0604020202020204" pitchFamily="34" charset="0"/>
              </a:rPr>
              <a:t>ИТХ-ын бүтэц орон тоо цалинг шинэчлэн батлах тухай </a:t>
            </a:r>
            <a:r>
              <a:rPr lang="en-MN" i="1" dirty="0">
                <a:latin typeface="Arial" panose="020B0604020202020204" pitchFamily="34" charset="0"/>
                <a:cs typeface="Arial" panose="020B0604020202020204" pitchFamily="34" charset="0"/>
              </a:rPr>
              <a:t>/01-р сарын 19-ны өдрийн 01 дугаар тогтоол гарсан/</a:t>
            </a:r>
          </a:p>
          <a:p>
            <a:pPr marL="342900" indent="-342900">
              <a:lnSpc>
                <a:spcPct val="150000"/>
              </a:lnSpc>
              <a:buFont typeface="+mj-lt"/>
              <a:buAutoNum type="arabicPeriod"/>
            </a:pPr>
            <a:r>
              <a:rPr lang="en-MN" dirty="0">
                <a:latin typeface="Arial" panose="020B0604020202020204" pitchFamily="34" charset="0"/>
                <a:cs typeface="Arial" panose="020B0604020202020204" pitchFamily="34" charset="0"/>
              </a:rPr>
              <a:t>ИТХ, Тэргүүлэгчид, Ажлын албанаас 2021 онд хэрэгжүүлэх ажлын төлөвлөгөө батлах тухай </a:t>
            </a:r>
            <a:r>
              <a:rPr lang="en-MN" i="1" dirty="0">
                <a:latin typeface="Arial" panose="020B0604020202020204" pitchFamily="34" charset="0"/>
                <a:cs typeface="Arial" panose="020B0604020202020204" pitchFamily="34" charset="0"/>
              </a:rPr>
              <a:t>/02-р сарын 4-ны өдрийн 05 дугаар тогтоол гарсан/</a:t>
            </a:r>
          </a:p>
        </p:txBody>
      </p:sp>
    </p:spTree>
    <p:extLst>
      <p:ext uri="{BB962C8B-B14F-4D97-AF65-F5344CB8AC3E}">
        <p14:creationId xmlns:p14="http://schemas.microsoft.com/office/powerpoint/2010/main" val="16103128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6CEE-76F3-A443-B1D2-6CA96CC33038}"/>
              </a:ext>
            </a:extLst>
          </p:cNvPr>
          <p:cNvSpPr>
            <a:spLocks noGrp="1"/>
          </p:cNvSpPr>
          <p:nvPr>
            <p:ph type="title"/>
          </p:nvPr>
        </p:nvSpPr>
        <p:spPr>
          <a:xfrm>
            <a:off x="838200" y="365126"/>
            <a:ext cx="10515600" cy="1059914"/>
          </a:xfrm>
        </p:spPr>
        <p:txBody>
          <a:bodyPr>
            <a:normAutofit/>
          </a:bodyPr>
          <a:lstStyle/>
          <a:p>
            <a:pPr algn="ctr"/>
            <a:r>
              <a:rPr lang="en-MN" sz="2800" dirty="0">
                <a:solidFill>
                  <a:schemeClr val="tx1"/>
                </a:solidFill>
                <a:latin typeface="Arial" panose="020B0604020202020204" pitchFamily="34" charset="0"/>
                <a:cs typeface="Arial" panose="020B0604020202020204" pitchFamily="34" charset="0"/>
              </a:rPr>
              <a:t>ХЭЛЭЛЦСЭН АСУУДАЛ</a:t>
            </a:r>
          </a:p>
        </p:txBody>
      </p:sp>
      <p:sp>
        <p:nvSpPr>
          <p:cNvPr id="3" name="Content Placeholder 2">
            <a:extLst>
              <a:ext uri="{FF2B5EF4-FFF2-40B4-BE49-F238E27FC236}">
                <a16:creationId xmlns:a16="http://schemas.microsoft.com/office/drawing/2014/main" id="{F7DE02AA-99DA-6241-837E-DA4A43403656}"/>
              </a:ext>
            </a:extLst>
          </p:cNvPr>
          <p:cNvSpPr>
            <a:spLocks noGrp="1"/>
          </p:cNvSpPr>
          <p:nvPr>
            <p:ph idx="1"/>
          </p:nvPr>
        </p:nvSpPr>
        <p:spPr>
          <a:xfrm>
            <a:off x="486888" y="1425039"/>
            <a:ext cx="8264785" cy="617513"/>
          </a:xfrm>
        </p:spPr>
        <p:txBody>
          <a:bodyPr>
            <a:normAutofit fontScale="85000" lnSpcReduction="10000"/>
          </a:bodyPr>
          <a:lstStyle/>
          <a:p>
            <a:pPr marL="0" indent="0">
              <a:buNone/>
            </a:pPr>
            <a:r>
              <a:rPr lang="en-MN" dirty="0">
                <a:latin typeface="Arial" panose="020B0604020202020204" pitchFamily="34" charset="0"/>
                <a:cs typeface="Arial" panose="020B0604020202020204" pitchFamily="34" charset="0"/>
              </a:rPr>
              <a:t>     Төрийн дээд шагналд тодорхойлох,  журам батлах</a:t>
            </a:r>
            <a:endParaRPr lang="en-MN" dirty="0"/>
          </a:p>
        </p:txBody>
      </p:sp>
      <p:cxnSp>
        <p:nvCxnSpPr>
          <p:cNvPr id="6" name="Straight Connector 5">
            <a:extLst>
              <a:ext uri="{FF2B5EF4-FFF2-40B4-BE49-F238E27FC236}">
                <a16:creationId xmlns:a16="http://schemas.microsoft.com/office/drawing/2014/main" id="{5F3FD6E3-A5E5-2043-9FBC-1D8FEA31BFD2}"/>
              </a:ext>
            </a:extLst>
          </p:cNvPr>
          <p:cNvCxnSpPr>
            <a:cxnSpLocks/>
          </p:cNvCxnSpPr>
          <p:nvPr/>
        </p:nvCxnSpPr>
        <p:spPr>
          <a:xfrm>
            <a:off x="677334" y="1930400"/>
            <a:ext cx="1058047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1ACFFEC-193B-1B47-88D2-E3606636A085}"/>
              </a:ext>
            </a:extLst>
          </p:cNvPr>
          <p:cNvSpPr txBox="1"/>
          <p:nvPr/>
        </p:nvSpPr>
        <p:spPr>
          <a:xfrm>
            <a:off x="838200" y="2547912"/>
            <a:ext cx="10515600" cy="3508493"/>
          </a:xfrm>
          <a:prstGeom prst="rect">
            <a:avLst/>
          </a:prstGeom>
        </p:spPr>
        <p:txBody>
          <a:bodyPr vert="horz" lIns="91440" tIns="45720" rIns="91440" bIns="45720" rtlCol="0">
            <a:normAutofit/>
          </a:bodyPr>
          <a:lstStyle/>
          <a:p>
            <a:pPr marL="571500" marR="0" lvl="0" indent="-457200">
              <a:lnSpc>
                <a:spcPct val="120000"/>
              </a:lnSpc>
              <a:spcBef>
                <a:spcPts val="0"/>
              </a:spcBef>
              <a:spcAft>
                <a:spcPts val="600"/>
              </a:spcAft>
              <a:buFont typeface="+mj-lt"/>
              <a:buAutoNum type="arabicPeriod"/>
            </a:pPr>
            <a:r>
              <a:rPr lang="en-US" sz="1600" dirty="0" err="1">
                <a:effectLst/>
                <a:latin typeface="Arial" panose="020B0604020202020204" pitchFamily="34" charset="0"/>
                <a:cs typeface="Arial" panose="020B0604020202020204" pitchFamily="34" charset="0"/>
              </a:rPr>
              <a:t>Сумын</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аварга</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малчин</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аварга</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тариаланч</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шалгаруулах</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журам</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батлах</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тухай</a:t>
            </a:r>
            <a:r>
              <a:rPr lang="en-US" sz="1600" dirty="0">
                <a:effectLst/>
                <a:latin typeface="Arial" panose="020B0604020202020204" pitchFamily="34" charset="0"/>
                <a:cs typeface="Arial" panose="020B0604020202020204" pitchFamily="34" charset="0"/>
              </a:rPr>
              <a:t> /</a:t>
            </a:r>
            <a:r>
              <a:rPr lang="en-US" sz="1600" i="1" dirty="0">
                <a:effectLst/>
                <a:latin typeface="Arial" panose="020B0604020202020204" pitchFamily="34" charset="0"/>
                <a:cs typeface="Arial" panose="020B0604020202020204" pitchFamily="34" charset="0"/>
              </a:rPr>
              <a:t>03-р </a:t>
            </a:r>
            <a:r>
              <a:rPr lang="en-US" sz="1600" i="1" dirty="0" err="1">
                <a:effectLst/>
                <a:latin typeface="Arial" panose="020B0604020202020204" pitchFamily="34" charset="0"/>
                <a:cs typeface="Arial" panose="020B0604020202020204" pitchFamily="34" charset="0"/>
              </a:rPr>
              <a:t>сарын</a:t>
            </a:r>
            <a:r>
              <a:rPr lang="en-US" sz="1600" i="1" dirty="0">
                <a:effectLst/>
                <a:latin typeface="Arial" panose="020B0604020202020204" pitchFamily="34" charset="0"/>
                <a:cs typeface="Arial" panose="020B0604020202020204" pitchFamily="34" charset="0"/>
              </a:rPr>
              <a:t> 12-ны </a:t>
            </a:r>
            <a:r>
              <a:rPr lang="en-US" sz="1600" i="1" dirty="0" err="1">
                <a:effectLst/>
                <a:latin typeface="Arial" panose="020B0604020202020204" pitchFamily="34" charset="0"/>
                <a:cs typeface="Arial" panose="020B0604020202020204" pitchFamily="34" charset="0"/>
              </a:rPr>
              <a:t>өдрийн</a:t>
            </a:r>
            <a:r>
              <a:rPr lang="en-US" sz="1600" i="1" dirty="0">
                <a:effectLst/>
                <a:latin typeface="Arial" panose="020B0604020202020204" pitchFamily="34" charset="0"/>
                <a:cs typeface="Arial" panose="020B0604020202020204" pitchFamily="34" charset="0"/>
              </a:rPr>
              <a:t> 13 </a:t>
            </a:r>
            <a:r>
              <a:rPr lang="en-US" sz="1600" i="1" dirty="0" err="1">
                <a:effectLst/>
                <a:latin typeface="Arial" panose="020B0604020202020204" pitchFamily="34" charset="0"/>
                <a:cs typeface="Arial" panose="020B0604020202020204" pitchFamily="34" charset="0"/>
              </a:rPr>
              <a:t>дугаар</a:t>
            </a:r>
            <a:r>
              <a:rPr lang="en-US" sz="1600" i="1" dirty="0">
                <a:effectLst/>
                <a:latin typeface="Arial" panose="020B0604020202020204" pitchFamily="34" charset="0"/>
                <a:cs typeface="Arial" panose="020B0604020202020204" pitchFamily="34" charset="0"/>
              </a:rPr>
              <a:t> </a:t>
            </a:r>
            <a:r>
              <a:rPr lang="en-US" sz="1600" i="1" dirty="0" err="1">
                <a:effectLst/>
                <a:latin typeface="Arial" panose="020B0604020202020204" pitchFamily="34" charset="0"/>
                <a:cs typeface="Arial" panose="020B0604020202020204" pitchFamily="34" charset="0"/>
              </a:rPr>
              <a:t>тогтоол</a:t>
            </a:r>
            <a:r>
              <a:rPr lang="en-US" sz="1600" i="1" dirty="0">
                <a:effectLst/>
                <a:latin typeface="Arial" panose="020B0604020202020204" pitchFamily="34" charset="0"/>
                <a:cs typeface="Arial" panose="020B0604020202020204" pitchFamily="34" charset="0"/>
              </a:rPr>
              <a:t> </a:t>
            </a:r>
            <a:r>
              <a:rPr lang="en-US" sz="1600" i="1" dirty="0" err="1">
                <a:effectLst/>
                <a:latin typeface="Arial" panose="020B0604020202020204" pitchFamily="34" charset="0"/>
                <a:cs typeface="Arial" panose="020B0604020202020204" pitchFamily="34" charset="0"/>
              </a:rPr>
              <a:t>гарсан</a:t>
            </a:r>
            <a:r>
              <a:rPr lang="en-US" sz="1600" i="1" dirty="0">
                <a:effectLst/>
                <a:latin typeface="Arial" panose="020B0604020202020204" pitchFamily="34" charset="0"/>
                <a:cs typeface="Arial" panose="020B0604020202020204" pitchFamily="34" charset="0"/>
              </a:rPr>
              <a:t>/</a:t>
            </a:r>
            <a:r>
              <a:rPr lang="en-US" sz="1600" dirty="0">
                <a:solidFill>
                  <a:srgbClr val="002060"/>
                </a:solidFill>
                <a:effectLst/>
                <a:latin typeface="Times New Roman" panose="02020603050405020304" pitchFamily="18" charset="0"/>
                <a:cs typeface="Times New Roman" panose="02020603050405020304" pitchFamily="18" charset="0"/>
              </a:rPr>
              <a:t> </a:t>
            </a:r>
            <a:endParaRPr lang="en-US" sz="1600" dirty="0">
              <a:solidFill>
                <a:srgbClr val="002060"/>
              </a:solidFill>
              <a:latin typeface="Times New Roman" panose="02020603050405020304" pitchFamily="18" charset="0"/>
              <a:cs typeface="Times New Roman" panose="02020603050405020304" pitchFamily="18" charset="0"/>
            </a:endParaRPr>
          </a:p>
          <a:p>
            <a:pPr marL="571500" marR="0" lvl="0" indent="-457200">
              <a:lnSpc>
                <a:spcPct val="120000"/>
              </a:lnSpc>
              <a:spcBef>
                <a:spcPts val="0"/>
              </a:spcBef>
              <a:spcAft>
                <a:spcPts val="600"/>
              </a:spcAft>
              <a:buFont typeface="+mj-lt"/>
              <a:buAutoNum type="arabicPeriod"/>
            </a:pPr>
            <a:r>
              <a:rPr lang="en-US" sz="1600" dirty="0" err="1">
                <a:effectLst/>
                <a:latin typeface="Arial" panose="020B0604020202020204" pitchFamily="34" charset="0"/>
                <a:cs typeface="Arial" panose="020B0604020202020204" pitchFamily="34" charset="0"/>
              </a:rPr>
              <a:t>Төрийн</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шагнал</a:t>
            </a:r>
            <a:endParaRPr lang="en-US" sz="1600" dirty="0">
              <a:effectLst/>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A3B26736-CBCD-DB4F-AA61-428252AA75F2}"/>
              </a:ext>
            </a:extLst>
          </p:cNvPr>
          <p:cNvGraphicFramePr>
            <a:graphicFrameLocks noGrp="1"/>
          </p:cNvGraphicFramePr>
          <p:nvPr>
            <p:extLst>
              <p:ext uri="{D42A27DB-BD31-4B8C-83A1-F6EECF244321}">
                <p14:modId xmlns:p14="http://schemas.microsoft.com/office/powerpoint/2010/main" val="3805076504"/>
              </p:ext>
            </p:extLst>
          </p:nvPr>
        </p:nvGraphicFramePr>
        <p:xfrm>
          <a:off x="1401288" y="3726607"/>
          <a:ext cx="8668987" cy="1554480"/>
        </p:xfrm>
        <a:graphic>
          <a:graphicData uri="http://schemas.openxmlformats.org/drawingml/2006/table">
            <a:tbl>
              <a:tblPr firstRow="1" bandRow="1">
                <a:tableStyleId>{5C22544A-7EE6-4342-B048-85BDC9FD1C3A}</a:tableStyleId>
              </a:tblPr>
              <a:tblGrid>
                <a:gridCol w="1971304">
                  <a:extLst>
                    <a:ext uri="{9D8B030D-6E8A-4147-A177-3AD203B41FA5}">
                      <a16:colId xmlns:a16="http://schemas.microsoft.com/office/drawing/2014/main" val="3723113052"/>
                    </a:ext>
                  </a:extLst>
                </a:gridCol>
                <a:gridCol w="1445247">
                  <a:extLst>
                    <a:ext uri="{9D8B030D-6E8A-4147-A177-3AD203B41FA5}">
                      <a16:colId xmlns:a16="http://schemas.microsoft.com/office/drawing/2014/main" val="2404025519"/>
                    </a:ext>
                  </a:extLst>
                </a:gridCol>
                <a:gridCol w="1428582">
                  <a:extLst>
                    <a:ext uri="{9D8B030D-6E8A-4147-A177-3AD203B41FA5}">
                      <a16:colId xmlns:a16="http://schemas.microsoft.com/office/drawing/2014/main" val="1980563752"/>
                    </a:ext>
                  </a:extLst>
                </a:gridCol>
                <a:gridCol w="1674421">
                  <a:extLst>
                    <a:ext uri="{9D8B030D-6E8A-4147-A177-3AD203B41FA5}">
                      <a16:colId xmlns:a16="http://schemas.microsoft.com/office/drawing/2014/main" val="1060309256"/>
                    </a:ext>
                  </a:extLst>
                </a:gridCol>
                <a:gridCol w="2149433">
                  <a:extLst>
                    <a:ext uri="{9D8B030D-6E8A-4147-A177-3AD203B41FA5}">
                      <a16:colId xmlns:a16="http://schemas.microsoft.com/office/drawing/2014/main" val="170636041"/>
                    </a:ext>
                  </a:extLst>
                </a:gridCol>
              </a:tblGrid>
              <a:tr h="854337">
                <a:tc>
                  <a:txBody>
                    <a:bodyPr/>
                    <a:lstStyle/>
                    <a:p>
                      <a:pPr algn="ctr"/>
                      <a:r>
                        <a:rPr lang="en-MN" dirty="0"/>
                        <a:t>Тодорхойлогдсон иргэд </a:t>
                      </a:r>
                    </a:p>
                  </a:txBody>
                  <a:tcPr/>
                </a:tc>
                <a:tc>
                  <a:txBody>
                    <a:bodyPr/>
                    <a:lstStyle/>
                    <a:p>
                      <a:pPr algn="ctr"/>
                      <a:r>
                        <a:rPr lang="en-MN" dirty="0"/>
                        <a:t>Цэргийн гавьяаны улаан тугийн одон</a:t>
                      </a:r>
                    </a:p>
                  </a:txBody>
                  <a:tcPr/>
                </a:tc>
                <a:tc>
                  <a:txBody>
                    <a:bodyPr/>
                    <a:lstStyle/>
                    <a:p>
                      <a:pPr algn="ctr"/>
                      <a:r>
                        <a:rPr lang="en-MN" dirty="0"/>
                        <a:t>Алтан гадас одон</a:t>
                      </a:r>
                    </a:p>
                  </a:txBody>
                  <a:tcPr/>
                </a:tc>
                <a:tc>
                  <a:txBody>
                    <a:bodyPr/>
                    <a:lstStyle/>
                    <a:p>
                      <a:pPr algn="ctr"/>
                      <a:r>
                        <a:rPr lang="en-MN" dirty="0"/>
                        <a:t>Хөдөлмөрийн хүндэт медаль</a:t>
                      </a:r>
                    </a:p>
                  </a:txBody>
                  <a:tcPr/>
                </a:tc>
                <a:tc>
                  <a:txBody>
                    <a:bodyPr/>
                    <a:lstStyle/>
                    <a:p>
                      <a:pPr algn="ctr"/>
                      <a:r>
                        <a:rPr lang="en-MN" dirty="0"/>
                        <a:t>Алдарт эхийн 2 дугаар одон</a:t>
                      </a:r>
                    </a:p>
                  </a:txBody>
                  <a:tcPr/>
                </a:tc>
                <a:extLst>
                  <a:ext uri="{0D108BD9-81ED-4DB2-BD59-A6C34878D82A}">
                    <a16:rowId xmlns:a16="http://schemas.microsoft.com/office/drawing/2014/main" val="812834457"/>
                  </a:ext>
                </a:extLst>
              </a:tr>
              <a:tr h="335305">
                <a:tc>
                  <a:txBody>
                    <a:bodyPr/>
                    <a:lstStyle/>
                    <a:p>
                      <a:pPr algn="ctr"/>
                      <a:r>
                        <a:rPr lang="en-MN" dirty="0"/>
                        <a:t>57</a:t>
                      </a:r>
                    </a:p>
                  </a:txBody>
                  <a:tcPr/>
                </a:tc>
                <a:tc>
                  <a:txBody>
                    <a:bodyPr/>
                    <a:lstStyle/>
                    <a:p>
                      <a:pPr algn="ctr"/>
                      <a:r>
                        <a:rPr lang="en-MN" dirty="0"/>
                        <a:t>1</a:t>
                      </a:r>
                    </a:p>
                  </a:txBody>
                  <a:tcPr/>
                </a:tc>
                <a:tc>
                  <a:txBody>
                    <a:bodyPr/>
                    <a:lstStyle/>
                    <a:p>
                      <a:pPr algn="ctr"/>
                      <a:r>
                        <a:rPr lang="en-MN" dirty="0"/>
                        <a:t>5</a:t>
                      </a:r>
                    </a:p>
                  </a:txBody>
                  <a:tcPr/>
                </a:tc>
                <a:tc>
                  <a:txBody>
                    <a:bodyPr/>
                    <a:lstStyle/>
                    <a:p>
                      <a:pPr algn="ctr"/>
                      <a:r>
                        <a:rPr lang="en-MN" dirty="0"/>
                        <a:t>12</a:t>
                      </a:r>
                    </a:p>
                  </a:txBody>
                  <a:tcPr/>
                </a:tc>
                <a:tc>
                  <a:txBody>
                    <a:bodyPr/>
                    <a:lstStyle/>
                    <a:p>
                      <a:pPr algn="ctr"/>
                      <a:r>
                        <a:rPr lang="en-MN" dirty="0"/>
                        <a:t>39</a:t>
                      </a:r>
                    </a:p>
                  </a:txBody>
                  <a:tcPr/>
                </a:tc>
                <a:extLst>
                  <a:ext uri="{0D108BD9-81ED-4DB2-BD59-A6C34878D82A}">
                    <a16:rowId xmlns:a16="http://schemas.microsoft.com/office/drawing/2014/main" val="2310154657"/>
                  </a:ext>
                </a:extLst>
              </a:tr>
            </a:tbl>
          </a:graphicData>
        </a:graphic>
      </p:graphicFrame>
    </p:spTree>
    <p:extLst>
      <p:ext uri="{BB962C8B-B14F-4D97-AF65-F5344CB8AC3E}">
        <p14:creationId xmlns:p14="http://schemas.microsoft.com/office/powerpoint/2010/main" val="1291599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6CEE-76F3-A443-B1D2-6CA96CC33038}"/>
              </a:ext>
            </a:extLst>
          </p:cNvPr>
          <p:cNvSpPr>
            <a:spLocks noGrp="1"/>
          </p:cNvSpPr>
          <p:nvPr>
            <p:ph type="title"/>
          </p:nvPr>
        </p:nvSpPr>
        <p:spPr>
          <a:xfrm>
            <a:off x="838200" y="365126"/>
            <a:ext cx="10515600" cy="1059914"/>
          </a:xfrm>
        </p:spPr>
        <p:txBody>
          <a:bodyPr>
            <a:normAutofit/>
          </a:bodyPr>
          <a:lstStyle/>
          <a:p>
            <a:pPr algn="ctr"/>
            <a:r>
              <a:rPr lang="en-MN" sz="2800" dirty="0">
                <a:solidFill>
                  <a:schemeClr val="tx1"/>
                </a:solidFill>
                <a:latin typeface="Arial" panose="020B0604020202020204" pitchFamily="34" charset="0"/>
                <a:cs typeface="Arial" panose="020B0604020202020204" pitchFamily="34" charset="0"/>
              </a:rPr>
              <a:t>ХЭЛЭЛЦСЭН АСУУДАЛ</a:t>
            </a:r>
          </a:p>
        </p:txBody>
      </p:sp>
      <p:sp>
        <p:nvSpPr>
          <p:cNvPr id="3" name="Content Placeholder 2">
            <a:extLst>
              <a:ext uri="{FF2B5EF4-FFF2-40B4-BE49-F238E27FC236}">
                <a16:creationId xmlns:a16="http://schemas.microsoft.com/office/drawing/2014/main" id="{F7DE02AA-99DA-6241-837E-DA4A43403656}"/>
              </a:ext>
            </a:extLst>
          </p:cNvPr>
          <p:cNvSpPr>
            <a:spLocks noGrp="1"/>
          </p:cNvSpPr>
          <p:nvPr>
            <p:ph idx="1"/>
          </p:nvPr>
        </p:nvSpPr>
        <p:spPr>
          <a:xfrm>
            <a:off x="486888" y="1591294"/>
            <a:ext cx="8264785" cy="617513"/>
          </a:xfrm>
        </p:spPr>
        <p:txBody>
          <a:bodyPr/>
          <a:lstStyle/>
          <a:p>
            <a:pPr marL="0" indent="0">
              <a:buNone/>
            </a:pPr>
            <a:r>
              <a:rPr lang="en-MN" dirty="0"/>
              <a:t>     </a:t>
            </a:r>
            <a:r>
              <a:rPr lang="en-MN" sz="2400" dirty="0">
                <a:latin typeface="Arial" panose="020B0604020202020204" pitchFamily="34" charset="0"/>
                <a:cs typeface="Arial" panose="020B0604020202020204" pitchFamily="34" charset="0"/>
              </a:rPr>
              <a:t>Зөвлөл, ажлын хэсэг </a:t>
            </a:r>
            <a:endParaRPr lang="en-MN"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5F3FD6E3-A5E5-2043-9FBC-1D8FEA31BFD2}"/>
              </a:ext>
            </a:extLst>
          </p:cNvPr>
          <p:cNvCxnSpPr>
            <a:cxnSpLocks/>
          </p:cNvCxnSpPr>
          <p:nvPr/>
        </p:nvCxnSpPr>
        <p:spPr>
          <a:xfrm>
            <a:off x="838200" y="2220677"/>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45ECF0-9DBF-2642-841A-FC5749253BB6}"/>
              </a:ext>
            </a:extLst>
          </p:cNvPr>
          <p:cNvSpPr txBox="1"/>
          <p:nvPr/>
        </p:nvSpPr>
        <p:spPr>
          <a:xfrm>
            <a:off x="838200" y="2493809"/>
            <a:ext cx="9131674" cy="4253537"/>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rabicPeriod"/>
            </a:pPr>
            <a:r>
              <a:rPr lang="en-US" sz="1400" dirty="0" err="1">
                <a:latin typeface="Arial" panose="020B0604020202020204" pitchFamily="34" charset="0"/>
                <a:ea typeface="Calibri" panose="020F0502020204030204" pitchFamily="34" charset="0"/>
                <a:cs typeface="Arial" panose="020B0604020202020204" pitchFamily="34" charset="0"/>
              </a:rPr>
              <a:t>Сумын</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Улаан</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загалмайн</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анхан</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шатны</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хорооны</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зөвлөлийг</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шинэчлэн</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байгуулах</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тухай</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i="1" dirty="0">
                <a:latin typeface="Arial" panose="020B0604020202020204" pitchFamily="34" charset="0"/>
                <a:ea typeface="Calibri" panose="020F0502020204030204" pitchFamily="34" charset="0"/>
                <a:cs typeface="Arial" panose="020B0604020202020204" pitchFamily="34" charset="0"/>
              </a:rPr>
              <a:t>/04-р </a:t>
            </a:r>
            <a:r>
              <a:rPr lang="en-US" sz="1400" i="1" dirty="0" err="1">
                <a:latin typeface="Arial" panose="020B0604020202020204" pitchFamily="34" charset="0"/>
                <a:ea typeface="Calibri" panose="020F0502020204030204" pitchFamily="34" charset="0"/>
                <a:cs typeface="Arial" panose="020B0604020202020204" pitchFamily="34" charset="0"/>
              </a:rPr>
              <a:t>сарын</a:t>
            </a:r>
            <a:r>
              <a:rPr lang="en-US" sz="1400" i="1" dirty="0">
                <a:latin typeface="Arial" panose="020B0604020202020204" pitchFamily="34" charset="0"/>
                <a:ea typeface="Calibri" panose="020F0502020204030204" pitchFamily="34" charset="0"/>
                <a:cs typeface="Arial" panose="020B0604020202020204" pitchFamily="34" charset="0"/>
              </a:rPr>
              <a:t> 02-ны </a:t>
            </a:r>
            <a:r>
              <a:rPr lang="en-US" sz="1400" i="1" dirty="0" err="1">
                <a:latin typeface="Arial" panose="020B0604020202020204" pitchFamily="34" charset="0"/>
                <a:ea typeface="Calibri" panose="020F0502020204030204" pitchFamily="34" charset="0"/>
                <a:cs typeface="Arial" panose="020B0604020202020204" pitchFamily="34" charset="0"/>
              </a:rPr>
              <a:t>өдрийн</a:t>
            </a:r>
            <a:r>
              <a:rPr lang="en-US" sz="1400" i="1" dirty="0">
                <a:latin typeface="Arial" panose="020B0604020202020204" pitchFamily="34" charset="0"/>
                <a:ea typeface="Calibri" panose="020F0502020204030204" pitchFamily="34" charset="0"/>
                <a:cs typeface="Arial" panose="020B0604020202020204" pitchFamily="34" charset="0"/>
              </a:rPr>
              <a:t> 16 </a:t>
            </a:r>
            <a:r>
              <a:rPr lang="en-US" sz="1400" i="1" dirty="0" err="1">
                <a:latin typeface="Arial" panose="020B0604020202020204" pitchFamily="34" charset="0"/>
                <a:ea typeface="Calibri" panose="020F0502020204030204" pitchFamily="34" charset="0"/>
                <a:cs typeface="Arial" panose="020B0604020202020204" pitchFamily="34" charset="0"/>
              </a:rPr>
              <a:t>дугаар</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тогтоол</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гарсан</a:t>
            </a:r>
            <a:r>
              <a:rPr lang="en-US" sz="1400" i="1" dirty="0">
                <a:latin typeface="Arial" panose="020B0604020202020204" pitchFamily="34" charset="0"/>
                <a:ea typeface="Calibri" panose="020F0502020204030204" pitchFamily="34" charset="0"/>
                <a:cs typeface="Arial" panose="020B0604020202020204" pitchFamily="34" charset="0"/>
              </a:rPr>
              <a:t>/</a:t>
            </a:r>
          </a:p>
          <a:p>
            <a:pPr marL="342900" marR="0" lvl="0" indent="-342900" algn="just">
              <a:lnSpc>
                <a:spcPct val="150000"/>
              </a:lnSpc>
              <a:spcBef>
                <a:spcPts val="0"/>
              </a:spcBef>
              <a:spcAft>
                <a:spcPts val="0"/>
              </a:spcAft>
              <a:buFont typeface="+mj-lt"/>
              <a:buAutoNum type="arabicPeriod"/>
            </a:pPr>
            <a:r>
              <a:rPr lang="en-US" sz="1400" dirty="0" err="1">
                <a:effectLst/>
                <a:latin typeface="Arial" panose="020B0604020202020204" pitchFamily="34" charset="0"/>
                <a:ea typeface="Calibri" panose="020F0502020204030204" pitchFamily="34" charset="0"/>
                <a:cs typeface="Arial" panose="020B0604020202020204" pitchFamily="34" charset="0"/>
              </a:rPr>
              <a:t>Ажлын</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хэсэг</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байгуулах</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тухай</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i="1" dirty="0">
                <a:effectLst/>
                <a:latin typeface="Arial" panose="020B0604020202020204" pitchFamily="34" charset="0"/>
                <a:ea typeface="Calibri" panose="020F0502020204030204" pitchFamily="34" charset="0"/>
                <a:cs typeface="Arial" panose="020B0604020202020204" pitchFamily="34" charset="0"/>
              </a:rPr>
              <a:t>/04-р </a:t>
            </a:r>
            <a:r>
              <a:rPr lang="en-US" sz="1400" i="1" dirty="0" err="1">
                <a:effectLst/>
                <a:latin typeface="Arial" panose="020B0604020202020204" pitchFamily="34" charset="0"/>
                <a:ea typeface="Calibri" panose="020F0502020204030204" pitchFamily="34" charset="0"/>
                <a:cs typeface="Arial" panose="020B0604020202020204" pitchFamily="34" charset="0"/>
              </a:rPr>
              <a:t>сарын</a:t>
            </a:r>
            <a:r>
              <a:rPr lang="en-US" sz="1400" i="1" dirty="0">
                <a:effectLst/>
                <a:latin typeface="Arial" panose="020B0604020202020204" pitchFamily="34" charset="0"/>
                <a:ea typeface="Calibri" panose="020F0502020204030204" pitchFamily="34" charset="0"/>
                <a:cs typeface="Arial" panose="020B0604020202020204" pitchFamily="34" charset="0"/>
              </a:rPr>
              <a:t> 06-ны </a:t>
            </a:r>
            <a:r>
              <a:rPr lang="en-US" sz="1400" i="1" dirty="0" err="1">
                <a:effectLst/>
                <a:latin typeface="Arial" panose="020B0604020202020204" pitchFamily="34" charset="0"/>
                <a:ea typeface="Calibri" panose="020F0502020204030204" pitchFamily="34" charset="0"/>
                <a:cs typeface="Arial" panose="020B0604020202020204" pitchFamily="34" charset="0"/>
              </a:rPr>
              <a:t>өдрийн</a:t>
            </a:r>
            <a:r>
              <a:rPr lang="en-US" sz="1400" i="1" dirty="0">
                <a:effectLst/>
                <a:latin typeface="Arial" panose="020B0604020202020204" pitchFamily="34" charset="0"/>
                <a:ea typeface="Calibri" panose="020F0502020204030204" pitchFamily="34" charset="0"/>
                <a:cs typeface="Arial" panose="020B0604020202020204" pitchFamily="34" charset="0"/>
              </a:rPr>
              <a:t> 18 </a:t>
            </a:r>
            <a:r>
              <a:rPr lang="en-US" sz="1400" i="1" dirty="0" err="1">
                <a:effectLst/>
                <a:latin typeface="Arial" panose="020B0604020202020204" pitchFamily="34" charset="0"/>
                <a:ea typeface="Calibri" panose="020F0502020204030204" pitchFamily="34" charset="0"/>
                <a:cs typeface="Arial" panose="020B0604020202020204" pitchFamily="34" charset="0"/>
              </a:rPr>
              <a:t>дугаар</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тогтоол</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гарсан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сумын</a:t>
            </a:r>
            <a:r>
              <a:rPr lang="en-US" sz="1400" i="1" dirty="0">
                <a:effectLst/>
                <a:latin typeface="Arial" panose="020B0604020202020204" pitchFamily="34" charset="0"/>
                <a:ea typeface="Calibri" panose="020F0502020204030204" pitchFamily="34" charset="0"/>
                <a:cs typeface="Arial" panose="020B0604020202020204" pitchFamily="34" charset="0"/>
              </a:rPr>
              <a:t> 2020 </a:t>
            </a:r>
            <a:r>
              <a:rPr lang="en-US" sz="1400" i="1" dirty="0" err="1">
                <a:effectLst/>
                <a:latin typeface="Arial" panose="020B0604020202020204" pitchFamily="34" charset="0"/>
                <a:ea typeface="Calibri" panose="020F0502020204030204" pitchFamily="34" charset="0"/>
                <a:cs typeface="Arial" panose="020B0604020202020204" pitchFamily="34" charset="0"/>
              </a:rPr>
              <a:t>оны</a:t>
            </a:r>
            <a:r>
              <a:rPr lang="en-US" sz="1400" i="1" dirty="0">
                <a:effectLst/>
                <a:latin typeface="Arial" panose="020B0604020202020204" pitchFamily="34" charset="0"/>
                <a:ea typeface="Calibri" panose="020F0502020204030204" pitchFamily="34" charset="0"/>
                <a:cs typeface="Arial" panose="020B0604020202020204" pitchFamily="34" charset="0"/>
              </a:rPr>
              <a:t> ОНХС </a:t>
            </a:r>
            <a:r>
              <a:rPr lang="en-US" sz="1400" i="1" dirty="0" err="1">
                <a:effectLst/>
                <a:latin typeface="Arial" panose="020B0604020202020204" pitchFamily="34" charset="0"/>
                <a:ea typeface="Calibri" panose="020F0502020204030204" pitchFamily="34" charset="0"/>
                <a:cs typeface="Arial" panose="020B0604020202020204" pitchFamily="34" charset="0"/>
              </a:rPr>
              <a:t>болон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орон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нутгийн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төсвийн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хөрөнгө</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оруулалтаар</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хийгдсэн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ажлын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хэрэгжилтийг</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хянах</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тайлан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гаргах</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чиг</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үүрэг</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бүхий</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ажлын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хэсэг</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байгуулсан</a:t>
            </a:r>
            <a:r>
              <a:rPr lang="en-US" sz="1400" i="1" dirty="0">
                <a:effectLst/>
                <a:latin typeface="Arial" panose="020B0604020202020204" pitchFamily="34" charset="0"/>
                <a:ea typeface="Calibri" panose="020F0502020204030204" pitchFamily="34" charset="0"/>
                <a:cs typeface="Arial" panose="020B0604020202020204" pitchFamily="34" charset="0"/>
              </a:rPr>
              <a:t>/</a:t>
            </a:r>
          </a:p>
          <a:p>
            <a:pPr marL="342900" marR="0" lvl="0" indent="-342900" algn="just">
              <a:lnSpc>
                <a:spcPct val="150000"/>
              </a:lnSpc>
              <a:spcBef>
                <a:spcPts val="0"/>
              </a:spcBef>
              <a:spcAft>
                <a:spcPts val="0"/>
              </a:spcAft>
              <a:buFont typeface="+mj-lt"/>
              <a:buAutoNum type="arabicPeriod"/>
            </a:pPr>
            <a:r>
              <a:rPr lang="en-US" sz="1400" dirty="0" err="1">
                <a:effectLst/>
                <a:latin typeface="Arial" panose="020B0604020202020204" pitchFamily="34" charset="0"/>
                <a:ea typeface="Calibri" panose="020F0502020204030204" pitchFamily="34" charset="0"/>
                <a:cs typeface="Arial" panose="020B0604020202020204" pitchFamily="34" charset="0"/>
              </a:rPr>
              <a:t>Ажлын</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хэсэг</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байгуулах</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effectLst/>
                <a:latin typeface="Arial" panose="020B0604020202020204" pitchFamily="34" charset="0"/>
                <a:ea typeface="Calibri" panose="020F0502020204030204" pitchFamily="34" charset="0"/>
                <a:cs typeface="Arial" panose="020B0604020202020204" pitchFamily="34" charset="0"/>
              </a:rPr>
              <a:t>тухай</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i="1" dirty="0">
                <a:effectLst/>
                <a:latin typeface="Arial" panose="020B0604020202020204" pitchFamily="34" charset="0"/>
                <a:ea typeface="Calibri" panose="020F0502020204030204" pitchFamily="34" charset="0"/>
                <a:cs typeface="Arial" panose="020B0604020202020204" pitchFamily="34" charset="0"/>
              </a:rPr>
              <a:t>/04-р </a:t>
            </a:r>
            <a:r>
              <a:rPr lang="en-US" sz="1400" i="1" dirty="0" err="1">
                <a:effectLst/>
                <a:latin typeface="Arial" panose="020B0604020202020204" pitchFamily="34" charset="0"/>
                <a:ea typeface="Calibri" panose="020F0502020204030204" pitchFamily="34" charset="0"/>
                <a:cs typeface="Arial" panose="020B0604020202020204" pitchFamily="34" charset="0"/>
              </a:rPr>
              <a:t>сарын</a:t>
            </a:r>
            <a:r>
              <a:rPr lang="en-US" sz="1400" i="1" dirty="0">
                <a:effectLst/>
                <a:latin typeface="Arial" panose="020B0604020202020204" pitchFamily="34" charset="0"/>
                <a:ea typeface="Calibri" panose="020F0502020204030204" pitchFamily="34" charset="0"/>
                <a:cs typeface="Arial" panose="020B0604020202020204" pitchFamily="34" charset="0"/>
              </a:rPr>
              <a:t> 06-ны </a:t>
            </a:r>
            <a:r>
              <a:rPr lang="en-US" sz="1400" i="1" dirty="0" err="1">
                <a:effectLst/>
                <a:latin typeface="Arial" panose="020B0604020202020204" pitchFamily="34" charset="0"/>
                <a:ea typeface="Calibri" panose="020F0502020204030204" pitchFamily="34" charset="0"/>
                <a:cs typeface="Arial" panose="020B0604020202020204" pitchFamily="34" charset="0"/>
              </a:rPr>
              <a:t>өдрийн</a:t>
            </a:r>
            <a:r>
              <a:rPr lang="en-US" sz="1400" i="1" dirty="0">
                <a:effectLst/>
                <a:latin typeface="Arial" panose="020B0604020202020204" pitchFamily="34" charset="0"/>
                <a:ea typeface="Calibri" panose="020F0502020204030204" pitchFamily="34" charset="0"/>
                <a:cs typeface="Arial" panose="020B0604020202020204" pitchFamily="34" charset="0"/>
              </a:rPr>
              <a:t> 19 </a:t>
            </a:r>
            <a:r>
              <a:rPr lang="en-US" sz="1400" i="1" dirty="0" err="1">
                <a:effectLst/>
                <a:latin typeface="Arial" panose="020B0604020202020204" pitchFamily="34" charset="0"/>
                <a:ea typeface="Calibri" panose="020F0502020204030204" pitchFamily="34" charset="0"/>
                <a:cs typeface="Arial" panose="020B0604020202020204" pitchFamily="34" charset="0"/>
              </a:rPr>
              <a:t>дугаар</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тогтоол</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гарсан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сумын</a:t>
            </a:r>
            <a:r>
              <a:rPr lang="en-US" sz="1400" i="1" dirty="0">
                <a:effectLst/>
                <a:latin typeface="Arial" panose="020B0604020202020204" pitchFamily="34" charset="0"/>
                <a:ea typeface="Calibri" panose="020F0502020204030204" pitchFamily="34" charset="0"/>
                <a:cs typeface="Arial" panose="020B0604020202020204" pitchFamily="34" charset="0"/>
              </a:rPr>
              <a:t> 2019, 2020 </a:t>
            </a:r>
            <a:r>
              <a:rPr lang="en-US" sz="1400" i="1" dirty="0" err="1">
                <a:effectLst/>
                <a:latin typeface="Arial" panose="020B0604020202020204" pitchFamily="34" charset="0"/>
                <a:ea typeface="Calibri" panose="020F0502020204030204" pitchFamily="34" charset="0"/>
                <a:cs typeface="Arial" panose="020B0604020202020204" pitchFamily="34" charset="0"/>
              </a:rPr>
              <a:t>оны</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газар</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зохион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байгуулалтын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төлөвлөгөөний</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хэрэгжилтэнд</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хяналт</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тавьж</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иргэдэд</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мэдээлэл</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өгөх</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чиг</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үүрэг</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бүхий</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ажлын</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хэсэг</a:t>
            </a:r>
            <a:r>
              <a:rPr lang="en-US" sz="1400" i="1" dirty="0">
                <a:effectLst/>
                <a:latin typeface="Arial" panose="020B0604020202020204" pitchFamily="34" charset="0"/>
                <a:ea typeface="Calibri" panose="020F0502020204030204" pitchFamily="34" charset="0"/>
                <a:cs typeface="Arial" panose="020B0604020202020204" pitchFamily="34" charset="0"/>
              </a:rPr>
              <a:t> </a:t>
            </a:r>
            <a:r>
              <a:rPr lang="en-US" sz="1400" i="1" dirty="0" err="1">
                <a:effectLst/>
                <a:latin typeface="Arial" panose="020B0604020202020204" pitchFamily="34" charset="0"/>
                <a:ea typeface="Calibri" panose="020F0502020204030204" pitchFamily="34" charset="0"/>
                <a:cs typeface="Arial" panose="020B0604020202020204" pitchFamily="34" charset="0"/>
              </a:rPr>
              <a:t>байгуулсан</a:t>
            </a:r>
            <a:r>
              <a:rPr lang="en-US" sz="1400" i="1"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gn="just">
              <a:lnSpc>
                <a:spcPct val="150000"/>
              </a:lnSpc>
              <a:spcBef>
                <a:spcPts val="0"/>
              </a:spcBef>
              <a:spcAft>
                <a:spcPts val="0"/>
              </a:spcAft>
              <a:buFont typeface="+mj-lt"/>
              <a:buAutoNum type="arabicPeriod"/>
            </a:pPr>
            <a:r>
              <a:rPr lang="en-US" sz="1400" i="1" dirty="0" err="1">
                <a:latin typeface="Arial" panose="020B0604020202020204" pitchFamily="34" charset="0"/>
                <a:ea typeface="Calibri" panose="020F0502020204030204" pitchFamily="34" charset="0"/>
                <a:cs typeface="Arial" panose="020B0604020202020204" pitchFamily="34" charset="0"/>
              </a:rPr>
              <a:t>Зөвлөл</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шинэчлэн</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байгуулах</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тухай</a:t>
            </a:r>
            <a:r>
              <a:rPr lang="en-US" sz="1400" i="1" dirty="0">
                <a:latin typeface="Arial" panose="020B0604020202020204" pitchFamily="34" charset="0"/>
                <a:ea typeface="Calibri" panose="020F0502020204030204" pitchFamily="34" charset="0"/>
                <a:cs typeface="Arial" panose="020B0604020202020204" pitchFamily="34" charset="0"/>
              </a:rPr>
              <a:t> /05-р </a:t>
            </a:r>
            <a:r>
              <a:rPr lang="en-US" sz="1400" i="1" dirty="0" err="1">
                <a:latin typeface="Arial" panose="020B0604020202020204" pitchFamily="34" charset="0"/>
                <a:ea typeface="Calibri" panose="020F0502020204030204" pitchFamily="34" charset="0"/>
                <a:cs typeface="Arial" panose="020B0604020202020204" pitchFamily="34" charset="0"/>
              </a:rPr>
              <a:t>сарын</a:t>
            </a:r>
            <a:r>
              <a:rPr lang="en-US" sz="1400" i="1" dirty="0">
                <a:latin typeface="Arial" panose="020B0604020202020204" pitchFamily="34" charset="0"/>
                <a:ea typeface="Calibri" panose="020F0502020204030204" pitchFamily="34" charset="0"/>
                <a:cs typeface="Arial" panose="020B0604020202020204" pitchFamily="34" charset="0"/>
              </a:rPr>
              <a:t> 06-ны </a:t>
            </a:r>
            <a:r>
              <a:rPr lang="en-US" sz="1400" i="1" dirty="0" err="1">
                <a:latin typeface="Arial" panose="020B0604020202020204" pitchFamily="34" charset="0"/>
                <a:ea typeface="Calibri" panose="020F0502020204030204" pitchFamily="34" charset="0"/>
                <a:cs typeface="Arial" panose="020B0604020202020204" pitchFamily="34" charset="0"/>
              </a:rPr>
              <a:t>өдрийн</a:t>
            </a:r>
            <a:r>
              <a:rPr lang="en-US" sz="1400" i="1" dirty="0">
                <a:latin typeface="Arial" panose="020B0604020202020204" pitchFamily="34" charset="0"/>
                <a:ea typeface="Calibri" panose="020F0502020204030204" pitchFamily="34" charset="0"/>
                <a:cs typeface="Arial" panose="020B0604020202020204" pitchFamily="34" charset="0"/>
              </a:rPr>
              <a:t> 22 </a:t>
            </a:r>
            <a:r>
              <a:rPr lang="en-US" sz="1400" i="1" dirty="0" err="1">
                <a:latin typeface="Arial" panose="020B0604020202020204" pitchFamily="34" charset="0"/>
                <a:ea typeface="Calibri" panose="020F0502020204030204" pitchFamily="34" charset="0"/>
                <a:cs typeface="Arial" panose="020B0604020202020204" pitchFamily="34" charset="0"/>
              </a:rPr>
              <a:t>дугаар</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тогтоол</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гарсан</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сумын</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амьжиргаа</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дэмжих</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зөвлөлийг</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шинэчлэн</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байгуулсан</a:t>
            </a:r>
            <a:r>
              <a:rPr lang="en-US" sz="1400" i="1" dirty="0">
                <a:latin typeface="Arial" panose="020B0604020202020204" pitchFamily="34" charset="0"/>
                <a:ea typeface="Calibri" panose="020F0502020204030204" pitchFamily="34" charset="0"/>
                <a:cs typeface="Arial" panose="020B0604020202020204" pitchFamily="34" charset="0"/>
              </a:rPr>
              <a:t>/</a:t>
            </a:r>
          </a:p>
          <a:p>
            <a:pPr marL="342900" marR="0" lvl="0" indent="-342900" algn="just">
              <a:lnSpc>
                <a:spcPct val="150000"/>
              </a:lnSpc>
              <a:spcBef>
                <a:spcPts val="0"/>
              </a:spcBef>
              <a:spcAft>
                <a:spcPts val="0"/>
              </a:spcAft>
              <a:buFont typeface="+mj-lt"/>
              <a:buAutoNum type="arabicPeriod"/>
            </a:pPr>
            <a:r>
              <a:rPr lang="en-US" sz="1400" dirty="0" err="1">
                <a:effectLst/>
                <a:latin typeface="Arial" panose="020B0604020202020204" pitchFamily="34" charset="0"/>
                <a:ea typeface="Calibri" panose="020F0502020204030204" pitchFamily="34" charset="0"/>
                <a:cs typeface="Arial" panose="020B0604020202020204" pitchFamily="34" charset="0"/>
              </a:rPr>
              <a:t>Мал</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тэжээвэр</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амьтад</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хашаа</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худгийн</a:t>
            </a:r>
            <a:r>
              <a:rPr lang="en-US" sz="1400" dirty="0">
                <a:latin typeface="Arial" panose="020B0604020202020204" pitchFamily="34" charset="0"/>
                <a:ea typeface="Calibri" panose="020F0502020204030204" pitchFamily="34" charset="0"/>
                <a:cs typeface="Arial" panose="020B0604020202020204" pitchFamily="34" charset="0"/>
              </a:rPr>
              <a:t> 2021 </a:t>
            </a:r>
            <a:r>
              <a:rPr lang="en-US" sz="1400" dirty="0" err="1">
                <a:latin typeface="Arial" panose="020B0604020202020204" pitchFamily="34" charset="0"/>
                <a:ea typeface="Calibri" panose="020F0502020204030204" pitchFamily="34" charset="0"/>
                <a:cs typeface="Arial" panose="020B0604020202020204" pitchFamily="34" charset="0"/>
              </a:rPr>
              <a:t>оны</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улсын</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тооллогыг</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зохион</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байгуулах</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комисс</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томилох</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тухай</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i="1" dirty="0">
                <a:latin typeface="Arial" panose="020B0604020202020204" pitchFamily="34" charset="0"/>
                <a:ea typeface="Calibri" panose="020F0502020204030204" pitchFamily="34" charset="0"/>
                <a:cs typeface="Arial" panose="020B0604020202020204" pitchFamily="34" charset="0"/>
              </a:rPr>
              <a:t>12 </a:t>
            </a:r>
            <a:r>
              <a:rPr lang="en-US" sz="1400" i="1" dirty="0" err="1">
                <a:latin typeface="Arial" panose="020B0604020202020204" pitchFamily="34" charset="0"/>
                <a:ea typeface="Calibri" panose="020F0502020204030204" pitchFamily="34" charset="0"/>
                <a:cs typeface="Arial" panose="020B0604020202020204" pitchFamily="34" charset="0"/>
              </a:rPr>
              <a:t>дугаар</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сарын</a:t>
            </a:r>
            <a:r>
              <a:rPr lang="en-US" sz="1400" i="1" dirty="0">
                <a:latin typeface="Arial" panose="020B0604020202020204" pitchFamily="34" charset="0"/>
                <a:ea typeface="Calibri" panose="020F0502020204030204" pitchFamily="34" charset="0"/>
                <a:cs typeface="Arial" panose="020B0604020202020204" pitchFamily="34" charset="0"/>
              </a:rPr>
              <a:t> 06-ны </a:t>
            </a:r>
            <a:r>
              <a:rPr lang="en-US" sz="1400" i="1" dirty="0" err="1">
                <a:latin typeface="Arial" panose="020B0604020202020204" pitchFamily="34" charset="0"/>
                <a:ea typeface="Calibri" panose="020F0502020204030204" pitchFamily="34" charset="0"/>
                <a:cs typeface="Arial" panose="020B0604020202020204" pitchFamily="34" charset="0"/>
              </a:rPr>
              <a:t>өдрийн</a:t>
            </a:r>
            <a:r>
              <a:rPr lang="en-US" sz="1400" i="1" dirty="0">
                <a:latin typeface="Arial" panose="020B0604020202020204" pitchFamily="34" charset="0"/>
                <a:ea typeface="Calibri" panose="020F0502020204030204" pitchFamily="34" charset="0"/>
                <a:cs typeface="Arial" panose="020B0604020202020204" pitchFamily="34" charset="0"/>
              </a:rPr>
              <a:t> 49 </a:t>
            </a:r>
            <a:r>
              <a:rPr lang="en-US" sz="1400" i="1" dirty="0" err="1">
                <a:latin typeface="Arial" panose="020B0604020202020204" pitchFamily="34" charset="0"/>
                <a:ea typeface="Calibri" panose="020F0502020204030204" pitchFamily="34" charset="0"/>
                <a:cs typeface="Arial" panose="020B0604020202020204" pitchFamily="34" charset="0"/>
              </a:rPr>
              <a:t>дугаар</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тогтоол</a:t>
            </a:r>
            <a:r>
              <a:rPr lang="en-US" sz="1400" i="1" dirty="0">
                <a:latin typeface="Arial" panose="020B0604020202020204" pitchFamily="34" charset="0"/>
                <a:ea typeface="Calibri" panose="020F0502020204030204" pitchFamily="34" charset="0"/>
                <a:cs typeface="Arial" panose="020B0604020202020204" pitchFamily="34" charset="0"/>
              </a:rPr>
              <a:t> </a:t>
            </a:r>
            <a:r>
              <a:rPr lang="en-US" sz="1400" i="1" dirty="0" err="1">
                <a:latin typeface="Arial" panose="020B0604020202020204" pitchFamily="34" charset="0"/>
                <a:ea typeface="Calibri" panose="020F0502020204030204" pitchFamily="34" charset="0"/>
                <a:cs typeface="Arial" panose="020B0604020202020204" pitchFamily="34" charset="0"/>
              </a:rPr>
              <a:t>гарсан</a:t>
            </a:r>
            <a:r>
              <a:rPr lang="en-US" sz="1400" dirty="0">
                <a:latin typeface="Arial" panose="020B0604020202020204" pitchFamily="34" charset="0"/>
                <a:ea typeface="Calibri" panose="020F0502020204030204" pitchFamily="34" charset="0"/>
                <a:cs typeface="Arial" panose="020B0604020202020204" pitchFamily="34" charset="0"/>
              </a:rPr>
              <a:t>/</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endParaRPr lang="en-US" sz="1400" i="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87118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6CEE-76F3-A443-B1D2-6CA96CC33038}"/>
              </a:ext>
            </a:extLst>
          </p:cNvPr>
          <p:cNvSpPr>
            <a:spLocks noGrp="1"/>
          </p:cNvSpPr>
          <p:nvPr>
            <p:ph type="title"/>
          </p:nvPr>
        </p:nvSpPr>
        <p:spPr>
          <a:xfrm>
            <a:off x="838200" y="365126"/>
            <a:ext cx="10515600" cy="1059914"/>
          </a:xfrm>
        </p:spPr>
        <p:txBody>
          <a:bodyPr>
            <a:normAutofit/>
          </a:bodyPr>
          <a:lstStyle/>
          <a:p>
            <a:pPr algn="ctr"/>
            <a:r>
              <a:rPr lang="en-MN" sz="2800" dirty="0">
                <a:solidFill>
                  <a:schemeClr val="tx1"/>
                </a:solidFill>
                <a:latin typeface="Arial" panose="020B0604020202020204" pitchFamily="34" charset="0"/>
                <a:cs typeface="Arial" panose="020B0604020202020204" pitchFamily="34" charset="0"/>
              </a:rPr>
              <a:t>ХЭЛЭЛЦСЭН АСУУДАЛ</a:t>
            </a:r>
          </a:p>
        </p:txBody>
      </p:sp>
      <p:sp>
        <p:nvSpPr>
          <p:cNvPr id="3" name="Content Placeholder 2">
            <a:extLst>
              <a:ext uri="{FF2B5EF4-FFF2-40B4-BE49-F238E27FC236}">
                <a16:creationId xmlns:a16="http://schemas.microsoft.com/office/drawing/2014/main" id="{F7DE02AA-99DA-6241-837E-DA4A43403656}"/>
              </a:ext>
            </a:extLst>
          </p:cNvPr>
          <p:cNvSpPr>
            <a:spLocks noGrp="1"/>
          </p:cNvSpPr>
          <p:nvPr>
            <p:ph idx="1"/>
          </p:nvPr>
        </p:nvSpPr>
        <p:spPr>
          <a:xfrm>
            <a:off x="486888" y="1425039"/>
            <a:ext cx="8264785" cy="617513"/>
          </a:xfrm>
        </p:spPr>
        <p:txBody>
          <a:bodyPr/>
          <a:lstStyle/>
          <a:p>
            <a:pPr marL="0" indent="0">
              <a:buNone/>
            </a:pPr>
            <a:r>
              <a:rPr lang="en-MN" dirty="0"/>
              <a:t>     </a:t>
            </a:r>
            <a:r>
              <a:rPr lang="en-MN" sz="2400" dirty="0">
                <a:latin typeface="Arial" panose="020B0604020202020204" pitchFamily="34" charset="0"/>
                <a:cs typeface="Arial" panose="020B0604020202020204" pitchFamily="34" charset="0"/>
              </a:rPr>
              <a:t>Тайлан, мэдээлэл</a:t>
            </a:r>
            <a:endParaRPr lang="en-MN"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5F3FD6E3-A5E5-2043-9FBC-1D8FEA31BFD2}"/>
              </a:ext>
            </a:extLst>
          </p:cNvPr>
          <p:cNvCxnSpPr>
            <a:cxnSpLocks/>
          </p:cNvCxnSpPr>
          <p:nvPr/>
        </p:nvCxnSpPr>
        <p:spPr>
          <a:xfrm>
            <a:off x="677334" y="1942275"/>
            <a:ext cx="1058047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0966B0BE-1D21-4B43-9325-086AF9DB5033}"/>
              </a:ext>
            </a:extLst>
          </p:cNvPr>
          <p:cNvSpPr txBox="1">
            <a:spLocks/>
          </p:cNvSpPr>
          <p:nvPr/>
        </p:nvSpPr>
        <p:spPr>
          <a:xfrm>
            <a:off x="677334" y="2474936"/>
            <a:ext cx="9404817" cy="40696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Clr>
                <a:schemeClr val="tx1"/>
              </a:buClr>
              <a:buFont typeface="+mj-lt"/>
              <a:buAutoNum type="arabicPeriod"/>
            </a:pPr>
            <a:r>
              <a:rPr lang="en-MN" sz="1400" dirty="0">
                <a:latin typeface="Arial" panose="020B0604020202020204" pitchFamily="34" charset="0"/>
                <a:cs typeface="Arial" panose="020B0604020202020204" pitchFamily="34" charset="0"/>
              </a:rPr>
              <a:t>“Хайрлахын цаана хөгжил” хөтөлбөрийн тайлан сонсох тухай. </a:t>
            </a:r>
            <a:r>
              <a:rPr lang="en-MN" sz="1400" i="1" dirty="0">
                <a:latin typeface="Arial" panose="020B0604020202020204" pitchFamily="34" charset="0"/>
                <a:cs typeface="Arial" panose="020B0604020202020204" pitchFamily="34" charset="0"/>
              </a:rPr>
              <a:t>/11-р сарын 30-ны өдрийн хурал тогтоол гараагүй/</a:t>
            </a:r>
          </a:p>
          <a:p>
            <a:pPr algn="just">
              <a:buClr>
                <a:schemeClr val="tx1"/>
              </a:buClr>
              <a:buFont typeface="+mj-lt"/>
              <a:buAutoNum type="arabicPeriod"/>
            </a:pPr>
            <a:r>
              <a:rPr lang="en-MN" sz="1400" dirty="0">
                <a:latin typeface="Arial" panose="020B0604020202020204" pitchFamily="34" charset="0"/>
                <a:cs typeface="Arial" panose="020B0604020202020204" pitchFamily="34" charset="0"/>
              </a:rPr>
              <a:t>Суманд ОНХС болон орон нутгийн төсвийн хөрөнгө оруулалтаар хийсэн ажлын тайлан мэдээлэл сонсох. </a:t>
            </a:r>
            <a:r>
              <a:rPr lang="en-MN" sz="1400" i="1" dirty="0">
                <a:latin typeface="Arial" panose="020B0604020202020204" pitchFamily="34" charset="0"/>
                <a:cs typeface="Arial" panose="020B0604020202020204" pitchFamily="34" charset="0"/>
              </a:rPr>
              <a:t>/04-р сарын 02-ны өдрийн хурал тогтоол гараагүй, тайлан мэдээлэл сонссон/</a:t>
            </a:r>
          </a:p>
          <a:p>
            <a:pPr algn="just">
              <a:buClr>
                <a:schemeClr val="tx1"/>
              </a:buClr>
              <a:buFont typeface="+mj-lt"/>
              <a:buAutoNum type="arabicPeriod"/>
            </a:pPr>
            <a:r>
              <a:rPr lang="en-MN" sz="1400" dirty="0">
                <a:latin typeface="Arial" panose="020B0604020202020204" pitchFamily="34" charset="0"/>
                <a:cs typeface="Arial" panose="020B0604020202020204" pitchFamily="34" charset="0"/>
              </a:rPr>
              <a:t>Сумын Онцгой комиссын мэдээлэл сонсох. </a:t>
            </a:r>
            <a:r>
              <a:rPr lang="en-MN" sz="1400" i="1" dirty="0">
                <a:latin typeface="Arial" panose="020B0604020202020204" pitchFamily="34" charset="0"/>
                <a:cs typeface="Arial" panose="020B0604020202020204" pitchFamily="34" charset="0"/>
              </a:rPr>
              <a:t>/04-р сарын 02-ны өдрийн хурал тогтоол гараагүй, мэдээлэл сонссон/</a:t>
            </a:r>
          </a:p>
          <a:p>
            <a:pPr algn="just">
              <a:buClr>
                <a:schemeClr val="tx1"/>
              </a:buClr>
              <a:buFont typeface="+mj-lt"/>
              <a:buAutoNum type="arabicPeriod"/>
            </a:pPr>
            <a:r>
              <a:rPr lang="en-MN" sz="1400" dirty="0">
                <a:latin typeface="Arial" panose="020B0604020202020204" pitchFamily="34" charset="0"/>
                <a:cs typeface="Arial" panose="020B0604020202020204" pitchFamily="34" charset="0"/>
              </a:rPr>
              <a:t>Сумын Онцгой комиссд иргэд, аж ахуй нэгж байгууллагаас өгсөн хандив тусламжын зарцуулалтын тайлан сонсох </a:t>
            </a:r>
            <a:r>
              <a:rPr lang="en-MN" sz="1400" i="1" dirty="0">
                <a:latin typeface="Arial" panose="020B0604020202020204" pitchFamily="34" charset="0"/>
                <a:cs typeface="Arial" panose="020B0604020202020204" pitchFamily="34" charset="0"/>
              </a:rPr>
              <a:t>/04-р сарын 02-ны өдрийн хурал тогтоол гараагүй, мэдээлэл сонссон/</a:t>
            </a:r>
          </a:p>
          <a:p>
            <a:pPr algn="just">
              <a:buClr>
                <a:schemeClr val="tx1"/>
              </a:buClr>
              <a:buFont typeface="+mj-lt"/>
              <a:buAutoNum type="arabicPeriod"/>
            </a:pPr>
            <a:r>
              <a:rPr lang="en-MN" sz="1400" dirty="0">
                <a:latin typeface="Arial" panose="020B0604020202020204" pitchFamily="34" charset="0"/>
                <a:cs typeface="Arial" panose="020B0604020202020204" pitchFamily="34" charset="0"/>
              </a:rPr>
              <a:t>Ажлын хэсэг байгуулах чиглэл өгөх тухай. </a:t>
            </a:r>
            <a:r>
              <a:rPr lang="en-MN" sz="1400" i="1" dirty="0">
                <a:latin typeface="Arial" panose="020B0604020202020204" pitchFamily="34" charset="0"/>
                <a:cs typeface="Arial" panose="020B0604020202020204" pitchFamily="34" charset="0"/>
              </a:rPr>
              <a:t>/Таван толгой Гашуун сухайт чиглэлийн засмал замын 2 дахь км дээрх эмх замбараагүй байдалд хяналт тавих, засмал замын 2-33 дахь км хүртэл зам дагуу зөвшөөрөлгүй буусан ААН, иргэдэд хяналт тавих, сумын хаваржилтийн нөхцөл байдалтай танилцах хөдөө малчидад төрийн үйлчилгээ үзүүлэх ажлын хэсгийг тус тус байгуулах чиглэл сумын Засаг даргын орлогчид албан тоотоор хүргүүлсэн/</a:t>
            </a:r>
          </a:p>
          <a:p>
            <a:pPr algn="just">
              <a:buClr>
                <a:schemeClr val="tx1"/>
              </a:buClr>
              <a:buFont typeface="+mj-lt"/>
              <a:buAutoNum type="arabicPeriod"/>
            </a:pPr>
            <a:r>
              <a:rPr lang="en-MN" sz="1400" i="1" dirty="0">
                <a:latin typeface="Arial" panose="020B0604020202020204" pitchFamily="34" charset="0"/>
                <a:cs typeface="Arial" panose="020B0604020202020204" pitchFamily="34" charset="0"/>
              </a:rPr>
              <a:t>Сумын 2021 оны ОНХС болон орон нутгийн төсвийн хөрөнгө оруулалт, худалдан авах ажиллагааны талаар мэдээлэл сонсох /09-р сарын 08-ны өдрийн хурал тогтоол гараагүй/</a:t>
            </a:r>
          </a:p>
          <a:p>
            <a:pPr algn="just">
              <a:buClr>
                <a:schemeClr val="tx1"/>
              </a:buClr>
              <a:buFont typeface="+mj-lt"/>
              <a:buAutoNum type="arabicPeriod"/>
            </a:pPr>
            <a:endParaRPr lang="en-MN"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161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6CEE-76F3-A443-B1D2-6CA96CC33038}"/>
              </a:ext>
            </a:extLst>
          </p:cNvPr>
          <p:cNvSpPr>
            <a:spLocks noGrp="1"/>
          </p:cNvSpPr>
          <p:nvPr>
            <p:ph type="title"/>
          </p:nvPr>
        </p:nvSpPr>
        <p:spPr>
          <a:xfrm>
            <a:off x="677334" y="609600"/>
            <a:ext cx="10604224" cy="617511"/>
          </a:xfrm>
        </p:spPr>
        <p:txBody>
          <a:bodyPr>
            <a:noAutofit/>
          </a:bodyPr>
          <a:lstStyle/>
          <a:p>
            <a:pPr algn="ctr"/>
            <a:r>
              <a:rPr lang="en-MN" sz="2800" dirty="0">
                <a:solidFill>
                  <a:schemeClr val="tx1"/>
                </a:solidFill>
                <a:latin typeface="Arial" panose="020B0604020202020204" pitchFamily="34" charset="0"/>
                <a:cs typeface="Arial" panose="020B0604020202020204" pitchFamily="34" charset="0"/>
              </a:rPr>
              <a:t>ХЭЛЭЛЦСЭН АСУУДАЛ</a:t>
            </a:r>
          </a:p>
        </p:txBody>
      </p:sp>
      <p:sp>
        <p:nvSpPr>
          <p:cNvPr id="3" name="Content Placeholder 2">
            <a:extLst>
              <a:ext uri="{FF2B5EF4-FFF2-40B4-BE49-F238E27FC236}">
                <a16:creationId xmlns:a16="http://schemas.microsoft.com/office/drawing/2014/main" id="{F7DE02AA-99DA-6241-837E-DA4A43403656}"/>
              </a:ext>
            </a:extLst>
          </p:cNvPr>
          <p:cNvSpPr>
            <a:spLocks noGrp="1"/>
          </p:cNvSpPr>
          <p:nvPr>
            <p:ph idx="1"/>
          </p:nvPr>
        </p:nvSpPr>
        <p:spPr>
          <a:xfrm>
            <a:off x="486888" y="1377544"/>
            <a:ext cx="8264785" cy="533720"/>
          </a:xfrm>
        </p:spPr>
        <p:txBody>
          <a:bodyPr/>
          <a:lstStyle/>
          <a:p>
            <a:pPr marL="0" indent="0">
              <a:buNone/>
            </a:pPr>
            <a:r>
              <a:rPr lang="en-MN" dirty="0"/>
              <a:t>     </a:t>
            </a:r>
            <a:r>
              <a:rPr lang="en-MN" sz="2400" dirty="0">
                <a:latin typeface="Arial" panose="020B0604020202020204" pitchFamily="34" charset="0"/>
                <a:cs typeface="Arial" panose="020B0604020202020204" pitchFamily="34" charset="0"/>
              </a:rPr>
              <a:t>Бусад асуудал</a:t>
            </a:r>
            <a:endParaRPr lang="en-MN"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5F3FD6E3-A5E5-2043-9FBC-1D8FEA31BFD2}"/>
              </a:ext>
            </a:extLst>
          </p:cNvPr>
          <p:cNvCxnSpPr>
            <a:cxnSpLocks/>
          </p:cNvCxnSpPr>
          <p:nvPr/>
        </p:nvCxnSpPr>
        <p:spPr>
          <a:xfrm>
            <a:off x="677334" y="1917861"/>
            <a:ext cx="1060422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521037D-11AC-F540-8B46-0C20DE5239F7}"/>
              </a:ext>
            </a:extLst>
          </p:cNvPr>
          <p:cNvSpPr txBox="1"/>
          <p:nvPr/>
        </p:nvSpPr>
        <p:spPr>
          <a:xfrm>
            <a:off x="677334" y="2061697"/>
            <a:ext cx="8894618" cy="4490075"/>
          </a:xfrm>
          <a:prstGeom prst="rect">
            <a:avLst/>
          </a:prstGeom>
          <a:noFill/>
        </p:spPr>
        <p:txBody>
          <a:bodyPr wrap="square">
            <a:spAutoFit/>
          </a:bodyPr>
          <a:lstStyle/>
          <a:p>
            <a:pPr marL="342900" indent="-342900" algn="just">
              <a:lnSpc>
                <a:spcPct val="150000"/>
              </a:lnSpc>
              <a:buFont typeface="+mj-lt"/>
              <a:buAutoNum type="arabicPeriod"/>
            </a:pPr>
            <a:r>
              <a:rPr lang="en-US" sz="1200" dirty="0" err="1">
                <a:latin typeface="Arial" panose="020B0604020202020204" pitchFamily="34" charset="0"/>
                <a:ea typeface="Calibri" panose="020F0502020204030204" pitchFamily="34" charset="0"/>
                <a:cs typeface="Arial" panose="020B0604020202020204" pitchFamily="34" charset="0"/>
              </a:rPr>
              <a:t>Сумын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отрын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бүс</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нутаг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тогтоох</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тухай</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/02 </a:t>
            </a:r>
            <a:r>
              <a:rPr lang="en-US" sz="1200" i="1" dirty="0" err="1">
                <a:latin typeface="Arial" panose="020B0604020202020204" pitchFamily="34" charset="0"/>
                <a:ea typeface="Calibri" panose="020F0502020204030204" pitchFamily="34" charset="0"/>
                <a:cs typeface="Arial" panose="020B0604020202020204" pitchFamily="34" charset="0"/>
              </a:rPr>
              <a:t>сарын</a:t>
            </a:r>
            <a:r>
              <a:rPr lang="en-US" sz="1200" i="1" dirty="0">
                <a:latin typeface="Arial" panose="020B0604020202020204" pitchFamily="34" charset="0"/>
                <a:ea typeface="Calibri" panose="020F0502020204030204" pitchFamily="34" charset="0"/>
                <a:cs typeface="Arial" panose="020B0604020202020204" pitchFamily="34" charset="0"/>
              </a:rPr>
              <a:t> 04-ны </a:t>
            </a:r>
            <a:r>
              <a:rPr lang="en-US" sz="1200" i="1" dirty="0" err="1">
                <a:latin typeface="Arial" panose="020B0604020202020204" pitchFamily="34" charset="0"/>
                <a:ea typeface="Calibri" panose="020F0502020204030204" pitchFamily="34" charset="0"/>
                <a:cs typeface="Arial" panose="020B0604020202020204" pitchFamily="34" charset="0"/>
              </a:rPr>
              <a:t>өдрийн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хурал</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тогтоол</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гараагүй</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манай</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сумын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хувьд</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отрын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бүс</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нутаг</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тогтоох</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боломжгүй</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гэсэн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хариуг</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айм</a:t>
            </a:r>
            <a:r>
              <a:rPr lang="mn-MN" sz="1200" i="1" dirty="0">
                <a:latin typeface="Arial" panose="020B0604020202020204" pitchFamily="34" charset="0"/>
                <a:ea typeface="Calibri" panose="020F0502020204030204" pitchFamily="34" charset="0"/>
                <a:cs typeface="Arial" panose="020B0604020202020204" pitchFamily="34" charset="0"/>
              </a:rPr>
              <a:t>аг</a:t>
            </a:r>
            <a:r>
              <a:rPr lang="en-US" sz="1200" i="1" dirty="0" err="1">
                <a:latin typeface="Arial" panose="020B0604020202020204" pitchFamily="34" charset="0"/>
                <a:ea typeface="Calibri" panose="020F0502020204030204" pitchFamily="34" charset="0"/>
                <a:cs typeface="Arial" panose="020B0604020202020204" pitchFamily="34" charset="0"/>
              </a:rPr>
              <a:t>руу</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албан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тоотоор</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хүргүүлсэн</a:t>
            </a:r>
            <a:r>
              <a:rPr lang="en-US" sz="1200" dirty="0">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Font typeface="+mj-lt"/>
              <a:buAutoNum type="arabicPeriod"/>
            </a:pPr>
            <a:r>
              <a:rPr lang="en-US" sz="1200" dirty="0" err="1">
                <a:latin typeface="Arial" panose="020B0604020202020204" pitchFamily="34" charset="0"/>
                <a:ea typeface="Calibri" panose="020F0502020204030204" pitchFamily="34" charset="0"/>
                <a:cs typeface="Arial" panose="020B0604020202020204" pitchFamily="34" charset="0"/>
              </a:rPr>
              <a:t>Сонгуулийн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хэсэг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байгуулах</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тухай</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/02 </a:t>
            </a:r>
            <a:r>
              <a:rPr lang="en-US" sz="1200" i="1" dirty="0" err="1">
                <a:latin typeface="Arial" panose="020B0604020202020204" pitchFamily="34" charset="0"/>
                <a:ea typeface="Calibri" panose="020F0502020204030204" pitchFamily="34" charset="0"/>
                <a:cs typeface="Arial" panose="020B0604020202020204" pitchFamily="34" charset="0"/>
              </a:rPr>
              <a:t>сарын</a:t>
            </a:r>
            <a:r>
              <a:rPr lang="en-US" sz="1200" i="1" dirty="0">
                <a:latin typeface="Arial" panose="020B0604020202020204" pitchFamily="34" charset="0"/>
                <a:ea typeface="Calibri" panose="020F0502020204030204" pitchFamily="34" charset="0"/>
                <a:cs typeface="Arial" panose="020B0604020202020204" pitchFamily="34" charset="0"/>
              </a:rPr>
              <a:t> 18-ны </a:t>
            </a:r>
            <a:r>
              <a:rPr lang="en-US" sz="1200" i="1" dirty="0" err="1">
                <a:latin typeface="Arial" panose="020B0604020202020204" pitchFamily="34" charset="0"/>
                <a:ea typeface="Calibri" panose="020F0502020204030204" pitchFamily="34" charset="0"/>
                <a:cs typeface="Arial" panose="020B0604020202020204" pitchFamily="34" charset="0"/>
              </a:rPr>
              <a:t>өдрийн</a:t>
            </a:r>
            <a:r>
              <a:rPr lang="en-US" sz="1200" i="1" dirty="0">
                <a:latin typeface="Arial" panose="020B0604020202020204" pitchFamily="34" charset="0"/>
                <a:ea typeface="Calibri" panose="020F0502020204030204" pitchFamily="34" charset="0"/>
                <a:cs typeface="Arial" panose="020B0604020202020204" pitchFamily="34" charset="0"/>
              </a:rPr>
              <a:t> 10 </a:t>
            </a:r>
            <a:r>
              <a:rPr lang="en-US" sz="1200" i="1" dirty="0" err="1">
                <a:latin typeface="Arial" panose="020B0604020202020204" pitchFamily="34" charset="0"/>
                <a:ea typeface="Calibri" panose="020F0502020204030204" pitchFamily="34" charset="0"/>
                <a:cs typeface="Arial" panose="020B0604020202020204" pitchFamily="34" charset="0"/>
              </a:rPr>
              <a:t>дугаар</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тогтоол</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гарсан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Сийрст</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багийн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хэсгийн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төв</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сумын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соёлын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төв</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Билгэх</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баг</a:t>
            </a:r>
            <a:r>
              <a:rPr lang="en-US" sz="1200" i="1" dirty="0">
                <a:latin typeface="Arial" panose="020B0604020202020204" pitchFamily="34" charset="0"/>
                <a:ea typeface="Calibri" panose="020F0502020204030204" pitchFamily="34" charset="0"/>
                <a:cs typeface="Arial" panose="020B0604020202020204" pitchFamily="34" charset="0"/>
              </a:rPr>
              <a:t> 30 </a:t>
            </a:r>
            <a:r>
              <a:rPr lang="en-US" sz="1200" i="1" dirty="0" err="1">
                <a:latin typeface="Arial" panose="020B0604020202020204" pitchFamily="34" charset="0"/>
                <a:ea typeface="Calibri" panose="020F0502020204030204" pitchFamily="34" charset="0"/>
                <a:cs typeface="Arial" panose="020B0604020202020204" pitchFamily="34" charset="0"/>
              </a:rPr>
              <a:t>дугаар</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цэцэрлэг</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Цагаан-Овоо</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баг</a:t>
            </a:r>
            <a:r>
              <a:rPr lang="en-US" sz="1200" i="1" dirty="0">
                <a:latin typeface="Arial" panose="020B0604020202020204" pitchFamily="34" charset="0"/>
                <a:ea typeface="Calibri" panose="020F0502020204030204" pitchFamily="34" charset="0"/>
                <a:cs typeface="Arial" panose="020B0604020202020204" pitchFamily="34" charset="0"/>
              </a:rPr>
              <a:t> 1-р </a:t>
            </a:r>
            <a:r>
              <a:rPr lang="en-US" sz="1200" i="1" dirty="0" err="1">
                <a:latin typeface="Arial" panose="020B0604020202020204" pitchFamily="34" charset="0"/>
                <a:ea typeface="Calibri" panose="020F0502020204030204" pitchFamily="34" charset="0"/>
                <a:cs typeface="Arial" panose="020B0604020202020204" pitchFamily="34" charset="0"/>
              </a:rPr>
              <a:t>сургуулийн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спорт</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заал</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Өгөөмөр</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баг</a:t>
            </a:r>
            <a:r>
              <a:rPr lang="en-US" sz="1200" i="1" dirty="0">
                <a:latin typeface="Arial" panose="020B0604020202020204" pitchFamily="34" charset="0"/>
                <a:ea typeface="Calibri" panose="020F0502020204030204" pitchFamily="34" charset="0"/>
                <a:cs typeface="Arial" panose="020B0604020202020204" pitchFamily="34" charset="0"/>
              </a:rPr>
              <a:t> 2-р </a:t>
            </a:r>
            <a:r>
              <a:rPr lang="en-US" sz="1200" i="1" dirty="0" err="1">
                <a:latin typeface="Arial" panose="020B0604020202020204" pitchFamily="34" charset="0"/>
                <a:ea typeface="Calibri" panose="020F0502020204030204" pitchFamily="34" charset="0"/>
                <a:cs typeface="Arial" panose="020B0604020202020204" pitchFamily="34" charset="0"/>
              </a:rPr>
              <a:t>сургуулийн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спорт</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заал</a:t>
            </a:r>
            <a:r>
              <a:rPr lang="en-US" sz="1200" i="1" dirty="0">
                <a:latin typeface="Arial" panose="020B0604020202020204" pitchFamily="34" charset="0"/>
                <a:ea typeface="Calibri" panose="020F0502020204030204" pitchFamily="34" charset="0"/>
                <a:cs typeface="Arial" panose="020B0604020202020204" pitchFamily="34" charset="0"/>
              </a:rPr>
              <a:t>/</a:t>
            </a:r>
            <a:endParaRPr lang="mn-MN" sz="1200" i="1" dirty="0">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spcAft>
                <a:spcPts val="0"/>
              </a:spcAft>
              <a:buFont typeface="+mj-lt"/>
              <a:buAutoNum type="arabicPeriod"/>
            </a:pPr>
            <a:r>
              <a:rPr lang="en-US" sz="1200" dirty="0" err="1">
                <a:effectLst/>
                <a:latin typeface="Arial" panose="020B0604020202020204" pitchFamily="34" charset="0"/>
                <a:ea typeface="Calibri" panose="020F0502020204030204" pitchFamily="34" charset="0"/>
                <a:cs typeface="Arial" panose="020B0604020202020204" pitchFamily="34" charset="0"/>
              </a:rPr>
              <a:t>Тэгш</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дүүрэн</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тохижилт</a:t>
            </a:r>
            <a:r>
              <a:rPr lang="en-US" sz="1200" dirty="0">
                <a:effectLst/>
                <a:latin typeface="Arial" panose="020B0604020202020204" pitchFamily="34" charset="0"/>
                <a:ea typeface="Calibri" panose="020F0502020204030204" pitchFamily="34" charset="0"/>
                <a:cs typeface="Arial" panose="020B0604020202020204" pitchFamily="34" charset="0"/>
              </a:rPr>
              <a:t> ОНӨААТҮГ-</a:t>
            </a:r>
            <a:r>
              <a:rPr lang="en-US" sz="1200" dirty="0" err="1">
                <a:effectLst/>
                <a:latin typeface="Arial" panose="020B0604020202020204" pitchFamily="34" charset="0"/>
                <a:ea typeface="Calibri" panose="020F0502020204030204" pitchFamily="34" charset="0"/>
                <a:cs typeface="Arial" panose="020B0604020202020204" pitchFamily="34" charset="0"/>
              </a:rPr>
              <a:t>ын</a:t>
            </a:r>
            <a:r>
              <a:rPr lang="en-US" sz="1200" dirty="0">
                <a:effectLst/>
                <a:latin typeface="Arial" panose="020B0604020202020204" pitchFamily="34" charset="0"/>
                <a:ea typeface="Calibri" panose="020F0502020204030204" pitchFamily="34" charset="0"/>
                <a:cs typeface="Arial" panose="020B0604020202020204" pitchFamily="34" charset="0"/>
              </a:rPr>
              <a:t> 2021 </a:t>
            </a:r>
            <a:r>
              <a:rPr lang="en-US" sz="1200" dirty="0" err="1">
                <a:effectLst/>
                <a:latin typeface="Arial" panose="020B0604020202020204" pitchFamily="34" charset="0"/>
                <a:ea typeface="Calibri" panose="020F0502020204030204" pitchFamily="34" charset="0"/>
                <a:cs typeface="Arial" panose="020B0604020202020204" pitchFamily="34" charset="0"/>
              </a:rPr>
              <a:t>оны</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бизнес</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төлөвлөгөө</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батлах</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тухай</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i="1" dirty="0">
                <a:effectLst/>
                <a:latin typeface="Arial" panose="020B0604020202020204" pitchFamily="34" charset="0"/>
                <a:ea typeface="Calibri" panose="020F0502020204030204" pitchFamily="34" charset="0"/>
                <a:cs typeface="Arial" panose="020B0604020202020204" pitchFamily="34" charset="0"/>
              </a:rPr>
              <a:t>/01 </a:t>
            </a:r>
            <a:r>
              <a:rPr lang="en-US" sz="1200" i="1" dirty="0" err="1">
                <a:effectLst/>
                <a:latin typeface="Arial" panose="020B0604020202020204" pitchFamily="34" charset="0"/>
                <a:ea typeface="Calibri" panose="020F0502020204030204" pitchFamily="34" charset="0"/>
                <a:cs typeface="Arial" panose="020B0604020202020204" pitchFamily="34" charset="0"/>
              </a:rPr>
              <a:t>сарын</a:t>
            </a:r>
            <a:r>
              <a:rPr lang="en-US" sz="1200" i="1" dirty="0">
                <a:effectLst/>
                <a:latin typeface="Arial" panose="020B0604020202020204" pitchFamily="34" charset="0"/>
                <a:ea typeface="Calibri" panose="020F0502020204030204" pitchFamily="34" charset="0"/>
                <a:cs typeface="Arial" panose="020B0604020202020204" pitchFamily="34" charset="0"/>
              </a:rPr>
              <a:t> 13, 05 </a:t>
            </a:r>
            <a:r>
              <a:rPr lang="en-US" sz="1200" i="1" dirty="0" err="1">
                <a:effectLst/>
                <a:latin typeface="Arial" panose="020B0604020202020204" pitchFamily="34" charset="0"/>
                <a:ea typeface="Calibri" panose="020F0502020204030204" pitchFamily="34" charset="0"/>
                <a:cs typeface="Arial" panose="020B0604020202020204" pitchFamily="34" charset="0"/>
              </a:rPr>
              <a:t>сарын</a:t>
            </a:r>
            <a:r>
              <a:rPr lang="en-US" sz="1200" i="1" dirty="0">
                <a:effectLst/>
                <a:latin typeface="Arial" panose="020B0604020202020204" pitchFamily="34" charset="0"/>
                <a:ea typeface="Calibri" panose="020F0502020204030204" pitchFamily="34" charset="0"/>
                <a:cs typeface="Arial" panose="020B0604020202020204" pitchFamily="34" charset="0"/>
              </a:rPr>
              <a:t> 06-ны </a:t>
            </a:r>
            <a:r>
              <a:rPr lang="en-US" sz="1200" i="1" dirty="0" err="1">
                <a:effectLst/>
                <a:latin typeface="Arial" panose="020B0604020202020204" pitchFamily="34" charset="0"/>
                <a:ea typeface="Calibri" panose="020F0502020204030204" pitchFamily="34" charset="0"/>
                <a:cs typeface="Arial" panose="020B0604020202020204" pitchFamily="34" charset="0"/>
              </a:rPr>
              <a:t>өдрийн</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хурлаар</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тус</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тус</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орсон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тогтоол</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гараагүй</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бизнес</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төлөвлөгөөг</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сайжруулан</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дахин</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хурлаар</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оруул</a:t>
            </a:r>
            <a:r>
              <a:rPr lang="mn-MN" sz="1200" i="1" dirty="0">
                <a:effectLst/>
                <a:latin typeface="Arial" panose="020B0604020202020204" pitchFamily="34" charset="0"/>
                <a:ea typeface="Calibri" panose="020F0502020204030204" pitchFamily="34" charset="0"/>
                <a:cs typeface="Arial" panose="020B0604020202020204" pitchFamily="34" charset="0"/>
              </a:rPr>
              <a:t>а</a:t>
            </a:r>
            <a:r>
              <a:rPr lang="en-US" sz="1200" i="1" dirty="0" err="1">
                <a:effectLst/>
                <a:latin typeface="Arial" panose="020B0604020202020204" pitchFamily="34" charset="0"/>
                <a:ea typeface="Calibri" panose="020F0502020204030204" pitchFamily="34" charset="0"/>
                <a:cs typeface="Arial" panose="020B0604020202020204" pitchFamily="34" charset="0"/>
              </a:rPr>
              <a:t>хыг</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үүрэг</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болгосон</a:t>
            </a:r>
            <a:r>
              <a:rPr lang="en-US" sz="1200" i="1" dirty="0">
                <a:effectLst/>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Font typeface="+mj-lt"/>
              <a:buAutoNum type="arabicPeriod"/>
            </a:pPr>
            <a:r>
              <a:rPr lang="en-US" sz="1200" dirty="0" err="1">
                <a:effectLst/>
                <a:latin typeface="Arial" panose="020B0604020202020204" pitchFamily="34" charset="0"/>
                <a:ea typeface="Calibri" panose="020F0502020204030204" pitchFamily="34" charset="0"/>
                <a:cs typeface="Arial" panose="020B0604020202020204" pitchFamily="34" charset="0"/>
              </a:rPr>
              <a:t>Сонгуулийн</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зурагт</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болон</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ухуулах</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хуудас</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байрлуулах</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байршил</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тогтоох</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тухай</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i="1" dirty="0">
                <a:effectLst/>
                <a:latin typeface="Arial" panose="020B0604020202020204" pitchFamily="34" charset="0"/>
                <a:ea typeface="Calibri" panose="020F0502020204030204" pitchFamily="34" charset="0"/>
                <a:cs typeface="Arial" panose="020B0604020202020204" pitchFamily="34" charset="0"/>
              </a:rPr>
              <a:t>/04 </a:t>
            </a:r>
            <a:r>
              <a:rPr lang="en-US" sz="1200" i="1" dirty="0" err="1">
                <a:effectLst/>
                <a:latin typeface="Arial" panose="020B0604020202020204" pitchFamily="34" charset="0"/>
                <a:ea typeface="Calibri" panose="020F0502020204030204" pitchFamily="34" charset="0"/>
                <a:cs typeface="Arial" panose="020B0604020202020204" pitchFamily="34" charset="0"/>
              </a:rPr>
              <a:t>сарын</a:t>
            </a:r>
            <a:r>
              <a:rPr lang="en-US" sz="1200" i="1" dirty="0">
                <a:effectLst/>
                <a:latin typeface="Arial" panose="020B0604020202020204" pitchFamily="34" charset="0"/>
                <a:ea typeface="Calibri" panose="020F0502020204030204" pitchFamily="34" charset="0"/>
                <a:cs typeface="Arial" panose="020B0604020202020204" pitchFamily="34" charset="0"/>
              </a:rPr>
              <a:t> 02-ны </a:t>
            </a:r>
            <a:r>
              <a:rPr lang="en-US" sz="1200" i="1" dirty="0" err="1">
                <a:effectLst/>
                <a:latin typeface="Arial" panose="020B0604020202020204" pitchFamily="34" charset="0"/>
                <a:ea typeface="Calibri" panose="020F0502020204030204" pitchFamily="34" charset="0"/>
                <a:cs typeface="Arial" panose="020B0604020202020204" pitchFamily="34" charset="0"/>
              </a:rPr>
              <a:t>өдрийн</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17 </a:t>
            </a:r>
            <a:r>
              <a:rPr lang="en-US" sz="1200" i="1" dirty="0" err="1">
                <a:latin typeface="Arial" panose="020B0604020202020204" pitchFamily="34" charset="0"/>
                <a:ea typeface="Calibri" panose="020F0502020204030204" pitchFamily="34" charset="0"/>
                <a:cs typeface="Arial" panose="020B0604020202020204" pitchFamily="34" charset="0"/>
              </a:rPr>
              <a:t>дугаар</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тогтоол</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гарсан</a:t>
            </a:r>
            <a:r>
              <a:rPr lang="en-US" sz="1200" i="1" dirty="0">
                <a:effectLst/>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Font typeface="+mj-lt"/>
              <a:buAutoNum type="arabicPeriod"/>
            </a:pPr>
            <a:r>
              <a:rPr lang="en-US" sz="1200" i="1" dirty="0" err="1">
                <a:latin typeface="Arial" panose="020B0604020202020204" pitchFamily="34" charset="0"/>
                <a:ea typeface="Calibri" panose="020F0502020204030204" pitchFamily="34" charset="0"/>
                <a:cs typeface="Arial" panose="020B0604020202020204" pitchFamily="34" charset="0"/>
              </a:rPr>
              <a:t>Хайгуулын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тусгай</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зөвшөөрөлд</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санал</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авах</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тухай</a:t>
            </a:r>
            <a:r>
              <a:rPr lang="en-US" sz="1200" i="1" dirty="0">
                <a:latin typeface="Arial" panose="020B0604020202020204" pitchFamily="34" charset="0"/>
                <a:ea typeface="Calibri" panose="020F0502020204030204" pitchFamily="34" charset="0"/>
                <a:cs typeface="Arial" panose="020B0604020202020204" pitchFamily="34" charset="0"/>
              </a:rPr>
              <a:t> /05 </a:t>
            </a:r>
            <a:r>
              <a:rPr lang="en-US" sz="1200" i="1" dirty="0" err="1">
                <a:latin typeface="Arial" panose="020B0604020202020204" pitchFamily="34" charset="0"/>
                <a:ea typeface="Calibri" panose="020F0502020204030204" pitchFamily="34" charset="0"/>
                <a:cs typeface="Arial" panose="020B0604020202020204" pitchFamily="34" charset="0"/>
              </a:rPr>
              <a:t>сарын</a:t>
            </a:r>
            <a:r>
              <a:rPr lang="en-US" sz="1200" i="1" dirty="0">
                <a:latin typeface="Arial" panose="020B0604020202020204" pitchFamily="34" charset="0"/>
                <a:ea typeface="Calibri" panose="020F0502020204030204" pitchFamily="34" charset="0"/>
                <a:cs typeface="Arial" panose="020B0604020202020204" pitchFamily="34" charset="0"/>
              </a:rPr>
              <a:t> 06-ны </a:t>
            </a:r>
            <a:r>
              <a:rPr lang="en-US" sz="1200" i="1" dirty="0" err="1">
                <a:latin typeface="Arial" panose="020B0604020202020204" pitchFamily="34" charset="0"/>
                <a:ea typeface="Calibri" panose="020F0502020204030204" pitchFamily="34" charset="0"/>
                <a:cs typeface="Arial" panose="020B0604020202020204" pitchFamily="34" charset="0"/>
              </a:rPr>
              <a:t>өдрийн</a:t>
            </a:r>
            <a:r>
              <a:rPr lang="en-US" sz="1200" i="1" dirty="0">
                <a:latin typeface="Arial" panose="020B0604020202020204" pitchFamily="34" charset="0"/>
                <a:ea typeface="Calibri" panose="020F0502020204030204" pitchFamily="34" charset="0"/>
                <a:cs typeface="Arial" panose="020B0604020202020204" pitchFamily="34" charset="0"/>
              </a:rPr>
              <a:t> 21 </a:t>
            </a:r>
            <a:r>
              <a:rPr lang="en-US" sz="1200" i="1" dirty="0" err="1">
                <a:latin typeface="Arial" panose="020B0604020202020204" pitchFamily="34" charset="0"/>
                <a:ea typeface="Calibri" panose="020F0502020204030204" pitchFamily="34" charset="0"/>
                <a:cs typeface="Arial" panose="020B0604020202020204" pitchFamily="34" charset="0"/>
              </a:rPr>
              <a:t>дугаар</a:t>
            </a:r>
            <a:r>
              <a:rPr lang="en-US" sz="1200" i="1" dirty="0">
                <a:latin typeface="Arial" panose="020B0604020202020204" pitchFamily="34" charset="0"/>
                <a:ea typeface="Calibri" panose="020F0502020204030204" pitchFamily="34" charset="0"/>
                <a:cs typeface="Arial" panose="020B0604020202020204" pitchFamily="34" charset="0"/>
              </a:rPr>
              <a:t>, 06 </a:t>
            </a:r>
            <a:r>
              <a:rPr lang="en-US" sz="1200" i="1" dirty="0" err="1">
                <a:latin typeface="Arial" panose="020B0604020202020204" pitchFamily="34" charset="0"/>
                <a:ea typeface="Calibri" panose="020F0502020204030204" pitchFamily="34" charset="0"/>
                <a:cs typeface="Arial" panose="020B0604020202020204" pitchFamily="34" charset="0"/>
              </a:rPr>
              <a:t>сарын</a:t>
            </a:r>
            <a:r>
              <a:rPr lang="en-US" sz="1200" i="1" dirty="0">
                <a:latin typeface="Arial" panose="020B0604020202020204" pitchFamily="34" charset="0"/>
                <a:ea typeface="Calibri" panose="020F0502020204030204" pitchFamily="34" charset="0"/>
                <a:cs typeface="Arial" panose="020B0604020202020204" pitchFamily="34" charset="0"/>
              </a:rPr>
              <a:t> 22-ны </a:t>
            </a:r>
            <a:r>
              <a:rPr lang="en-US" sz="1200" i="1" dirty="0" err="1">
                <a:latin typeface="Arial" panose="020B0604020202020204" pitchFamily="34" charset="0"/>
                <a:ea typeface="Calibri" panose="020F0502020204030204" pitchFamily="34" charset="0"/>
                <a:cs typeface="Arial" panose="020B0604020202020204" pitchFamily="34" charset="0"/>
              </a:rPr>
              <a:t>өдрийн</a:t>
            </a:r>
            <a:r>
              <a:rPr lang="en-US" sz="1200" i="1" dirty="0">
                <a:latin typeface="Arial" panose="020B0604020202020204" pitchFamily="34" charset="0"/>
                <a:ea typeface="Calibri" panose="020F0502020204030204" pitchFamily="34" charset="0"/>
                <a:cs typeface="Arial" panose="020B0604020202020204" pitchFamily="34" charset="0"/>
              </a:rPr>
              <a:t> 24 </a:t>
            </a:r>
            <a:r>
              <a:rPr lang="en-US" sz="1200" i="1" dirty="0" err="1">
                <a:latin typeface="Arial" panose="020B0604020202020204" pitchFamily="34" charset="0"/>
                <a:ea typeface="Calibri" panose="020F0502020204030204" pitchFamily="34" charset="0"/>
                <a:cs typeface="Arial" panose="020B0604020202020204" pitchFamily="34" charset="0"/>
              </a:rPr>
              <a:t>дугаар</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тогтоол</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тус</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тус</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гарсан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хайгуулын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тусгай</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зөвшөөрөл</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олгохоос</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татгалзсан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хариу</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хүргүүлсэн</a:t>
            </a:r>
            <a:r>
              <a:rPr lang="en-US" sz="1200" i="1" dirty="0">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Font typeface="+mj-lt"/>
              <a:buAutoNum type="arabicPeriod"/>
            </a:pPr>
            <a:r>
              <a:rPr lang="en-US" sz="1200" i="1" dirty="0" err="1">
                <a:effectLst/>
                <a:latin typeface="Arial" panose="020B0604020202020204" pitchFamily="34" charset="0"/>
                <a:ea typeface="Calibri" panose="020F0502020204030204" pitchFamily="34" charset="0"/>
                <a:cs typeface="Arial" panose="020B0604020202020204" pitchFamily="34" charset="0"/>
              </a:rPr>
              <a:t>Сумын</a:t>
            </a:r>
            <a:r>
              <a:rPr lang="en-US" sz="1200" i="1" dirty="0">
                <a:effectLst/>
                <a:latin typeface="Arial" panose="020B0604020202020204" pitchFamily="34" charset="0"/>
                <a:ea typeface="Calibri" panose="020F0502020204030204" pitchFamily="34" charset="0"/>
                <a:cs typeface="Arial" panose="020B0604020202020204" pitchFamily="34" charset="0"/>
              </a:rPr>
              <a:t> ИТХ-</a:t>
            </a:r>
            <a:r>
              <a:rPr lang="en-US" sz="1200" i="1" dirty="0" err="1">
                <a:effectLst/>
                <a:latin typeface="Arial" panose="020B0604020202020204" pitchFamily="34" charset="0"/>
                <a:ea typeface="Calibri" panose="020F0502020204030204" pitchFamily="34" charset="0"/>
                <a:cs typeface="Arial" panose="020B0604020202020204" pitchFamily="34" charset="0"/>
              </a:rPr>
              <a:t>ын</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Тэргүүлэгчдийн</a:t>
            </a:r>
            <a:r>
              <a:rPr lang="en-US" sz="1200" i="1" dirty="0">
                <a:effectLst/>
                <a:latin typeface="Arial" panose="020B0604020202020204" pitchFamily="34" charset="0"/>
                <a:ea typeface="Calibri" panose="020F0502020204030204" pitchFamily="34" charset="0"/>
                <a:cs typeface="Arial" panose="020B0604020202020204" pitchFamily="34" charset="0"/>
              </a:rPr>
              <a:t> 2021 </a:t>
            </a:r>
            <a:r>
              <a:rPr lang="en-US" sz="1200" i="1" dirty="0" err="1">
                <a:effectLst/>
                <a:latin typeface="Arial" panose="020B0604020202020204" pitchFamily="34" charset="0"/>
                <a:ea typeface="Calibri" panose="020F0502020204030204" pitchFamily="34" charset="0"/>
                <a:cs typeface="Arial" panose="020B0604020202020204" pitchFamily="34" charset="0"/>
              </a:rPr>
              <a:t>оны</a:t>
            </a:r>
            <a:r>
              <a:rPr lang="en-US" sz="1200" i="1" dirty="0">
                <a:effectLst/>
                <a:latin typeface="Arial" panose="020B0604020202020204" pitchFamily="34" charset="0"/>
                <a:ea typeface="Calibri" panose="020F0502020204030204" pitchFamily="34" charset="0"/>
                <a:cs typeface="Arial" panose="020B0604020202020204" pitchFamily="34" charset="0"/>
              </a:rPr>
              <a:t> 4 </a:t>
            </a:r>
            <a:r>
              <a:rPr lang="en-US" sz="1200" i="1" dirty="0" err="1">
                <a:effectLst/>
                <a:latin typeface="Arial" panose="020B0604020202020204" pitchFamily="34" charset="0"/>
                <a:ea typeface="Calibri" panose="020F0502020204030204" pitchFamily="34" charset="0"/>
                <a:cs typeface="Arial" panose="020B0604020202020204" pitchFamily="34" charset="0"/>
              </a:rPr>
              <a:t>дүгээр</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сарын</a:t>
            </a:r>
            <a:r>
              <a:rPr lang="en-US" sz="1200" i="1" dirty="0">
                <a:effectLst/>
                <a:latin typeface="Arial" panose="020B0604020202020204" pitchFamily="34" charset="0"/>
                <a:ea typeface="Calibri" panose="020F0502020204030204" pitchFamily="34" charset="0"/>
                <a:cs typeface="Arial" panose="020B0604020202020204" pitchFamily="34" charset="0"/>
              </a:rPr>
              <a:t> 06-ны </a:t>
            </a:r>
            <a:r>
              <a:rPr lang="en-US" sz="1200" i="1" dirty="0" err="1">
                <a:effectLst/>
                <a:latin typeface="Arial" panose="020B0604020202020204" pitchFamily="34" charset="0"/>
                <a:ea typeface="Calibri" panose="020F0502020204030204" pitchFamily="34" charset="0"/>
                <a:cs typeface="Arial" panose="020B0604020202020204" pitchFamily="34" charset="0"/>
              </a:rPr>
              <a:t>өдрийн</a:t>
            </a:r>
            <a:r>
              <a:rPr lang="en-US" sz="1200" i="1" dirty="0">
                <a:effectLst/>
                <a:latin typeface="Arial" panose="020B0604020202020204" pitchFamily="34" charset="0"/>
                <a:ea typeface="Calibri" panose="020F0502020204030204" pitchFamily="34" charset="0"/>
                <a:cs typeface="Arial" panose="020B0604020202020204" pitchFamily="34" charset="0"/>
              </a:rPr>
              <a:t> 18 </a:t>
            </a:r>
            <a:r>
              <a:rPr lang="en-US" sz="1200" i="1" dirty="0" err="1">
                <a:effectLst/>
                <a:latin typeface="Arial" panose="020B0604020202020204" pitchFamily="34" charset="0"/>
                <a:ea typeface="Calibri" panose="020F0502020204030204" pitchFamily="34" charset="0"/>
                <a:cs typeface="Arial" panose="020B0604020202020204" pitchFamily="34" charset="0"/>
              </a:rPr>
              <a:t>дугаар</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тогтоолын</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хэрэгжилт</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сонсох</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тухай</a:t>
            </a:r>
            <a:r>
              <a:rPr lang="en-US" sz="1200" i="1" dirty="0">
                <a:effectLst/>
                <a:latin typeface="Arial" panose="020B0604020202020204" pitchFamily="34" charset="0"/>
                <a:ea typeface="Calibri" panose="020F0502020204030204" pitchFamily="34" charset="0"/>
                <a:cs typeface="Arial" panose="020B0604020202020204" pitchFamily="34" charset="0"/>
              </a:rPr>
              <a:t> /05-р </a:t>
            </a:r>
            <a:r>
              <a:rPr lang="en-US" sz="1200" i="1" dirty="0" err="1">
                <a:effectLst/>
                <a:latin typeface="Arial" panose="020B0604020202020204" pitchFamily="34" charset="0"/>
                <a:ea typeface="Calibri" panose="020F0502020204030204" pitchFamily="34" charset="0"/>
                <a:cs typeface="Arial" panose="020B0604020202020204" pitchFamily="34" charset="0"/>
              </a:rPr>
              <a:t>сарын</a:t>
            </a:r>
            <a:r>
              <a:rPr lang="en-US" sz="1200" i="1" dirty="0">
                <a:effectLst/>
                <a:latin typeface="Arial" panose="020B0604020202020204" pitchFamily="34" charset="0"/>
                <a:ea typeface="Calibri" panose="020F0502020204030204" pitchFamily="34" charset="0"/>
                <a:cs typeface="Arial" panose="020B0604020202020204" pitchFamily="34" charset="0"/>
              </a:rPr>
              <a:t> 06-ны </a:t>
            </a:r>
            <a:r>
              <a:rPr lang="en-US" sz="1200" i="1" dirty="0" err="1">
                <a:effectLst/>
                <a:latin typeface="Arial" panose="020B0604020202020204" pitchFamily="34" charset="0"/>
                <a:ea typeface="Calibri" panose="020F0502020204030204" pitchFamily="34" charset="0"/>
                <a:cs typeface="Arial" panose="020B0604020202020204" pitchFamily="34" charset="0"/>
              </a:rPr>
              <a:t>өдрийн</a:t>
            </a:r>
            <a:r>
              <a:rPr lang="en-US" sz="1200" i="1" dirty="0">
                <a:effectLst/>
                <a:latin typeface="Arial" panose="020B0604020202020204" pitchFamily="34" charset="0"/>
                <a:ea typeface="Calibri" panose="020F0502020204030204" pitchFamily="34" charset="0"/>
                <a:cs typeface="Arial" panose="020B0604020202020204" pitchFamily="34" charset="0"/>
              </a:rPr>
              <a:t> 23 </a:t>
            </a:r>
            <a:r>
              <a:rPr lang="en-US" sz="1200" i="1" dirty="0" err="1">
                <a:effectLst/>
                <a:latin typeface="Arial" panose="020B0604020202020204" pitchFamily="34" charset="0"/>
                <a:ea typeface="Calibri" panose="020F0502020204030204" pitchFamily="34" charset="0"/>
                <a:cs typeface="Arial" panose="020B0604020202020204" pitchFamily="34" charset="0"/>
              </a:rPr>
              <a:t>дугаар</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тогтоол</a:t>
            </a:r>
            <a:r>
              <a:rPr lang="en-US" sz="1200" i="1" dirty="0">
                <a:effectLst/>
                <a:latin typeface="Arial" panose="020B0604020202020204" pitchFamily="34" charset="0"/>
                <a:ea typeface="Calibri" panose="020F0502020204030204" pitchFamily="34" charset="0"/>
                <a:cs typeface="Arial" panose="020B0604020202020204" pitchFamily="34" charset="0"/>
              </a:rPr>
              <a:t> </a:t>
            </a:r>
            <a:r>
              <a:rPr lang="en-US" sz="1200" i="1" dirty="0" err="1">
                <a:effectLst/>
                <a:latin typeface="Arial" panose="020B0604020202020204" pitchFamily="34" charset="0"/>
                <a:ea typeface="Calibri" panose="020F0502020204030204" pitchFamily="34" charset="0"/>
                <a:cs typeface="Arial" panose="020B0604020202020204" pitchFamily="34" charset="0"/>
              </a:rPr>
              <a:t>гарсан</a:t>
            </a:r>
            <a:r>
              <a:rPr lang="en-US" sz="1200" i="1" dirty="0">
                <a:effectLst/>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50000"/>
              </a:lnSpc>
              <a:buFont typeface="+mj-lt"/>
              <a:buAutoNum type="arabicPeriod"/>
            </a:pPr>
            <a:r>
              <a:rPr lang="en-US" sz="1200" dirty="0" err="1">
                <a:latin typeface="Arial" panose="020B0604020202020204" pitchFamily="34" charset="0"/>
                <a:ea typeface="Calibri" panose="020F0502020204030204" pitchFamily="34" charset="0"/>
                <a:cs typeface="Arial" panose="020B0604020202020204" pitchFamily="34" charset="0"/>
              </a:rPr>
              <a:t>Аймгийн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Санхүүгийн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хяналт</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аудитын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албанаас</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ирүүлсэн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хяналт</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шалгалтын</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дүнг</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танилцуулах</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dirty="0" err="1">
                <a:latin typeface="Arial" panose="020B0604020202020204" pitchFamily="34" charset="0"/>
                <a:ea typeface="Calibri" panose="020F0502020204030204" pitchFamily="34" charset="0"/>
                <a:cs typeface="Arial" panose="020B0604020202020204" pitchFamily="34" charset="0"/>
              </a:rPr>
              <a:t>тухай</a:t>
            </a:r>
            <a:r>
              <a:rPr lang="en-US" sz="1200" dirty="0">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/06-р </a:t>
            </a:r>
            <a:r>
              <a:rPr lang="en-US" sz="1200" i="1" dirty="0" err="1">
                <a:latin typeface="Arial" panose="020B0604020202020204" pitchFamily="34" charset="0"/>
                <a:ea typeface="Calibri" panose="020F0502020204030204" pitchFamily="34" charset="0"/>
                <a:cs typeface="Arial" panose="020B0604020202020204" pitchFamily="34" charset="0"/>
              </a:rPr>
              <a:t>сарын</a:t>
            </a:r>
            <a:r>
              <a:rPr lang="en-US" sz="1200" i="1" dirty="0">
                <a:latin typeface="Arial" panose="020B0604020202020204" pitchFamily="34" charset="0"/>
                <a:ea typeface="Calibri" panose="020F0502020204030204" pitchFamily="34" charset="0"/>
                <a:cs typeface="Arial" panose="020B0604020202020204" pitchFamily="34" charset="0"/>
              </a:rPr>
              <a:t> 22-ны </a:t>
            </a:r>
            <a:r>
              <a:rPr lang="en-US" sz="1200" i="1" dirty="0" err="1">
                <a:latin typeface="Arial" panose="020B0604020202020204" pitchFamily="34" charset="0"/>
                <a:ea typeface="Calibri" panose="020F0502020204030204" pitchFamily="34" charset="0"/>
                <a:cs typeface="Arial" panose="020B0604020202020204" pitchFamily="34" charset="0"/>
              </a:rPr>
              <a:t>өдрийн</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хурал</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тогтоол</a:t>
            </a:r>
            <a:r>
              <a:rPr lang="en-US" sz="1200" i="1" dirty="0">
                <a:latin typeface="Arial" panose="020B0604020202020204" pitchFamily="34" charset="0"/>
                <a:ea typeface="Calibri" panose="020F0502020204030204" pitchFamily="34" charset="0"/>
                <a:cs typeface="Arial" panose="020B0604020202020204" pitchFamily="34" charset="0"/>
              </a:rPr>
              <a:t> </a:t>
            </a:r>
            <a:r>
              <a:rPr lang="en-US" sz="1200" i="1" dirty="0" err="1">
                <a:latin typeface="Arial" panose="020B0604020202020204" pitchFamily="34" charset="0"/>
                <a:ea typeface="Calibri" panose="020F0502020204030204" pitchFamily="34" charset="0"/>
                <a:cs typeface="Arial" panose="020B0604020202020204" pitchFamily="34" charset="0"/>
              </a:rPr>
              <a:t>гараагүй</a:t>
            </a:r>
            <a:r>
              <a:rPr lang="en-US" sz="1200" i="1" dirty="0">
                <a:latin typeface="Arial" panose="020B0604020202020204" pitchFamily="34" charset="0"/>
                <a:ea typeface="Calibri" panose="020F0502020204030204" pitchFamily="34" charset="0"/>
                <a:cs typeface="Arial" panose="020B0604020202020204" pitchFamily="34" charset="0"/>
              </a:rPr>
              <a:t>/</a:t>
            </a:r>
            <a:endParaRPr lang="en-US" sz="140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34777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6CEE-76F3-A443-B1D2-6CA96CC33038}"/>
              </a:ext>
            </a:extLst>
          </p:cNvPr>
          <p:cNvSpPr>
            <a:spLocks noGrp="1"/>
          </p:cNvSpPr>
          <p:nvPr>
            <p:ph type="title"/>
          </p:nvPr>
        </p:nvSpPr>
        <p:spPr>
          <a:xfrm>
            <a:off x="677333" y="609600"/>
            <a:ext cx="10497347" cy="617511"/>
          </a:xfrm>
        </p:spPr>
        <p:txBody>
          <a:bodyPr>
            <a:noAutofit/>
          </a:bodyPr>
          <a:lstStyle/>
          <a:p>
            <a:pPr algn="ctr"/>
            <a:r>
              <a:rPr lang="en-MN" sz="2800" dirty="0">
                <a:solidFill>
                  <a:schemeClr val="tx1"/>
                </a:solidFill>
                <a:latin typeface="Arial" panose="020B0604020202020204" pitchFamily="34" charset="0"/>
                <a:cs typeface="Arial" panose="020B0604020202020204" pitchFamily="34" charset="0"/>
              </a:rPr>
              <a:t>ХЭЛЭЛЦСЭН АСУУДАЛ</a:t>
            </a:r>
          </a:p>
        </p:txBody>
      </p:sp>
      <p:sp>
        <p:nvSpPr>
          <p:cNvPr id="3" name="Content Placeholder 2">
            <a:extLst>
              <a:ext uri="{FF2B5EF4-FFF2-40B4-BE49-F238E27FC236}">
                <a16:creationId xmlns:a16="http://schemas.microsoft.com/office/drawing/2014/main" id="{F7DE02AA-99DA-6241-837E-DA4A43403656}"/>
              </a:ext>
            </a:extLst>
          </p:cNvPr>
          <p:cNvSpPr>
            <a:spLocks noGrp="1"/>
          </p:cNvSpPr>
          <p:nvPr>
            <p:ph idx="1"/>
          </p:nvPr>
        </p:nvSpPr>
        <p:spPr>
          <a:xfrm>
            <a:off x="486888" y="1377544"/>
            <a:ext cx="8264785" cy="533720"/>
          </a:xfrm>
        </p:spPr>
        <p:txBody>
          <a:bodyPr/>
          <a:lstStyle/>
          <a:p>
            <a:pPr marL="0" indent="0">
              <a:buNone/>
            </a:pPr>
            <a:r>
              <a:rPr lang="en-MN" dirty="0"/>
              <a:t>     </a:t>
            </a:r>
            <a:r>
              <a:rPr lang="en-MN" sz="2400" dirty="0">
                <a:solidFill>
                  <a:schemeClr val="tx1"/>
                </a:solidFill>
                <a:latin typeface="Arial" panose="020B0604020202020204" pitchFamily="34" charset="0"/>
                <a:cs typeface="Arial" panose="020B0604020202020204" pitchFamily="34" charset="0"/>
              </a:rPr>
              <a:t>Орон нутгийн өмчтэй холбоотой шийдвэрүүд</a:t>
            </a:r>
            <a:endParaRPr lang="en-MN" dirty="0">
              <a:solidFill>
                <a:schemeClr val="tx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5F3FD6E3-A5E5-2043-9FBC-1D8FEA31BFD2}"/>
              </a:ext>
            </a:extLst>
          </p:cNvPr>
          <p:cNvCxnSpPr>
            <a:cxnSpLocks/>
          </p:cNvCxnSpPr>
          <p:nvPr/>
        </p:nvCxnSpPr>
        <p:spPr>
          <a:xfrm>
            <a:off x="704823" y="2041915"/>
            <a:ext cx="1078235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521037D-11AC-F540-8B46-0C20DE5239F7}"/>
              </a:ext>
            </a:extLst>
          </p:cNvPr>
          <p:cNvSpPr txBox="1"/>
          <p:nvPr/>
        </p:nvSpPr>
        <p:spPr>
          <a:xfrm>
            <a:off x="870636" y="2381361"/>
            <a:ext cx="10972800" cy="744884"/>
          </a:xfrm>
          <a:prstGeom prst="rect">
            <a:avLst/>
          </a:prstGeom>
          <a:noFill/>
        </p:spPr>
        <p:txBody>
          <a:bodyPr wrap="square">
            <a:spAutoFit/>
          </a:bodyPr>
          <a:lstStyle/>
          <a:p>
            <a:pPr algn="just">
              <a:lnSpc>
                <a:spcPct val="150000"/>
              </a:lnSpc>
            </a:pP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Орон</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нутгийн</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өмчтэй</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холбоотой</a:t>
            </a:r>
            <a:r>
              <a:rPr lang="en-US" sz="1400" dirty="0">
                <a:latin typeface="Arial" panose="020B0604020202020204" pitchFamily="34" charset="0"/>
                <a:ea typeface="Calibri" panose="020F0502020204030204" pitchFamily="34" charset="0"/>
                <a:cs typeface="Arial" panose="020B0604020202020204" pitchFamily="34" charset="0"/>
              </a:rPr>
              <a:t> 11 </a:t>
            </a:r>
            <a:r>
              <a:rPr lang="en-US" sz="1600" dirty="0" err="1">
                <a:latin typeface="Arial" panose="020B0604020202020204" pitchFamily="34" charset="0"/>
                <a:ea typeface="Calibri" panose="020F0502020204030204" pitchFamily="34" charset="0"/>
                <a:cs typeface="Arial" panose="020B0604020202020204" pitchFamily="34" charset="0"/>
              </a:rPr>
              <a:t>тогтоолоор</a:t>
            </a:r>
            <a:r>
              <a:rPr lang="en-US" sz="1400" dirty="0">
                <a:latin typeface="Arial" panose="020B0604020202020204" pitchFamily="34" charset="0"/>
                <a:ea typeface="Calibri" panose="020F0502020204030204" pitchFamily="34" charset="0"/>
                <a:cs typeface="Arial" panose="020B0604020202020204" pitchFamily="34" charset="0"/>
              </a:rPr>
              <a:t> 177.286.210  </a:t>
            </a:r>
            <a:r>
              <a:rPr lang="en-US" sz="1400" dirty="0" err="1">
                <a:latin typeface="Arial" panose="020B0604020202020204" pitchFamily="34" charset="0"/>
                <a:ea typeface="Calibri" panose="020F0502020204030204" pitchFamily="34" charset="0"/>
                <a:cs typeface="Arial" panose="020B0604020202020204" pitchFamily="34" charset="0"/>
              </a:rPr>
              <a:t>төгрөгийн</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хөрөнгийг</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шийдвэрлэв</a:t>
            </a:r>
            <a:r>
              <a:rPr lang="en-US" sz="1400" dirty="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err="1">
                <a:latin typeface="Arial" panose="020B0604020202020204" pitchFamily="34" charset="0"/>
                <a:ea typeface="Calibri" panose="020F0502020204030204" pitchFamily="34" charset="0"/>
                <a:cs typeface="Arial" panose="020B0604020202020204" pitchFamily="34" charset="0"/>
              </a:rPr>
              <a:t>Үүнд</a:t>
            </a:r>
            <a:r>
              <a:rPr lang="en-US" sz="1400" dirty="0">
                <a:latin typeface="Arial" panose="020B0604020202020204" pitchFamily="34" charset="0"/>
                <a:ea typeface="Calibri" panose="020F0502020204030204" pitchFamily="34" charset="0"/>
                <a:cs typeface="Arial" panose="020B0604020202020204" pitchFamily="34" charset="0"/>
              </a:rPr>
              <a:t>:</a:t>
            </a:r>
          </a:p>
        </p:txBody>
      </p:sp>
      <p:graphicFrame>
        <p:nvGraphicFramePr>
          <p:cNvPr id="4" name="Table 4">
            <a:extLst>
              <a:ext uri="{FF2B5EF4-FFF2-40B4-BE49-F238E27FC236}">
                <a16:creationId xmlns:a16="http://schemas.microsoft.com/office/drawing/2014/main" id="{50D075EB-3C26-B84F-9EF1-B86381CB3C4D}"/>
              </a:ext>
            </a:extLst>
          </p:cNvPr>
          <p:cNvGraphicFramePr>
            <a:graphicFrameLocks noGrp="1"/>
          </p:cNvGraphicFramePr>
          <p:nvPr>
            <p:extLst>
              <p:ext uri="{D42A27DB-BD31-4B8C-83A1-F6EECF244321}">
                <p14:modId xmlns:p14="http://schemas.microsoft.com/office/powerpoint/2010/main" val="3419681820"/>
              </p:ext>
            </p:extLst>
          </p:nvPr>
        </p:nvGraphicFramePr>
        <p:xfrm>
          <a:off x="1398869" y="3196166"/>
          <a:ext cx="8127999" cy="1710507"/>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136397228"/>
                    </a:ext>
                  </a:extLst>
                </a:gridCol>
                <a:gridCol w="2709333">
                  <a:extLst>
                    <a:ext uri="{9D8B030D-6E8A-4147-A177-3AD203B41FA5}">
                      <a16:colId xmlns:a16="http://schemas.microsoft.com/office/drawing/2014/main" val="2671562718"/>
                    </a:ext>
                  </a:extLst>
                </a:gridCol>
                <a:gridCol w="2709333">
                  <a:extLst>
                    <a:ext uri="{9D8B030D-6E8A-4147-A177-3AD203B41FA5}">
                      <a16:colId xmlns:a16="http://schemas.microsoft.com/office/drawing/2014/main" val="3449441030"/>
                    </a:ext>
                  </a:extLst>
                </a:gridCol>
              </a:tblGrid>
              <a:tr h="370840">
                <a:tc>
                  <a:txBody>
                    <a:bodyPr/>
                    <a:lstStyle/>
                    <a:p>
                      <a:pPr algn="ctr"/>
                      <a:endParaRPr lang="en-MN"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MN" dirty="0">
                          <a:solidFill>
                            <a:schemeClr val="tx1"/>
                          </a:solidFill>
                          <a:latin typeface="Arial" panose="020B0604020202020204" pitchFamily="34" charset="0"/>
                          <a:cs typeface="Arial" panose="020B0604020202020204" pitchFamily="34" charset="0"/>
                        </a:rPr>
                        <a:t>Данснаас хассан</a:t>
                      </a:r>
                    </a:p>
                  </a:txBody>
                  <a:tcPr/>
                </a:tc>
                <a:tc>
                  <a:txBody>
                    <a:bodyPr/>
                    <a:lstStyle/>
                    <a:p>
                      <a:pPr algn="ctr"/>
                      <a:r>
                        <a:rPr lang="en-MN" dirty="0">
                          <a:solidFill>
                            <a:schemeClr val="tx1"/>
                          </a:solidFill>
                          <a:latin typeface="Arial" panose="020B0604020202020204" pitchFamily="34" charset="0"/>
                          <a:cs typeface="Arial" panose="020B0604020202020204" pitchFamily="34" charset="0"/>
                        </a:rPr>
                        <a:t>Данснаас хасахаар уламжилсан</a:t>
                      </a:r>
                    </a:p>
                  </a:txBody>
                  <a:tcPr/>
                </a:tc>
                <a:extLst>
                  <a:ext uri="{0D108BD9-81ED-4DB2-BD59-A6C34878D82A}">
                    <a16:rowId xmlns:a16="http://schemas.microsoft.com/office/drawing/2014/main" val="4014150813"/>
                  </a:ext>
                </a:extLst>
              </a:tr>
              <a:tr h="512915">
                <a:tc>
                  <a:txBody>
                    <a:bodyPr/>
                    <a:lstStyle/>
                    <a:p>
                      <a:pPr algn="ctr"/>
                      <a:r>
                        <a:rPr lang="en-MN" dirty="0">
                          <a:solidFill>
                            <a:schemeClr val="tx1"/>
                          </a:solidFill>
                          <a:latin typeface="Arial" panose="020B0604020202020204" pitchFamily="34" charset="0"/>
                          <a:cs typeface="Arial" panose="020B0604020202020204" pitchFamily="34" charset="0"/>
                        </a:rPr>
                        <a:t>Тогтоолын тоо</a:t>
                      </a:r>
                    </a:p>
                  </a:txBody>
                  <a:tcPr/>
                </a:tc>
                <a:tc>
                  <a:txBody>
                    <a:bodyPr/>
                    <a:lstStyle/>
                    <a:p>
                      <a:pPr algn="ctr"/>
                      <a:r>
                        <a:rPr lang="en-MN" dirty="0">
                          <a:solidFill>
                            <a:schemeClr val="tx1"/>
                          </a:solidFill>
                          <a:latin typeface="Arial" panose="020B0604020202020204" pitchFamily="34" charset="0"/>
                          <a:cs typeface="Arial" panose="020B0604020202020204" pitchFamily="34" charset="0"/>
                        </a:rPr>
                        <a:t>8</a:t>
                      </a:r>
                    </a:p>
                  </a:txBody>
                  <a:tcPr/>
                </a:tc>
                <a:tc>
                  <a:txBody>
                    <a:bodyPr/>
                    <a:lstStyle/>
                    <a:p>
                      <a:pPr algn="ctr"/>
                      <a:r>
                        <a:rPr lang="en-MN" dirty="0">
                          <a:solidFill>
                            <a:schemeClr val="tx1"/>
                          </a:solidFill>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3486499776"/>
                  </a:ext>
                </a:extLst>
              </a:tr>
              <a:tr h="557512">
                <a:tc>
                  <a:txBody>
                    <a:bodyPr/>
                    <a:lstStyle/>
                    <a:p>
                      <a:pPr algn="ctr"/>
                      <a:r>
                        <a:rPr lang="en-MN" dirty="0">
                          <a:solidFill>
                            <a:schemeClr val="tx1"/>
                          </a:solidFill>
                          <a:latin typeface="Arial" panose="020B0604020202020204" pitchFamily="34" charset="0"/>
                          <a:cs typeface="Arial" panose="020B0604020202020204" pitchFamily="34" charset="0"/>
                        </a:rPr>
                        <a:t>Мөнгөн дүн</a:t>
                      </a:r>
                    </a:p>
                  </a:txBody>
                  <a:tcPr/>
                </a:tc>
                <a:tc>
                  <a:txBody>
                    <a:bodyPr/>
                    <a:lstStyle/>
                    <a:p>
                      <a:pPr algn="ctr"/>
                      <a:r>
                        <a:rPr lang="en-MN" dirty="0">
                          <a:solidFill>
                            <a:schemeClr val="tx1"/>
                          </a:solidFill>
                          <a:latin typeface="Arial" panose="020B0604020202020204" pitchFamily="34" charset="0"/>
                          <a:cs typeface="Arial" panose="020B0604020202020204" pitchFamily="34" charset="0"/>
                        </a:rPr>
                        <a:t>145.386.210</a:t>
                      </a:r>
                    </a:p>
                  </a:txBody>
                  <a:tcPr/>
                </a:tc>
                <a:tc>
                  <a:txBody>
                    <a:bodyPr/>
                    <a:lstStyle/>
                    <a:p>
                      <a:pPr algn="ctr"/>
                      <a:r>
                        <a:rPr lang="en-MN" dirty="0">
                          <a:solidFill>
                            <a:schemeClr val="tx1"/>
                          </a:solidFill>
                          <a:latin typeface="Arial" panose="020B0604020202020204" pitchFamily="34" charset="0"/>
                          <a:cs typeface="Arial" panose="020B0604020202020204" pitchFamily="34" charset="0"/>
                        </a:rPr>
                        <a:t>31.900.000</a:t>
                      </a:r>
                    </a:p>
                  </a:txBody>
                  <a:tcPr/>
                </a:tc>
                <a:extLst>
                  <a:ext uri="{0D108BD9-81ED-4DB2-BD59-A6C34878D82A}">
                    <a16:rowId xmlns:a16="http://schemas.microsoft.com/office/drawing/2014/main" val="3953368599"/>
                  </a:ext>
                </a:extLst>
              </a:tr>
            </a:tbl>
          </a:graphicData>
        </a:graphic>
      </p:graphicFrame>
    </p:spTree>
    <p:extLst>
      <p:ext uri="{BB962C8B-B14F-4D97-AF65-F5344CB8AC3E}">
        <p14:creationId xmlns:p14="http://schemas.microsoft.com/office/powerpoint/2010/main" val="35290338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2183</Words>
  <Application>Microsoft Macintosh PowerPoint</Application>
  <PresentationFormat>Widescreen</PresentationFormat>
  <Paragraphs>186</Paragraphs>
  <Slides>39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ХЭЛЭЛЦСЭН АСУУДАЛ</vt:lpstr>
      <vt:lpstr>ХЭЛЭЛЦСЭН АСУУДАЛ</vt:lpstr>
      <vt:lpstr>ХЭЛЭЛЦСЭН АСУУДАЛ</vt:lpstr>
      <vt:lpstr>ХЭЛЭЛЦСЭН АСУУДАЛ</vt:lpstr>
      <vt:lpstr>ХЭЛЭЛЦСЭН АСУУДАЛ</vt:lpstr>
      <vt:lpstr>ХЭЛЭЛЦСЭН АСУУДАЛ</vt:lpstr>
      <vt:lpstr>ХАМТРАН, ЗОХИОН БАЙГУУЛСАН ҮЙЛ АЖИЛЛАГАА</vt:lpstr>
      <vt:lpstr>PowerPoint Presentation</vt:lpstr>
      <vt:lpstr>ХАМТРАН, ЗОХИОН БАЙГУУЛСАН ҮЙЛ АЖИЛЛАГАА</vt:lpstr>
      <vt:lpstr>ХАМТРАН, ЗОХИОН БАЙГУУЛСАН ҮЙЛ АЖИЛЛАГАА</vt:lpstr>
      <vt:lpstr>PowerPoint Presentation</vt:lpstr>
      <vt:lpstr>PowerPoint Presentation</vt:lpstr>
      <vt:lpstr>PowerPoint Presentation</vt:lpstr>
      <vt:lpstr>PowerPoint Presentation</vt:lpstr>
      <vt:lpstr>PowerPoint Presentation</vt:lpstr>
      <vt:lpstr>Цогтцэций сумын оюутны холбоотой хамтран хоёр сургуулийн сурагчдын дунд “Илтгэл, мэтгэлцээ”-ний тэмцээнийг зохион байгуулж ажиллаа. </vt:lpstr>
      <vt:lpstr>PowerPoint Presentation</vt:lpstr>
      <vt:lpstr>Өмнөговь аймгийн иргэдийн Төлөөлөгчдийн хурлаас "Нутгийн өөрөө удирдах байгууллагын чадавхийг бэхжүүлэх нь" төслийн хүрээнд зохион байгуулж буй "Сумын иргэдийн хурлын Төлөөлөгчдийн суурь сургалт" -нд хурлын Төлөөлөгчид цахимаар хамрагдсан.</vt:lpstr>
      <vt:lpstr>Засгийн газрын Хэрэг эрхлэх газар, Швейцарын хөгжлийн агентлагийн "Нутгийн өөрөө удирдах байгууллагын институцын чадавхыг бэхжүүлэх" төсөл, Өмнөговь аймгийн иргэдийн Төлөөлөгчдийн Хурал хамтран зохион байгуулсан ”Аймаг, сумын иргэдийн Төлөөлөгчдийн Хурлын чадвахыг бэхжүүлэх” сургалтанд Хурлын дарга болон ажлын албаны бүрэлдэхүүнээрээ хамрагдсан.</vt:lpstr>
      <vt:lpstr>     Мэдээлэл сурталчилгаа</vt:lpstr>
      <vt:lpstr>PowerPoint Presentation</vt:lpstr>
      <vt:lpstr>PowerPoint Presentation</vt:lpstr>
      <vt:lpstr>3. Өмнөговь аймгийн иргэдийн Төлөөлөгчдийн Хурал, Гэмт хэргээс урьдчилан сэргийлэх салбар зөвлөлөөс зохион байгуулсан “Уураар биш ухаанаар шийдье” нөлөөлөлийн арга хэмжээний хүрээнд зохион байгуулсан LEAP хөгжлийн төвийн багш Л.Болор-Эрдэнийн онлайн багц сургалтыг төсөвт 8 байгууллагын 225 албан хаагч цахимаар болон танхимаар хамрагдсан.  </vt:lpstr>
      <vt:lpstr>4. Тэсэрч дэлбэрэх бодисын үйлдвэр агуулах,улсын онц чухал обьектуудын үйл ажиллагаанд гэмт хэрэг зөрчлөөс урьдчилан сэргийлэхэд чиглэгдсэн хамтарсан хяналт шалгалт зохион байгуулж үр дүнг тооцох.   </vt:lpstr>
      <vt:lpstr>Улс төрийн хилс хэрэгт хэлмэгдэгсдийг цагаатгуулах ажлын хүрээнд зохион байгуулсан арга хэмжээний хэрэгжилт, үр дүн </vt:lpstr>
      <vt:lpstr>   Сумын аварга шалгаруулах шатрын тэмцээн </vt:lpstr>
      <vt:lpstr>  Сумын Улаан загалмайн анхан шатны хороо</vt:lpstr>
      <vt:lpstr>Анхан шатны хороо нь жил бүр ажлын төлөвлөгөө батлан хэрэгжүүлж, хорооны дарга нь ДШХ-ны даргатай жил бүр ажил үүргийн гэрээ байгуулан  МУЗН-ийн 4 хөтөлбөр, ОУ-ын УЗ, улаан хавирган сар хөдөлгөөний үндсэн 7 зарчимын хүрээнд үйл ажиллагаагаа явуулж байна. </vt:lpstr>
      <vt:lpstr>Мэдээлэл сурталчилгааны чиглэлээр Цогтцэций сум- узашх-red cross primary committee  пэйж хуудас нээн ажиллуулж байна. Үүгээр бид анхан шатны хорооны хийгдсэн ажил, иргэд байгууллагын хүмүүнлэгийн ажлыг сурталчлах, цаг үеийн мэдээлэл ковидын халдвараас урьдчилан сэргийлэх тухай Эрүүл мэндийн яамнаас өгч байгаа зөвлөмжийг иргэдэд тус  пэйж хуудсаар дамжуулан хүргэж байна. Мөн Нигүүлсэл сэтгүүлийг албан хэрэгцээнд жил бүр захиалан мэдээ мэдээлэл авч ажиллаж байна.</vt:lpstr>
      <vt:lpstr>Онцгой ивээн тэтгэгч гишүүддээ витамины багцыг хүргэн өгөв.</vt:lpstr>
      <vt:lpstr>Цогтцэций сумын ИТХ, Улаан загалмайн анхан шатны хорооноос хяналтын постод бүртгэл хяналт, шалгалтыг 24 цагаар үүрэг гүйцэтгэж буй алба хаагч нарт дулаан баригч /Нөмрөг/ гардууллаа.</vt:lpstr>
      <vt:lpstr>Хариу нэхээгүй тус хүмүүнлэгийн 14 хоногийн аян зарлав</vt:lpstr>
      <vt:lpstr>PowerPoint Presentation</vt:lpstr>
      <vt:lpstr>Гал түймэр унтраах, аврах 44 дүгээр ангитай хамтран 2021 оны гүйцэтгэлийн төлөвлөгөөнд тусгагдсаны дагуу 4 дүгээр улирлын "Тактик"-ийн сургуулийг "Петровис" ХХК-ын Нефть агуулахад 2021 оны 11 дүгээр сарын 24-ны өдөр зохион байгууллаа. Тактикийн сургуульд Гал түймэр унтраах, аврах 44 дүгээр ангиас гал унтраах зориулалтын 2 автомашин, 12 алба хаагч, "Энержи ресурс" ХХК-ны ER аврах багаас гал унтраах зориулалтын 1 автомашин, 7 алба хаагч, сумын Улаан загалмайн хорооноос 8 алба хаагч, "Петровис" ХХК-наас 7 алба хаагч нийт гал унтраах зориулалтын 3 автомашин, 34 алба хаагч оролцлоо.</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38</cp:revision>
  <cp:lastPrinted>2021-12-06T02:54:06Z</cp:lastPrinted>
  <dcterms:created xsi:type="dcterms:W3CDTF">2021-12-05T14:54:20Z</dcterms:created>
  <dcterms:modified xsi:type="dcterms:W3CDTF">2022-01-12T02:47:55Z</dcterms:modified>
</cp:coreProperties>
</file>