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14" r:id="rId2"/>
    <p:sldMasterId id="2147483740" r:id="rId3"/>
  </p:sldMasterIdLst>
  <p:notesMasterIdLst>
    <p:notesMasterId r:id="rId19"/>
  </p:notesMasterIdLst>
  <p:handoutMasterIdLst>
    <p:handoutMasterId r:id="rId20"/>
  </p:handoutMasterIdLst>
  <p:sldIdLst>
    <p:sldId id="386" r:id="rId4"/>
    <p:sldId id="540" r:id="rId5"/>
    <p:sldId id="538" r:id="rId6"/>
    <p:sldId id="539" r:id="rId7"/>
    <p:sldId id="543" r:id="rId8"/>
    <p:sldId id="542" r:id="rId9"/>
    <p:sldId id="541" r:id="rId10"/>
    <p:sldId id="544" r:id="rId11"/>
    <p:sldId id="478" r:id="rId12"/>
    <p:sldId id="526" r:id="rId13"/>
    <p:sldId id="528" r:id="rId14"/>
    <p:sldId id="527" r:id="rId15"/>
    <p:sldId id="529" r:id="rId16"/>
    <p:sldId id="394" r:id="rId17"/>
    <p:sldId id="371"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386"/>
            <p14:sldId id="540"/>
            <p14:sldId id="538"/>
            <p14:sldId id="539"/>
            <p14:sldId id="543"/>
            <p14:sldId id="542"/>
            <p14:sldId id="541"/>
            <p14:sldId id="544"/>
            <p14:sldId id="478"/>
            <p14:sldId id="526"/>
            <p14:sldId id="528"/>
            <p14:sldId id="527"/>
            <p14:sldId id="529"/>
            <p14:sldId id="394"/>
            <p14:sldId id="371"/>
          </p14:sldIdLst>
        </p14:section>
        <p14:section name="Sustainable development" id="{16378913-E5ED-4281-BAF5-F1F938CB0BED}">
          <p14:sldIdLst/>
        </p14:section>
        <p14:section name="SD of Mongolia" id="{E2D565D1-BA5E-44E6-A40E-50A644912248}">
          <p14:sldIdLst/>
        </p14:section>
        <p14:section name="Policy update" id="{71D59651-8EFA-4415-9623-98B4C4A8699C}">
          <p14:sldIdLst/>
        </p14:section>
        <p14:section name="Duscussions and conclusions" id="{2E16B512-814A-4DC1-A986-25475E10E0EF}">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35"/>
    <a:srgbClr val="00602B"/>
    <a:srgbClr val="0000CC"/>
    <a:srgbClr val="64A820"/>
    <a:srgbClr val="68AF21"/>
    <a:srgbClr val="005024"/>
    <a:srgbClr val="116326"/>
    <a:srgbClr val="CC66FF"/>
    <a:srgbClr val="CC0099"/>
    <a:srgbClr val="004C22"/>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74377" autoAdjust="0"/>
  </p:normalViewPr>
  <p:slideViewPr>
    <p:cSldViewPr snapToGrid="0">
      <p:cViewPr>
        <p:scale>
          <a:sx n="62" d="100"/>
          <a:sy n="62" d="100"/>
        </p:scale>
        <p:origin x="-1578" y="-258"/>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448" cy="495858"/>
          </a:xfrm>
          <a:prstGeom prst="rect">
            <a:avLst/>
          </a:prstGeom>
        </p:spPr>
        <p:txBody>
          <a:bodyPr vert="horz" lIns="90955" tIns="45478" rIns="90955" bIns="45478" rtlCol="0"/>
          <a:lstStyle>
            <a:lvl1pPr algn="l">
              <a:defRPr sz="1200"/>
            </a:lvl1pPr>
          </a:lstStyle>
          <a:p>
            <a:endParaRPr lang="en-US"/>
          </a:p>
        </p:txBody>
      </p:sp>
      <p:sp>
        <p:nvSpPr>
          <p:cNvPr id="3" name="Date Placeholder 2"/>
          <p:cNvSpPr>
            <a:spLocks noGrp="1"/>
          </p:cNvSpPr>
          <p:nvPr>
            <p:ph type="dt" sz="quarter" idx="1"/>
          </p:nvPr>
        </p:nvSpPr>
        <p:spPr>
          <a:xfrm>
            <a:off x="3851227" y="1"/>
            <a:ext cx="2944869" cy="495858"/>
          </a:xfrm>
          <a:prstGeom prst="rect">
            <a:avLst/>
          </a:prstGeom>
        </p:spPr>
        <p:txBody>
          <a:bodyPr vert="horz" lIns="90955" tIns="45478" rIns="90955" bIns="45478" rtlCol="0"/>
          <a:lstStyle>
            <a:lvl1pPr algn="r">
              <a:defRPr sz="1200"/>
            </a:lvl1pPr>
          </a:lstStyle>
          <a:p>
            <a:fld id="{32E8D4D3-AE4C-4122-B012-3D326AF23F94}" type="datetimeFigureOut">
              <a:rPr lang="en-US" smtClean="0"/>
              <a:pPr/>
              <a:t>1/11/2021</a:t>
            </a:fld>
            <a:endParaRPr lang="en-US"/>
          </a:p>
        </p:txBody>
      </p:sp>
      <p:sp>
        <p:nvSpPr>
          <p:cNvPr id="4" name="Footer Placeholder 3"/>
          <p:cNvSpPr>
            <a:spLocks noGrp="1"/>
          </p:cNvSpPr>
          <p:nvPr>
            <p:ph type="ftr" sz="quarter" idx="2"/>
          </p:nvPr>
        </p:nvSpPr>
        <p:spPr>
          <a:xfrm>
            <a:off x="1" y="9429202"/>
            <a:ext cx="2946448" cy="495858"/>
          </a:xfrm>
          <a:prstGeom prst="rect">
            <a:avLst/>
          </a:prstGeom>
        </p:spPr>
        <p:txBody>
          <a:bodyPr vert="horz" lIns="90955" tIns="45478" rIns="90955" bIns="45478" rtlCol="0" anchor="b"/>
          <a:lstStyle>
            <a:lvl1pPr algn="l">
              <a:defRPr sz="1200"/>
            </a:lvl1pPr>
          </a:lstStyle>
          <a:p>
            <a:endParaRPr lang="en-US"/>
          </a:p>
        </p:txBody>
      </p:sp>
      <p:sp>
        <p:nvSpPr>
          <p:cNvPr id="5" name="Slide Number Placeholder 4"/>
          <p:cNvSpPr>
            <a:spLocks noGrp="1"/>
          </p:cNvSpPr>
          <p:nvPr>
            <p:ph type="sldNum" sz="quarter" idx="3"/>
          </p:nvPr>
        </p:nvSpPr>
        <p:spPr>
          <a:xfrm>
            <a:off x="3851227" y="9429202"/>
            <a:ext cx="2944869" cy="495858"/>
          </a:xfrm>
          <a:prstGeom prst="rect">
            <a:avLst/>
          </a:prstGeom>
        </p:spPr>
        <p:txBody>
          <a:bodyPr vert="horz" lIns="90955" tIns="45478" rIns="90955" bIns="45478" rtlCol="0" anchor="b"/>
          <a:lstStyle>
            <a:lvl1pPr algn="r">
              <a:defRPr sz="1200"/>
            </a:lvl1pPr>
          </a:lstStyle>
          <a:p>
            <a:fld id="{FC7BF753-EF86-4C3B-B190-B9DB5B967602}" type="slidenum">
              <a:rPr lang="en-US" smtClean="0"/>
              <a:pPr/>
              <a:t>‹#›</a:t>
            </a:fld>
            <a:endParaRPr lang="en-US"/>
          </a:p>
        </p:txBody>
      </p:sp>
    </p:spTree>
    <p:extLst>
      <p:ext uri="{BB962C8B-B14F-4D97-AF65-F5344CB8AC3E}">
        <p14:creationId xmlns:p14="http://schemas.microsoft.com/office/powerpoint/2010/main" val="3200753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0955" tIns="45478" rIns="90955" bIns="45478"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0955" tIns="45478" rIns="90955" bIns="45478" rtlCol="0"/>
          <a:lstStyle>
            <a:lvl1pPr algn="r">
              <a:defRPr sz="1200"/>
            </a:lvl1pPr>
          </a:lstStyle>
          <a:p>
            <a:fld id="{00F830A1-3891-4B82-A120-081866556DA0}" type="datetimeFigureOut">
              <a:rPr lang="en-US" smtClean="0"/>
              <a:pPr/>
              <a:t>1/11/2021</a:t>
            </a:fld>
            <a:endParaRPr lang="en-US" dirty="0"/>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0955" tIns="45478" rIns="90955" bIns="45478"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0955" tIns="45478" rIns="90955" bIns="454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6332"/>
          </a:xfrm>
          <a:prstGeom prst="rect">
            <a:avLst/>
          </a:prstGeom>
        </p:spPr>
        <p:txBody>
          <a:bodyPr vert="horz" lIns="90955" tIns="45478" rIns="90955" bIns="454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0955" tIns="45478" rIns="90955" bIns="45478"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711583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stretch>
            <a:fillRect/>
          </a:stretch>
        </p:blipFill>
        <p:spPr>
          <a:xfrm>
            <a:off x="2438400" y="2133600"/>
            <a:ext cx="6705600" cy="3074796"/>
          </a:xfrm>
          <a:prstGeom prst="rect">
            <a:avLst/>
          </a:prstGeom>
        </p:spPr>
      </p:pic>
      <p:pic>
        <p:nvPicPr>
          <p:cNvPr id="11" name="Picture 10"/>
          <p:cNvPicPr>
            <a:picLocks/>
          </p:cNvPicPr>
          <p:nvPr userDrawn="1"/>
        </p:nvPicPr>
        <p:blipFill>
          <a:blip r:embed="rId3" cstate="print"/>
          <a:stretch>
            <a:fillRect/>
          </a:stretch>
        </p:blipFill>
        <p:spPr>
          <a:xfrm>
            <a:off x="20548" y="5257802"/>
            <a:ext cx="9098280" cy="1569377"/>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200400" y="76200"/>
            <a:ext cx="2748224" cy="1981200"/>
          </a:xfrm>
          <a:prstGeom prst="rect">
            <a:avLst/>
          </a:prstGeom>
        </p:spPr>
      </p:pic>
      <p:pic>
        <p:nvPicPr>
          <p:cNvPr id="16" name="Picture 15"/>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76200" y="76200"/>
            <a:ext cx="3048000" cy="1981200"/>
          </a:xfrm>
          <a:prstGeom prst="rect">
            <a:avLst/>
          </a:prstGeom>
        </p:spPr>
      </p:pic>
      <p:pic>
        <p:nvPicPr>
          <p:cNvPr id="17" name="Picture 16"/>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019800" y="87230"/>
            <a:ext cx="3048000" cy="1970170"/>
          </a:xfrm>
          <a:prstGeom prst="rect">
            <a:avLst/>
          </a:prstGeom>
        </p:spPr>
      </p:pic>
      <p:pic>
        <p:nvPicPr>
          <p:cNvPr id="8" name="Picture 7" descr="mnet_logo_mon_(1104150002).jpg"/>
          <p:cNvPicPr>
            <a:picLocks noChangeAspect="1"/>
          </p:cNvPicPr>
          <p:nvPr userDrawn="1"/>
        </p:nvPicPr>
        <p:blipFill>
          <a:blip r:embed="rId7" cstate="print"/>
          <a:stretch>
            <a:fillRect/>
          </a:stretch>
        </p:blipFill>
        <p:spPr>
          <a:xfrm>
            <a:off x="76202" y="2819402"/>
            <a:ext cx="2395695" cy="13355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9"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par>
                                <p:cTn id="22" presetID="2" presetClass="entr" presetSubtype="3"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1/11/2021</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4" y="4800601"/>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3" y="838201"/>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1"/>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1"/>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1/11/2021</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40"/>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0"/>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58050E-B668-4FA7-85AD-C750C80A6E9B}"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pic>
        <p:nvPicPr>
          <p:cNvPr id="7" name="Picture 6"/>
          <p:cNvPicPr>
            <a:picLocks noChangeAspect="1"/>
          </p:cNvPicPr>
          <p:nvPr userDrawn="1"/>
        </p:nvPicPr>
        <p:blipFill rotWithShape="1">
          <a:blip r:embed="rId2" cstate="print"/>
          <a:srcRect l="2599" r="5874" b="5262"/>
          <a:stretch/>
        </p:blipFill>
        <p:spPr>
          <a:xfrm>
            <a:off x="3529" y="5867400"/>
            <a:ext cx="9144000" cy="10536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Monday, January 11, 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9" name="Rectangle 8"/>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0" name="Oval 9"/>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       </a:t>
            </a:r>
            <a:r>
              <a:rPr lang="mn-MN" sz="6000" dirty="0" smtClean="0"/>
              <a:t>1</a:t>
            </a:r>
            <a:endParaRPr lang="en-US" sz="6000" dirty="0"/>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58050E-B668-4FA7-85AD-C750C80A6E9B}" type="datetimeFigureOut">
              <a:rPr lang="en-US" smtClean="0"/>
              <a:pPr/>
              <a:t>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0D5ECE-8B49-45CD-BE81-EF81920D1969}" type="slidenum">
              <a:rPr lang="en-US" smtClean="0"/>
              <a:pPr/>
              <a:t>‹#›</a:t>
            </a:fld>
            <a:endParaRPr lang="en-US" dirty="0"/>
          </a:p>
        </p:txBody>
      </p:sp>
      <p:cxnSp>
        <p:nvCxnSpPr>
          <p:cNvPr id="11" name="Straight Connector 10"/>
          <p:cNvCxnSpPr/>
          <p:nvPr/>
        </p:nvCxnSpPr>
        <p:spPr>
          <a:xfrm rot="5400000">
            <a:off x="2217817" y="4045823"/>
            <a:ext cx="4709160" cy="79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58050E-B668-4FA7-85AD-C750C80A6E9B}" type="datetimeFigureOut">
              <a:rPr lang="en-US" smtClean="0"/>
              <a:pPr/>
              <a:t>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2" cstate="print"/>
          <a:stretch>
            <a:fillRect/>
          </a:stretch>
        </p:blipFill>
        <p:spPr>
          <a:xfrm>
            <a:off x="0" y="762000"/>
            <a:ext cx="2445488"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baseline="0">
                <a:solidFill>
                  <a:schemeClr val="accent2"/>
                </a:solidFill>
              </a:defRPr>
            </a:lvl1pPr>
          </a:lstStyle>
          <a:p>
            <a:endParaRPr lang="en-US" dirty="0"/>
          </a:p>
        </p:txBody>
      </p:sp>
      <p:sp>
        <p:nvSpPr>
          <p:cNvPr id="3" name="Text Placeholder 2"/>
          <p:cNvSpPr>
            <a:spLocks noGrp="1"/>
          </p:cNvSpPr>
          <p:nvPr>
            <p:ph type="body" idx="1"/>
          </p:nvPr>
        </p:nvSpPr>
        <p:spPr>
          <a:xfrm>
            <a:off x="381002" y="5105402"/>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       </a:t>
            </a:r>
            <a:r>
              <a:rPr lang="mn-MN" sz="6000" dirty="0" smtClean="0"/>
              <a:t>1</a:t>
            </a:r>
            <a:endParaRPr lang="en-US" sz="6000"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Monday, January 11, 2021</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8050E-B668-4FA7-85AD-C750C80A6E9B}" type="datetimeFigureOut">
              <a:rPr lang="en-US" smtClean="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1" y="838202"/>
            <a:ext cx="5904391"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8050E-B668-4FA7-85AD-C750C80A6E9B}" type="datetimeFigureOut">
              <a:rPr lang="en-US" smtClean="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58050E-B668-4FA7-85AD-C750C80A6E9B}"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1/11/2021</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2"/>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58050E-B668-4FA7-85AD-C750C80A6E9B}"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pic>
        <p:nvPicPr>
          <p:cNvPr id="7" name="Picture 6"/>
          <p:cNvPicPr>
            <a:picLocks noChangeAspect="1"/>
          </p:cNvPicPr>
          <p:nvPr userDrawn="1"/>
        </p:nvPicPr>
        <p:blipFill rotWithShape="1">
          <a:blip r:embed="rId2" cstate="print"/>
          <a:srcRect l="2599" r="5874" b="5262"/>
          <a:stretch/>
        </p:blipFill>
        <p:spPr>
          <a:xfrm>
            <a:off x="3529" y="5867400"/>
            <a:ext cx="9144000" cy="10536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Monday, January 11, 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       </a:t>
            </a:r>
            <a:r>
              <a:rPr lang="mn-MN" sz="6000" dirty="0" smtClean="0"/>
              <a:t>1</a:t>
            </a:r>
            <a:endParaRPr lang="en-US" sz="6000"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29" y="5867400"/>
            <a:ext cx="9144000" cy="1053694"/>
          </a:xfrm>
          <a:prstGeom prst="rect">
            <a:avLst/>
          </a:prstGeom>
        </p:spPr>
      </p:pic>
      <p:sp>
        <p:nvSpPr>
          <p:cNvPr id="2" name="Title 1"/>
          <p:cNvSpPr>
            <a:spLocks noGrp="1"/>
          </p:cNvSpPr>
          <p:nvPr>
            <p:ph type="title"/>
          </p:nvPr>
        </p:nvSpPr>
        <p:spPr>
          <a:xfrm>
            <a:off x="436182"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1/11/2021</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58050E-B668-4FA7-85AD-C750C80A6E9B}" type="datetimeFigureOut">
              <a:rPr lang="en-US" smtClean="0"/>
              <a:pPr/>
              <a:t>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58050E-B668-4FA7-85AD-C750C80A6E9B}" type="datetimeFigureOut">
              <a:rPr lang="en-US" smtClean="0"/>
              <a:pPr/>
              <a:t>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2" cstate="print"/>
          <a:stretch>
            <a:fillRect/>
          </a:stretch>
        </p:blipFill>
        <p:spPr>
          <a:xfrm>
            <a:off x="0" y="762000"/>
            <a:ext cx="2445488"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Monday, January 11, 2021</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8050E-B668-4FA7-85AD-C750C80A6E9B}" type="datetimeFigureOut">
              <a:rPr lang="en-US" smtClean="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258050E-B668-4FA7-85AD-C750C80A6E9B}" type="datetimeFigureOut">
              <a:rPr lang="en-US" smtClean="0"/>
              <a:pPr/>
              <a:t>1/11/2021</a:t>
            </a:fld>
            <a:endParaRPr lang="en-US" dirty="0"/>
          </a:p>
        </p:txBody>
      </p:sp>
      <p:sp>
        <p:nvSpPr>
          <p:cNvPr id="9" name="Slide Number Placeholder 8"/>
          <p:cNvSpPr>
            <a:spLocks noGrp="1"/>
          </p:cNvSpPr>
          <p:nvPr>
            <p:ph type="sldNum" sz="quarter" idx="11"/>
          </p:nvPr>
        </p:nvSpPr>
        <p:spPr/>
        <p:txBody>
          <a:bodyPr/>
          <a:lstStyle/>
          <a:p>
            <a:fld id="{240D5ECE-8B49-45CD-BE81-EF81920D1969}"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Rectangle 10"/>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1/11/2021</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2"/>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1/11/2021</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2"/>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1/11/2021</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2"/>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2"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1/11/2021</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1/11/2021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1/11/2021</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2" y="609601"/>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1" y="609600"/>
            <a:ext cx="5111751"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2" y="1435103"/>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1/11/2021</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print"/>
          <a:srcRect l="2599" r="5874" b="5262"/>
          <a:stretch/>
        </p:blipFill>
        <p:spPr>
          <a:xfrm>
            <a:off x="3529"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1/11/2021</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258050E-B668-4FA7-85AD-C750C80A6E9B}" type="datetimeFigureOut">
              <a:rPr lang="en-US" smtClean="0"/>
              <a:pPr/>
              <a:t>1/11/2021</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40D5ECE-8B49-45CD-BE81-EF81920D19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40D5ECE-8B49-45CD-BE81-EF81920D1969}"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258050E-B668-4FA7-85AD-C750C80A6E9B}" type="datetimeFigureOut">
              <a:rPr lang="en-US" smtClean="0"/>
              <a:pPr/>
              <a:t>1/11/2021</a:t>
            </a:fld>
            <a:endParaRPr lang="en-US" dirty="0"/>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13" r:id="rId13"/>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28791" y="2320850"/>
            <a:ext cx="8899300" cy="232016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mn-MN" sz="3200" b="1" dirty="0" smtClean="0">
                <a:solidFill>
                  <a:srgbClr val="00602B"/>
                </a:solidFill>
                <a:effectLst>
                  <a:outerShdw blurRad="38100" dist="38100" dir="2700000" algn="tl">
                    <a:srgbClr val="000000">
                      <a:alpha val="43137"/>
                    </a:srgbClr>
                  </a:outerShdw>
                </a:effectLst>
                <a:latin typeface="Korinna Mon" pitchFamily="18" charset="0"/>
                <a:cs typeface="Times New Roman" pitchFamily="18" charset="0"/>
              </a:rPr>
              <a:t>БАЙГАЛЬ ОРЧНЫГ ХАМГААЛАХ  ТАЛААРХ БОДЛОГО, ХӨТӨЛБӨР</a:t>
            </a:r>
          </a:p>
          <a:p>
            <a:pPr>
              <a:spcBef>
                <a:spcPts val="0"/>
              </a:spcBef>
            </a:pPr>
            <a:endParaRPr lang="mn-MN" sz="3200" b="1" dirty="0" smtClean="0">
              <a:solidFill>
                <a:srgbClr val="007635"/>
              </a:solidFill>
              <a:effectLst>
                <a:outerShdw blurRad="38100" dist="38100" dir="2700000" algn="tl">
                  <a:srgbClr val="000000">
                    <a:alpha val="43137"/>
                  </a:srgbClr>
                </a:outerShdw>
              </a:effectLst>
              <a:latin typeface="Korinna Mon" pitchFamily="18" charset="0"/>
              <a:cs typeface="Times New Roman" pitchFamily="18" charset="0"/>
            </a:endParaRPr>
          </a:p>
          <a:p>
            <a:pPr>
              <a:spcBef>
                <a:spcPts val="0"/>
              </a:spcBef>
            </a:pPr>
            <a:endParaRPr lang="mn-MN" sz="2400" b="1" dirty="0" smtClean="0">
              <a:solidFill>
                <a:srgbClr val="007635"/>
              </a:solidFill>
              <a:effectLst>
                <a:outerShdw blurRad="38100" dist="38100" dir="2700000" algn="tl">
                  <a:srgbClr val="000000">
                    <a:alpha val="43137"/>
                  </a:srgbClr>
                </a:outerShdw>
              </a:effectLst>
              <a:latin typeface="Times New Roman" pitchFamily="18" charset="0"/>
              <a:ea typeface="+mn-ea"/>
              <a:cs typeface="Times New Roman" pitchFamily="18" charset="0"/>
            </a:endParaRPr>
          </a:p>
          <a:p>
            <a:pPr>
              <a:spcBef>
                <a:spcPts val="0"/>
              </a:spcBef>
            </a:pPr>
            <a:endParaRPr lang="en-US" sz="2400" b="1" dirty="0" smtClean="0">
              <a:solidFill>
                <a:srgbClr val="007635"/>
              </a:solidFill>
              <a:effectLst>
                <a:outerShdw blurRad="38100" dist="38100" dir="2700000" algn="tl">
                  <a:srgbClr val="000000">
                    <a:alpha val="43137"/>
                  </a:srgbClr>
                </a:outerShdw>
              </a:effectLst>
              <a:latin typeface="Times New Roman" pitchFamily="18" charset="0"/>
              <a:ea typeface="+mn-ea"/>
              <a:cs typeface="Times New Roman" pitchFamily="18" charset="0"/>
            </a:endParaRPr>
          </a:p>
          <a:p>
            <a:pPr>
              <a:spcBef>
                <a:spcPts val="0"/>
              </a:spcBef>
            </a:pPr>
            <a:r>
              <a:rPr lang="mn-MN" sz="2400" b="1" dirty="0" smtClean="0">
                <a:solidFill>
                  <a:srgbClr val="00B05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mn-MN" sz="2400" b="1" dirty="0" smtClean="0">
                <a:solidFill>
                  <a:srgbClr val="00602B"/>
                </a:solidFill>
                <a:effectLst>
                  <a:outerShdw blurRad="38100" dist="38100" dir="2700000" algn="tl">
                    <a:srgbClr val="000000">
                      <a:alpha val="43137"/>
                    </a:srgbClr>
                  </a:outerShdw>
                </a:effectLst>
                <a:latin typeface="Bookman Old Style" pitchFamily="18" charset="0"/>
                <a:ea typeface="+mn-ea"/>
                <a:cs typeface="Times New Roman" pitchFamily="18" charset="0"/>
              </a:rPr>
              <a:t>Танилцуулагч: </a:t>
            </a:r>
            <a:r>
              <a:rPr lang="mn-MN" sz="2400" b="1" i="1" dirty="0" smtClean="0">
                <a:solidFill>
                  <a:srgbClr val="00602B"/>
                </a:solidFill>
                <a:effectLst>
                  <a:outerShdw blurRad="38100" dist="38100" dir="2700000" algn="tl">
                    <a:srgbClr val="000000">
                      <a:alpha val="43137"/>
                    </a:srgbClr>
                  </a:outerShdw>
                </a:effectLst>
                <a:latin typeface="Bookman Old Style" pitchFamily="18" charset="0"/>
                <a:ea typeface="+mn-ea"/>
                <a:cs typeface="Times New Roman" pitchFamily="18" charset="0"/>
              </a:rPr>
              <a:t>Байгаль орчны хяналтын  </a:t>
            </a:r>
          </a:p>
          <a:p>
            <a:pPr>
              <a:spcBef>
                <a:spcPts val="0"/>
              </a:spcBef>
            </a:pPr>
            <a:r>
              <a:rPr lang="mn-MN" sz="2400" b="1" i="1" dirty="0">
                <a:solidFill>
                  <a:srgbClr val="00602B"/>
                </a:solidFill>
                <a:effectLst>
                  <a:outerShdw blurRad="38100" dist="38100" dir="2700000" algn="tl">
                    <a:srgbClr val="000000">
                      <a:alpha val="43137"/>
                    </a:srgbClr>
                  </a:outerShdw>
                </a:effectLst>
                <a:latin typeface="Bookman Old Style" pitchFamily="18" charset="0"/>
                <a:ea typeface="+mn-ea"/>
                <a:cs typeface="Times New Roman" pitchFamily="18" charset="0"/>
              </a:rPr>
              <a:t> </a:t>
            </a:r>
            <a:r>
              <a:rPr lang="mn-MN" sz="2400" b="1" i="1" dirty="0" smtClean="0">
                <a:solidFill>
                  <a:srgbClr val="00602B"/>
                </a:solidFill>
                <a:effectLst>
                  <a:outerShdw blurRad="38100" dist="38100" dir="2700000" algn="tl">
                    <a:srgbClr val="000000">
                      <a:alpha val="43137"/>
                    </a:srgbClr>
                  </a:outerShdw>
                </a:effectLst>
                <a:latin typeface="Bookman Old Style" pitchFamily="18" charset="0"/>
                <a:ea typeface="+mn-ea"/>
                <a:cs typeface="Times New Roman" pitchFamily="18" charset="0"/>
              </a:rPr>
              <a:t>                                        улсын байцаагч Ж.Саран</a:t>
            </a:r>
            <a:endParaRPr lang="en-US" sz="2400" b="1" i="1" dirty="0" smtClean="0">
              <a:solidFill>
                <a:srgbClr val="00602B"/>
              </a:solidFill>
              <a:effectLst>
                <a:outerShdw blurRad="38100" dist="38100" dir="2700000" algn="tl">
                  <a:srgbClr val="000000">
                    <a:alpha val="43137"/>
                  </a:srgbClr>
                </a:outerShdw>
              </a:effectLst>
              <a:latin typeface="Bookman Old Style" pitchFamily="18" charset="0"/>
              <a:ea typeface="+mn-ea"/>
              <a:cs typeface="Times New Roman" pitchFamily="18" charset="0"/>
            </a:endParaRPr>
          </a:p>
          <a:p>
            <a:pPr>
              <a:spcBef>
                <a:spcPts val="0"/>
              </a:spcBef>
            </a:pPr>
            <a:endParaRPr lang="en-US" sz="2400" b="1" dirty="0">
              <a:solidFill>
                <a:srgbClr val="64A820"/>
              </a:solidFill>
              <a:latin typeface="Times New Roman" pitchFamily="18" charset="0"/>
              <a:cs typeface="Times New Roman" pitchFamily="18" charset="0"/>
            </a:endParaRPr>
          </a:p>
        </p:txBody>
      </p:sp>
      <p:pic>
        <p:nvPicPr>
          <p:cNvPr id="6" name="Picture 3" descr="H:\O-08.jpg"/>
          <p:cNvPicPr>
            <a:picLocks noChangeAspect="1" noChangeArrowheads="1"/>
          </p:cNvPicPr>
          <p:nvPr/>
        </p:nvPicPr>
        <p:blipFill>
          <a:blip r:embed="rId2" cstate="print"/>
          <a:srcRect/>
          <a:stretch>
            <a:fillRect/>
          </a:stretch>
        </p:blipFill>
        <p:spPr bwMode="auto">
          <a:xfrm>
            <a:off x="6283653" y="139129"/>
            <a:ext cx="1443028" cy="1430589"/>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9" name="Picture 2" descr="mt"/>
          <p:cNvPicPr>
            <a:picLocks noChangeAspect="1" noChangeArrowheads="1"/>
          </p:cNvPicPr>
          <p:nvPr/>
        </p:nvPicPr>
        <p:blipFill>
          <a:blip r:embed="rId3" cstate="print"/>
          <a:srcRect/>
          <a:stretch>
            <a:fillRect/>
          </a:stretch>
        </p:blipFill>
        <p:spPr bwMode="auto">
          <a:xfrm>
            <a:off x="997471" y="261049"/>
            <a:ext cx="1431403" cy="1308669"/>
          </a:xfrm>
          <a:prstGeom prst="rect">
            <a:avLst/>
          </a:prstGeom>
          <a:noFill/>
          <a:ln w="9525">
            <a:noFill/>
            <a:miter lim="800000"/>
            <a:headEnd/>
            <a:tailEnd/>
          </a:ln>
        </p:spPr>
      </p:pic>
    </p:spTree>
    <p:extLst>
      <p:ext uri="{BB962C8B-B14F-4D97-AF65-F5344CB8AC3E}">
        <p14:creationId xmlns:p14="http://schemas.microsoft.com/office/powerpoint/2010/main" val="341228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7973" y="109248"/>
            <a:ext cx="2266967" cy="584775"/>
          </a:xfrm>
          <a:prstGeom prst="rect">
            <a:avLst/>
          </a:prstGeom>
        </p:spPr>
        <p:txBody>
          <a:bodyPr wrap="none">
            <a:spAutoFit/>
          </a:bodyPr>
          <a:lstStyle/>
          <a:p>
            <a:r>
              <a:rPr lang="mn-MN" sz="3200" b="1" dirty="0" smtClean="0">
                <a:latin typeface="Bookman Old Style" pitchFamily="18" charset="0"/>
              </a:rPr>
              <a:t>С А Н А Л</a:t>
            </a:r>
            <a:endParaRPr lang="en-US" dirty="0"/>
          </a:p>
        </p:txBody>
      </p:sp>
      <p:sp>
        <p:nvSpPr>
          <p:cNvPr id="5" name="Rectangle 4"/>
          <p:cNvSpPr/>
          <p:nvPr/>
        </p:nvSpPr>
        <p:spPr>
          <a:xfrm>
            <a:off x="261257" y="1034885"/>
            <a:ext cx="8679543" cy="5078313"/>
          </a:xfrm>
          <a:prstGeom prst="rect">
            <a:avLst/>
          </a:prstGeom>
        </p:spPr>
        <p:txBody>
          <a:bodyPr wrap="square">
            <a:spAutoFit/>
          </a:bodyPr>
          <a:lstStyle/>
          <a:p>
            <a:pPr algn="just"/>
            <a:endParaRPr lang="en-US" dirty="0">
              <a:latin typeface="Arial Mon" pitchFamily="34" charset="0"/>
            </a:endParaRPr>
          </a:p>
          <a:p>
            <a:pPr algn="just"/>
            <a:r>
              <a:rPr lang="mn-MN" sz="2000" b="1" dirty="0">
                <a:solidFill>
                  <a:srgbClr val="64A820"/>
                </a:solidFill>
                <a:latin typeface="Bookman Old Style" pitchFamily="18" charset="0"/>
              </a:rPr>
              <a:t>	</a:t>
            </a:r>
            <a:r>
              <a:rPr lang="mn-MN" sz="2200" b="1" dirty="0" smtClean="0">
                <a:solidFill>
                  <a:srgbClr val="64A820"/>
                </a:solidFill>
                <a:latin typeface="Bookman Old Style" pitchFamily="18" charset="0"/>
              </a:rPr>
              <a:t> </a:t>
            </a:r>
            <a:r>
              <a:rPr lang="mn-MN" sz="2200" b="1" dirty="0">
                <a:latin typeface="Arial Mon" pitchFamily="34" charset="0"/>
              </a:rPr>
              <a:t>Чойбалсан хотын ногоон байгууламжийг нэмэгдүүлэх ажлын хүрээнд:</a:t>
            </a:r>
            <a:r>
              <a:rPr lang="mn-MN" sz="2000" dirty="0">
                <a:latin typeface="Arial Mon" pitchFamily="34" charset="0"/>
              </a:rPr>
              <a:t> цэцэрлэгжүүлэлт хариуцсан байгууллагыг чадавхижуулан, үйл ажиллагааг тогтворжуулах, мэргэжлийн цэцэрлэгчдийг эрчимтэй бэлтгэж, дадлагажуулах, ногоон байгууламжийн арчлалт, хамгаалалт, нөхөн сэргээлтийн зардлыг жил бүр шийдвэрлэж, үр дүнтэй зарцуулах, </a:t>
            </a:r>
            <a:r>
              <a:rPr lang="mn-MN" sz="2000" dirty="0" smtClean="0">
                <a:latin typeface="Arial Mon" pitchFamily="34" charset="0"/>
              </a:rPr>
              <a:t>байгууллага, ААН, гýð </a:t>
            </a:r>
            <a:r>
              <a:rPr lang="mn-MN" sz="2000" dirty="0">
                <a:latin typeface="Arial Mon" pitchFamily="34" charset="0"/>
              </a:rPr>
              <a:t>õîðîîëëûн айл өрх бүр хашаандаа ногоон орчин бий болгоõ õºäºëãººí ºðí¿¿ëэх  </a:t>
            </a:r>
            <a:endParaRPr lang="en-US" sz="2400" dirty="0">
              <a:latin typeface="Arial Mon" pitchFamily="34" charset="0"/>
            </a:endParaRPr>
          </a:p>
          <a:p>
            <a:pPr algn="just"/>
            <a:r>
              <a:rPr lang="mn-MN" sz="2400" b="1" dirty="0">
                <a:solidFill>
                  <a:srgbClr val="7030A0"/>
                </a:solidFill>
                <a:latin typeface="Arial Mon" pitchFamily="34" charset="0"/>
              </a:rPr>
              <a:t>	</a:t>
            </a:r>
            <a:endParaRPr lang="mn-MN" sz="2400" b="1" dirty="0" smtClean="0">
              <a:solidFill>
                <a:srgbClr val="7030A0"/>
              </a:solidFill>
              <a:latin typeface="Arial Mon" pitchFamily="34" charset="0"/>
            </a:endParaRPr>
          </a:p>
          <a:p>
            <a:pPr algn="just"/>
            <a:r>
              <a:rPr lang="mn-MN" sz="2000" b="1" dirty="0">
                <a:solidFill>
                  <a:srgbClr val="7030A0"/>
                </a:solidFill>
                <a:latin typeface="Arial Mon" pitchFamily="34" charset="0"/>
              </a:rPr>
              <a:t>	</a:t>
            </a:r>
            <a:r>
              <a:rPr lang="mn-MN" sz="2200" b="1" dirty="0" smtClean="0">
                <a:solidFill>
                  <a:srgbClr val="7030A0"/>
                </a:solidFill>
                <a:latin typeface="Bookman Old Style" pitchFamily="18" charset="0"/>
              </a:rPr>
              <a:t> </a:t>
            </a:r>
            <a:r>
              <a:rPr lang="mn-MN" sz="2200" b="1" dirty="0">
                <a:latin typeface="Arial Mon" pitchFamily="34" charset="0"/>
              </a:rPr>
              <a:t>Агаарын бохирдлыг бууруулах ажлын хүрээнд:</a:t>
            </a:r>
            <a:r>
              <a:rPr lang="mn-MN" sz="2200" dirty="0">
                <a:latin typeface="Arial Mon" pitchFamily="34" charset="0"/>
              </a:rPr>
              <a:t> </a:t>
            </a:r>
            <a:r>
              <a:rPr lang="mn-MN" sz="2000" dirty="0">
                <a:latin typeface="Arial Mon" pitchFamily="34" charset="0"/>
              </a:rPr>
              <a:t>Гэр хорооллын айл өрхийг бүрэн шаталттай зуух, утаа бага гаргадаг шахмал түлшээр хангах, </a:t>
            </a:r>
            <a:r>
              <a:rPr lang="mn-MN" sz="2000" dirty="0" smtClean="0">
                <a:latin typeface="Arial Mon" pitchFamily="34" charset="0"/>
              </a:rPr>
              <a:t>тºâëºðñºí </a:t>
            </a:r>
            <a:r>
              <a:rPr lang="mn-MN" sz="2000" dirty="0">
                <a:latin typeface="Arial Mon" pitchFamily="34" charset="0"/>
              </a:rPr>
              <a:t>õàëààëòàä õîëáîõ, </a:t>
            </a:r>
            <a:r>
              <a:rPr lang="mn-MN" sz="2000" dirty="0" smtClean="0">
                <a:latin typeface="Arial Mon" pitchFamily="34" charset="0"/>
              </a:rPr>
              <a:t>орон сууцжуулах, уóðûí çóóõ ашигладаг </a:t>
            </a:r>
            <a:r>
              <a:rPr lang="mn-MN" sz="2000" dirty="0">
                <a:latin typeface="Arial Mon" pitchFamily="34" charset="0"/>
              </a:rPr>
              <a:t>áàéãóóëëàãà, </a:t>
            </a:r>
            <a:r>
              <a:rPr lang="mn-MN" sz="2000" dirty="0" smtClean="0">
                <a:latin typeface="Arial Mon" pitchFamily="34" charset="0"/>
              </a:rPr>
              <a:t>ААН-ийн òоог багасгах </a:t>
            </a:r>
            <a:r>
              <a:rPr lang="mn-MN" sz="2000" dirty="0">
                <a:latin typeface="Arial Mon" pitchFamily="34" charset="0"/>
              </a:rPr>
              <a:t>зэрэг àæëуудûã ¿å øàòòàéãààð õýðýãæ¿¿ëýõ</a:t>
            </a:r>
            <a:endParaRPr lang="en-US" sz="2000" dirty="0">
              <a:latin typeface="Arial Mon" pitchFamily="34" charset="0"/>
            </a:endParaRPr>
          </a:p>
          <a:p>
            <a:pPr algn="just"/>
            <a:r>
              <a:rPr lang="mn-MN" dirty="0">
                <a:latin typeface="Arial Mon" pitchFamily="34" charset="0"/>
              </a:rPr>
              <a:t> </a:t>
            </a:r>
            <a:endParaRPr lang="en-US" dirty="0">
              <a:latin typeface="Arial Mon" pitchFamily="34" charset="0"/>
            </a:endParaRPr>
          </a:p>
        </p:txBody>
      </p:sp>
      <p:pic>
        <p:nvPicPr>
          <p:cNvPr id="6" name="Picture 7" descr="C:\Program Files\Microsoft Office\MEDIA\OFFICE12\Bullets\BD10263_.gif"/>
          <p:cNvPicPr>
            <a:picLocks noChangeAspect="1" noChangeArrowheads="1"/>
          </p:cNvPicPr>
          <p:nvPr/>
        </p:nvPicPr>
        <p:blipFill>
          <a:blip r:embed="rId2"/>
          <a:srcRect/>
          <a:stretch>
            <a:fillRect/>
          </a:stretch>
        </p:blipFill>
        <p:spPr bwMode="auto">
          <a:xfrm>
            <a:off x="705757" y="1200727"/>
            <a:ext cx="468086" cy="468086"/>
          </a:xfrm>
          <a:prstGeom prst="rect">
            <a:avLst/>
          </a:prstGeom>
          <a:noFill/>
        </p:spPr>
      </p:pic>
      <p:pic>
        <p:nvPicPr>
          <p:cNvPr id="7" name="Picture 7" descr="C:\Program Files\Microsoft Office\MEDIA\OFFICE12\Bullets\BD10263_.gif"/>
          <p:cNvPicPr>
            <a:picLocks noChangeAspect="1" noChangeArrowheads="1"/>
          </p:cNvPicPr>
          <p:nvPr/>
        </p:nvPicPr>
        <p:blipFill>
          <a:blip r:embed="rId2"/>
          <a:srcRect/>
          <a:stretch>
            <a:fillRect/>
          </a:stretch>
        </p:blipFill>
        <p:spPr bwMode="auto">
          <a:xfrm>
            <a:off x="705757" y="4072412"/>
            <a:ext cx="468086" cy="468086"/>
          </a:xfrm>
          <a:prstGeom prst="rect">
            <a:avLst/>
          </a:prstGeom>
          <a:noFill/>
        </p:spPr>
      </p:pic>
    </p:spTree>
    <p:extLst>
      <p:ext uri="{BB962C8B-B14F-4D97-AF65-F5344CB8AC3E}">
        <p14:creationId xmlns:p14="http://schemas.microsoft.com/office/powerpoint/2010/main" val="1818796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7973" y="109248"/>
            <a:ext cx="2266967" cy="584775"/>
          </a:xfrm>
          <a:prstGeom prst="rect">
            <a:avLst/>
          </a:prstGeom>
        </p:spPr>
        <p:txBody>
          <a:bodyPr wrap="none">
            <a:spAutoFit/>
          </a:bodyPr>
          <a:lstStyle/>
          <a:p>
            <a:r>
              <a:rPr lang="mn-MN" sz="3200" b="1" dirty="0" smtClean="0">
                <a:latin typeface="Bookman Old Style" pitchFamily="18" charset="0"/>
              </a:rPr>
              <a:t>С А Н А Л</a:t>
            </a:r>
            <a:endParaRPr lang="en-US" dirty="0"/>
          </a:p>
        </p:txBody>
      </p:sp>
      <p:sp>
        <p:nvSpPr>
          <p:cNvPr id="5" name="Rectangle 4"/>
          <p:cNvSpPr/>
          <p:nvPr/>
        </p:nvSpPr>
        <p:spPr>
          <a:xfrm>
            <a:off x="261257" y="1034885"/>
            <a:ext cx="8679543" cy="4524315"/>
          </a:xfrm>
          <a:prstGeom prst="rect">
            <a:avLst/>
          </a:prstGeom>
        </p:spPr>
        <p:txBody>
          <a:bodyPr wrap="square">
            <a:spAutoFit/>
          </a:bodyPr>
          <a:lstStyle/>
          <a:p>
            <a:pPr algn="just"/>
            <a:endParaRPr lang="en-US" dirty="0">
              <a:latin typeface="Arial Mon" pitchFamily="34" charset="0"/>
            </a:endParaRPr>
          </a:p>
          <a:p>
            <a:pPr algn="just"/>
            <a:r>
              <a:rPr lang="mn-MN" sz="2000" b="1" dirty="0">
                <a:solidFill>
                  <a:srgbClr val="64A820"/>
                </a:solidFill>
                <a:latin typeface="Bookman Old Style" pitchFamily="18" charset="0"/>
              </a:rPr>
              <a:t>	</a:t>
            </a:r>
            <a:r>
              <a:rPr lang="mn-MN" sz="2200" b="1" i="1" dirty="0" smtClean="0">
                <a:solidFill>
                  <a:srgbClr val="C00000"/>
                </a:solidFill>
                <a:latin typeface="Arial Mon" pitchFamily="34" charset="0"/>
              </a:rPr>
              <a:t> </a:t>
            </a:r>
            <a:r>
              <a:rPr lang="mn-MN" sz="2000" b="1" dirty="0" smtClean="0">
                <a:latin typeface="Arial Mon" pitchFamily="34" charset="0"/>
              </a:rPr>
              <a:t>Хөрс, орчны бохирдлыг буруулах: </a:t>
            </a:r>
            <a:r>
              <a:rPr lang="mn-MN" sz="2000" dirty="0" smtClean="0">
                <a:latin typeface="Arial Mon" pitchFamily="34" charset="0"/>
              </a:rPr>
              <a:t>×</a:t>
            </a:r>
            <a:r>
              <a:rPr lang="mn-MN" sz="2000" dirty="0">
                <a:latin typeface="Arial Mon" pitchFamily="34" charset="0"/>
              </a:rPr>
              <a:t>îéáàëñàí õîòын хог хаягдлын </a:t>
            </a:r>
            <a:r>
              <a:rPr lang="mn-MN" sz="2000" dirty="0" smtClean="0">
                <a:latin typeface="Arial Mon" pitchFamily="34" charset="0"/>
              </a:rPr>
              <a:t>менежментийг </a:t>
            </a:r>
            <a:r>
              <a:rPr lang="mn-MN" sz="2000" dirty="0">
                <a:latin typeface="Arial Mon" pitchFamily="34" charset="0"/>
              </a:rPr>
              <a:t>сайжруулах, гýð õîðîîëëûí àéë ºðõèéã öýâýð, áîõèð óñíû òºâëºðñºí øóãàìàíä õîëáîõ àæëûã ¿å øàòòàéãààð õýðýãæ¿¿ëæ, õ¿í àìûí óíäíû óñ, æîðëîí áîõèðûí àñóóäëûã øèéäâýðëýõ, тºñºë, õºòºëáºðò õàìðàãäàõ çàìààð ãýð õîðîîëîëä öýâýð, áîõèð óñíû áîñîî øóãàì õèéõ </a:t>
            </a:r>
            <a:endParaRPr lang="en-US" sz="2000" dirty="0">
              <a:latin typeface="Arial Mon" pitchFamily="34" charset="0"/>
            </a:endParaRPr>
          </a:p>
          <a:p>
            <a:pPr algn="just"/>
            <a:r>
              <a:rPr lang="mn-MN" sz="2000" b="1" dirty="0">
                <a:latin typeface="Arial Mon" pitchFamily="34" charset="0"/>
              </a:rPr>
              <a:t>	</a:t>
            </a:r>
            <a:endParaRPr lang="mn-MN" sz="2000" b="1" dirty="0" smtClean="0">
              <a:latin typeface="Arial Mon" pitchFamily="34" charset="0"/>
            </a:endParaRPr>
          </a:p>
          <a:p>
            <a:pPr algn="just"/>
            <a:r>
              <a:rPr lang="mn-MN" sz="2000" b="1" dirty="0">
                <a:solidFill>
                  <a:srgbClr val="7030A0"/>
                </a:solidFill>
                <a:latin typeface="Arial Mon" pitchFamily="34" charset="0"/>
              </a:rPr>
              <a:t>	</a:t>
            </a:r>
            <a:r>
              <a:rPr lang="mn-MN" sz="2200" b="1" dirty="0">
                <a:latin typeface="Arial Mon" pitchFamily="34" charset="0"/>
              </a:rPr>
              <a:t>Óñ õàìãààëàõ, õ¿í àìûí  óíäíû óñíû ÷àíàðûã ñàéæðóóëàõ: </a:t>
            </a:r>
            <a:r>
              <a:rPr lang="mn-MN" sz="2000" dirty="0">
                <a:latin typeface="Arial Mon" pitchFamily="34" charset="0"/>
              </a:rPr>
              <a:t>Ãîë, ãîðõè, áóëàã øàíä, ðàøààíû ýõèéã õàøèæ õàìãààëàõ, ìîä áóò òàðèõ, гýð õîðîîëëûí айл өрхийн ундны усны аюулгүй байдлыг хангах зорилгоор “Шинэ усан сан” төсөл хэрэгжүүлэх, цýâýð óñ äàìæóóëàõ õóó÷èðñàí øóãàì õîîëîé, õààëòóóäûã ñîëèõ,  хºäººãèéí ìàëòàé ºðõèéã óíäíû óñíû ÷àíàð õ¿ðòýýìæèéã ñàéæðóóëàõ  </a:t>
            </a:r>
            <a:endParaRPr lang="en-US" sz="2000" dirty="0">
              <a:latin typeface="Arial Mon" pitchFamily="34" charset="0"/>
            </a:endParaRPr>
          </a:p>
        </p:txBody>
      </p:sp>
      <p:pic>
        <p:nvPicPr>
          <p:cNvPr id="6" name="Picture 7" descr="C:\Program Files\Microsoft Office\MEDIA\OFFICE12\Bullets\BD10263_.gif"/>
          <p:cNvPicPr>
            <a:picLocks noChangeAspect="1" noChangeArrowheads="1"/>
          </p:cNvPicPr>
          <p:nvPr/>
        </p:nvPicPr>
        <p:blipFill>
          <a:blip r:embed="rId2"/>
          <a:srcRect/>
          <a:stretch>
            <a:fillRect/>
          </a:stretch>
        </p:blipFill>
        <p:spPr bwMode="auto">
          <a:xfrm>
            <a:off x="705757" y="1188853"/>
            <a:ext cx="468086" cy="468086"/>
          </a:xfrm>
          <a:prstGeom prst="rect">
            <a:avLst/>
          </a:prstGeom>
          <a:noFill/>
        </p:spPr>
      </p:pic>
      <p:pic>
        <p:nvPicPr>
          <p:cNvPr id="7" name="Picture 7" descr="C:\Program Files\Microsoft Office\MEDIA\OFFICE12\Bullets\BD10263_.gif"/>
          <p:cNvPicPr>
            <a:picLocks noChangeAspect="1" noChangeArrowheads="1"/>
          </p:cNvPicPr>
          <p:nvPr/>
        </p:nvPicPr>
        <p:blipFill>
          <a:blip r:embed="rId2"/>
          <a:srcRect/>
          <a:stretch>
            <a:fillRect/>
          </a:stretch>
        </p:blipFill>
        <p:spPr bwMode="auto">
          <a:xfrm>
            <a:off x="705757" y="3315736"/>
            <a:ext cx="468086" cy="468086"/>
          </a:xfrm>
          <a:prstGeom prst="rect">
            <a:avLst/>
          </a:prstGeom>
          <a:noFill/>
        </p:spPr>
      </p:pic>
    </p:spTree>
    <p:extLst>
      <p:ext uri="{BB962C8B-B14F-4D97-AF65-F5344CB8AC3E}">
        <p14:creationId xmlns:p14="http://schemas.microsoft.com/office/powerpoint/2010/main" val="2600609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 y="1280161"/>
            <a:ext cx="8854440" cy="3925824"/>
          </a:xfrm>
        </p:spPr>
        <p:txBody>
          <a:bodyPr>
            <a:noAutofit/>
          </a:bodyPr>
          <a:lstStyle/>
          <a:p>
            <a:pPr algn="just">
              <a:buFont typeface="Wingdings" pitchFamily="2" charset="2"/>
              <a:buChar char="Ø"/>
            </a:pPr>
            <a:r>
              <a:rPr lang="mn-MN" sz="1800" dirty="0" smtClean="0">
                <a:latin typeface="Arial" panose="020B0604020202020204" pitchFamily="34" charset="0"/>
                <a:cs typeface="Arial" panose="020B0604020202020204" pitchFamily="34" charset="0"/>
              </a:rPr>
              <a:t>Гэр хорооллын орчимд хур хог хаягдал ихээр үүсдэг тул тухайн багийн иргэдээс идэвхтэн байгаль хамгаалагч сонгон ажиллуулах, урамшуулах</a:t>
            </a:r>
          </a:p>
          <a:p>
            <a:pPr algn="just">
              <a:buFont typeface="Wingdings" pitchFamily="2" charset="2"/>
              <a:buChar char="Ø"/>
            </a:pPr>
            <a:r>
              <a:rPr lang="mn-MN" sz="1800" dirty="0" smtClean="0">
                <a:latin typeface="Arial" panose="020B0604020202020204" pitchFamily="34" charset="0"/>
                <a:cs typeface="Arial" panose="020B0604020202020204" pitchFamily="34" charset="0"/>
              </a:rPr>
              <a:t>Иргэдэд экологийн боловсрол, хүмүүжил, нөлөөллийн ажлыг зохион байгуулах, хогийг эх үүсвэрт нь ангилан ялгах ажлыг үргэлжлүүлэн хэрэгжүүлэх </a:t>
            </a:r>
          </a:p>
          <a:p>
            <a:pPr algn="just">
              <a:buFont typeface="Wingdings" pitchFamily="2" charset="2"/>
              <a:buChar char="Ø"/>
            </a:pPr>
            <a:r>
              <a:rPr lang="mn-MN" sz="1800" dirty="0" smtClean="0">
                <a:latin typeface="Arial" panose="020B0604020202020204" pitchFamily="34" charset="0"/>
                <a:cs typeface="Arial" panose="020B0604020202020204" pitchFamily="34" charset="0"/>
              </a:rPr>
              <a:t>Шинээр баригдах орон сууцны байруудын зураг төсөвт цаашид хогны пункерийг оруулах</a:t>
            </a:r>
          </a:p>
          <a:p>
            <a:pPr algn="just">
              <a:buFont typeface="Wingdings" pitchFamily="2" charset="2"/>
              <a:buChar char="Ø"/>
            </a:pPr>
            <a:r>
              <a:rPr lang="mn-MN" sz="1800" dirty="0" smtClean="0">
                <a:latin typeface="Arial" panose="020B0604020202020204" pitchFamily="34" charset="0"/>
                <a:cs typeface="Arial" panose="020B0604020202020204" pitchFamily="34" charset="0"/>
              </a:rPr>
              <a:t>Орон сууцны орцонд 200-250 л-ийн багтаамжтай, тагтай түрдэг хогийн сав байршуулах </a:t>
            </a:r>
          </a:p>
          <a:p>
            <a:pPr algn="just">
              <a:buFont typeface="Wingdings" pitchFamily="2" charset="2"/>
              <a:buChar char="Ø"/>
            </a:pPr>
            <a:r>
              <a:rPr lang="mn-MN" sz="1800" dirty="0" smtClean="0">
                <a:latin typeface="Arial" panose="020B0604020202020204" pitchFamily="34" charset="0"/>
                <a:cs typeface="Arial" panose="020B0604020202020204" pitchFamily="34" charset="0"/>
              </a:rPr>
              <a:t>Ангилан ялгасан хог хаягдлыг дахин боловсруулах бага оврын үйлдвэртэй болох </a:t>
            </a:r>
          </a:p>
          <a:p>
            <a:pPr algn="just">
              <a:buFont typeface="Wingdings" pitchFamily="2" charset="2"/>
              <a:buChar char="Ø"/>
            </a:pPr>
            <a:r>
              <a:rPr lang="mn-MN" sz="1800" dirty="0" smtClean="0">
                <a:latin typeface="Arial" panose="020B0604020202020204" pitchFamily="34" charset="0"/>
                <a:cs typeface="Arial" panose="020B0604020202020204" pitchFamily="34" charset="0"/>
              </a:rPr>
              <a:t>Хог хаягдлын чиглэлээр үйл ажиллагаа эрхэлдэг аж ахуй нэгж, байгууллага, иргэдийн санал санаачлагыг бодлогоор дэмжих, урамшуулах </a:t>
            </a:r>
          </a:p>
          <a:p>
            <a:pPr algn="just">
              <a:buFont typeface="Wingdings" pitchFamily="2" charset="2"/>
              <a:buChar char="Ø"/>
            </a:pPr>
            <a:r>
              <a:rPr lang="mn-MN" sz="1800" dirty="0" smtClean="0">
                <a:latin typeface="Arial" panose="020B0604020202020204" pitchFamily="34" charset="0"/>
                <a:cs typeface="Arial" panose="020B0604020202020204" pitchFamily="34" charset="0"/>
              </a:rPr>
              <a:t>Дахин ашиглах боломжтой хог хаягдлыг цуглуулах цэгтэй болох </a:t>
            </a:r>
          </a:p>
          <a:p>
            <a:pPr algn="just">
              <a:buFont typeface="Wingdings" pitchFamily="2" charset="2"/>
              <a:buChar char="Ø"/>
            </a:pPr>
            <a:r>
              <a:rPr lang="mn-MN" sz="1800" dirty="0" smtClean="0">
                <a:latin typeface="Arial" panose="020B0604020202020204" pitchFamily="34" charset="0"/>
                <a:cs typeface="Arial" panose="020B0604020202020204" pitchFamily="34" charset="0"/>
              </a:rPr>
              <a:t>Ангилан ялгах сарааны тоог нэмэгдүүлэх, чанарыг сайжруулах</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7855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353568" y="1444753"/>
            <a:ext cx="8449056" cy="2859024"/>
          </a:xfrm>
        </p:spPr>
        <p:txBody>
          <a:bodyPr>
            <a:normAutofit/>
          </a:bodyPr>
          <a:lstStyle/>
          <a:p>
            <a:pPr algn="just">
              <a:buFont typeface="Wingdings" pitchFamily="2" charset="2"/>
              <a:buChar char="q"/>
            </a:pPr>
            <a:r>
              <a:rPr lang="mn-MN" sz="2000" dirty="0" smtClean="0">
                <a:latin typeface="Arial" panose="020B0604020202020204" pitchFamily="34" charset="0"/>
                <a:cs typeface="Arial" panose="020B0604020202020204" pitchFamily="34" charset="0"/>
              </a:rPr>
              <a:t>Шинээр байгуулах хогийн цэгийг хашаажуулах ажлыг эхлүүлэх                                                             </a:t>
            </a:r>
          </a:p>
          <a:p>
            <a:pPr marL="0" indent="0" algn="just">
              <a:buNone/>
            </a:pPr>
            <a:r>
              <a:rPr lang="mn-MN" sz="2000" dirty="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                                                                       70 сая төгрөг </a:t>
            </a:r>
          </a:p>
          <a:p>
            <a:pPr algn="just">
              <a:buFont typeface="Wingdings" pitchFamily="2" charset="2"/>
              <a:buChar char="q"/>
            </a:pPr>
            <a:r>
              <a:rPr lang="mn-MN" sz="2000" dirty="0" smtClean="0">
                <a:latin typeface="Arial" panose="020B0604020202020204" pitchFamily="34" charset="0"/>
                <a:cs typeface="Arial" panose="020B0604020202020204" pitchFamily="34" charset="0"/>
              </a:rPr>
              <a:t>Иргэдийн экологийн боловсрол хүмүүжил, нөлөөллийн ажлыг зохион байгуулах, хогийг эх үүсвэрт нь ангилан ялгах ажлыг үргэлжлүүлэн хэрэгжүүлэх                       25 сая төгрөг</a:t>
            </a:r>
          </a:p>
          <a:p>
            <a:pPr algn="just">
              <a:buFont typeface="Wingdings" pitchFamily="2" charset="2"/>
              <a:buChar char="q"/>
            </a:pPr>
            <a:r>
              <a:rPr lang="mn-MN" sz="2000" dirty="0" smtClean="0">
                <a:latin typeface="Arial" panose="020B0604020202020204" pitchFamily="34" charset="0"/>
                <a:cs typeface="Arial" panose="020B0604020202020204" pitchFamily="34" charset="0"/>
              </a:rPr>
              <a:t>Чойбалсан хотын хогийн цэг дэх хог хаягдлыг дарж булах ажилд шаардагдах түлш шатахуун, тосолгооны материалын зардал                                                           </a:t>
            </a:r>
          </a:p>
          <a:p>
            <a:pPr marL="0" indent="0" algn="just">
              <a:buNone/>
            </a:pPr>
            <a:r>
              <a:rPr lang="mn-MN" sz="2000" dirty="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                                                                         43,3 сая төгрөг </a:t>
            </a:r>
            <a:endParaRPr lang="en-US" sz="2000" dirty="0"/>
          </a:p>
        </p:txBody>
      </p:sp>
      <p:sp>
        <p:nvSpPr>
          <p:cNvPr id="5" name="Title 2"/>
          <p:cNvSpPr>
            <a:spLocks noGrp="1"/>
          </p:cNvSpPr>
          <p:nvPr>
            <p:ph type="title"/>
          </p:nvPr>
        </p:nvSpPr>
        <p:spPr>
          <a:xfrm>
            <a:off x="432816" y="-158496"/>
            <a:ext cx="8229600" cy="1143000"/>
          </a:xfrm>
        </p:spPr>
        <p:txBody>
          <a:bodyPr>
            <a:normAutofit/>
          </a:bodyPr>
          <a:lstStyle/>
          <a:p>
            <a:pPr algn="ctr"/>
            <a:r>
              <a:rPr lang="mn-MN" sz="2400" dirty="0" smtClean="0">
                <a:solidFill>
                  <a:srgbClr val="00B050"/>
                </a:solidFill>
                <a:latin typeface="AGCooper Mon" pitchFamily="34" charset="0"/>
                <a:cs typeface="Arial" panose="020B0604020202020204" pitchFamily="34" charset="0"/>
              </a:rPr>
              <a:t>Байгаль орчныг хамгаалах, нөхөн сэргээх зардлаар 2021 онд хийгдэх ажлууд</a:t>
            </a:r>
            <a:endParaRPr lang="en-US" sz="2400" dirty="0">
              <a:solidFill>
                <a:srgbClr val="00B050"/>
              </a:solidFill>
              <a:latin typeface="AGCooper Mon" pitchFamily="34" charset="0"/>
              <a:cs typeface="Arial" panose="020B0604020202020204" pitchFamily="34" charset="0"/>
            </a:endParaRPr>
          </a:p>
        </p:txBody>
      </p:sp>
    </p:spTree>
    <p:extLst>
      <p:ext uri="{BB962C8B-B14F-4D97-AF65-F5344CB8AC3E}">
        <p14:creationId xmlns:p14="http://schemas.microsoft.com/office/powerpoint/2010/main" val="2175902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Document\Byambaa\oyutan hugjil\034.jpg"/>
          <p:cNvPicPr>
            <a:picLocks noChangeAspect="1" noChangeArrowheads="1"/>
          </p:cNvPicPr>
          <p:nvPr/>
        </p:nvPicPr>
        <p:blipFill rotWithShape="1">
          <a:blip r:embed="rId2" cstate="print"/>
          <a:srcRect l="50000" b="56808"/>
          <a:stretch/>
        </p:blipFill>
        <p:spPr bwMode="auto">
          <a:xfrm>
            <a:off x="4223656" y="638729"/>
            <a:ext cx="4572000" cy="2670528"/>
          </a:xfrm>
          <a:prstGeom prst="rect">
            <a:avLst/>
          </a:prstGeom>
          <a:ln>
            <a:noFill/>
          </a:ln>
          <a:effectLst>
            <a:softEdge rad="112500"/>
          </a:effectLst>
        </p:spPr>
      </p:pic>
      <p:sp>
        <p:nvSpPr>
          <p:cNvPr id="2" name="Rectangle 1"/>
          <p:cNvSpPr/>
          <p:nvPr/>
        </p:nvSpPr>
        <p:spPr>
          <a:xfrm rot="1142214">
            <a:off x="-1024959" y="2751407"/>
            <a:ext cx="9628674" cy="1754326"/>
          </a:xfrm>
          <a:prstGeom prst="rect">
            <a:avLst/>
          </a:prstGeom>
        </p:spPr>
        <p:txBody>
          <a:bodyPr wrap="square">
            <a:spAutoFit/>
          </a:bodyPr>
          <a:lstStyle/>
          <a:p>
            <a:pPr algn="ctr">
              <a:defRPr/>
            </a:pPr>
            <a:r>
              <a:rPr lang="mn-MN" sz="6000" b="1" i="1" kern="10" dirty="0">
                <a:ln w="12700">
                  <a:solidFill>
                    <a:schemeClr val="tx1"/>
                  </a:solidFill>
                  <a:round/>
                  <a:headEnd/>
                  <a:tailEnd/>
                </a:ln>
                <a:solidFill>
                  <a:srgbClr val="68AF21"/>
                </a:solidFill>
                <a:latin typeface="Monotype Corsiva" pitchFamily="66" charset="0"/>
                <a:cs typeface="Times New Roman Mon" pitchFamily="18" charset="0"/>
              </a:rPr>
              <a:t>Анхааран сонссон танд </a:t>
            </a:r>
            <a:endParaRPr lang="mn-MN" sz="6000" b="1" i="1" kern="10" dirty="0" smtClean="0">
              <a:ln w="12700">
                <a:solidFill>
                  <a:schemeClr val="tx1"/>
                </a:solidFill>
                <a:round/>
                <a:headEnd/>
                <a:tailEnd/>
              </a:ln>
              <a:solidFill>
                <a:srgbClr val="68AF21"/>
              </a:solidFill>
              <a:latin typeface="Monotype Corsiva" pitchFamily="66" charset="0"/>
              <a:cs typeface="Times New Roman Mon" pitchFamily="18" charset="0"/>
            </a:endParaRPr>
          </a:p>
          <a:p>
            <a:pPr algn="ctr">
              <a:defRPr/>
            </a:pPr>
            <a:r>
              <a:rPr lang="mn-MN" sz="4800" b="1" i="1" kern="10" dirty="0" smtClean="0">
                <a:ln w="12700">
                  <a:solidFill>
                    <a:schemeClr val="tx1"/>
                  </a:solidFill>
                  <a:round/>
                  <a:headEnd/>
                  <a:tailEnd/>
                </a:ln>
                <a:solidFill>
                  <a:srgbClr val="68AF21"/>
                </a:solidFill>
                <a:latin typeface="Bookman Old Style" pitchFamily="18" charset="0"/>
                <a:cs typeface="Times New Roman Mon" pitchFamily="18" charset="0"/>
              </a:rPr>
              <a:t>БАЯРЛАЛАА...</a:t>
            </a:r>
            <a:endParaRPr lang="en-US" sz="4800" dirty="0">
              <a:solidFill>
                <a:srgbClr val="68AF21"/>
              </a:solidFill>
              <a:latin typeface="Bookman Old Style" pitchFamily="18" charset="0"/>
              <a:cs typeface="Times New Roman Mon" pitchFamily="18" charset="0"/>
            </a:endParaRPr>
          </a:p>
        </p:txBody>
      </p:sp>
    </p:spTree>
    <p:extLst>
      <p:ext uri="{BB962C8B-B14F-4D97-AF65-F5344CB8AC3E}">
        <p14:creationId xmlns:p14="http://schemas.microsoft.com/office/powerpoint/2010/main" val="1788430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pe01476_"/>
          <p:cNvPicPr>
            <a:picLocks noChangeAspect="1" noChangeArrowheads="1"/>
          </p:cNvPicPr>
          <p:nvPr/>
        </p:nvPicPr>
        <p:blipFill>
          <a:blip r:embed="rId2"/>
          <a:srcRect/>
          <a:stretch>
            <a:fillRect/>
          </a:stretch>
        </p:blipFill>
        <p:spPr bwMode="auto">
          <a:xfrm>
            <a:off x="117469" y="1274428"/>
            <a:ext cx="2723935" cy="1996806"/>
          </a:xfrm>
          <a:prstGeom prst="rect">
            <a:avLst/>
          </a:prstGeom>
          <a:noFill/>
          <a:ln w="9525">
            <a:noFill/>
            <a:miter lim="800000"/>
            <a:headEnd/>
            <a:tailEnd/>
          </a:ln>
        </p:spPr>
      </p:pic>
      <p:sp>
        <p:nvSpPr>
          <p:cNvPr id="6" name="Rectangle 5"/>
          <p:cNvSpPr/>
          <p:nvPr/>
        </p:nvSpPr>
        <p:spPr>
          <a:xfrm rot="20466945">
            <a:off x="10027" y="3176719"/>
            <a:ext cx="7422191" cy="1631216"/>
          </a:xfrm>
          <a:prstGeom prst="rect">
            <a:avLst/>
          </a:prstGeom>
        </p:spPr>
        <p:txBody>
          <a:bodyPr wrap="square">
            <a:spAutoFit/>
          </a:bodyPr>
          <a:lstStyle/>
          <a:p>
            <a:pPr algn="ctr">
              <a:defRPr/>
            </a:pPr>
            <a:r>
              <a:rPr lang="mn-MN" sz="10000" b="1" i="1" kern="10" dirty="0" smtClean="0">
                <a:ln w="12700">
                  <a:solidFill>
                    <a:schemeClr val="tx1"/>
                  </a:solidFill>
                  <a:round/>
                  <a:headEnd/>
                  <a:tailEnd/>
                </a:ln>
                <a:solidFill>
                  <a:srgbClr val="68AF21"/>
                </a:solidFill>
                <a:latin typeface="Monotype Corsiva" pitchFamily="66" charset="0"/>
                <a:cs typeface="Times New Roman Mon" pitchFamily="18" charset="0"/>
              </a:rPr>
              <a:t>Танд</a:t>
            </a:r>
            <a:endParaRPr lang="en-US" sz="10000" dirty="0">
              <a:solidFill>
                <a:srgbClr val="68AF21"/>
              </a:solidFill>
              <a:latin typeface="Monotype Corsiva" pitchFamily="66" charset="0"/>
              <a:cs typeface="Times New Roman Mon" pitchFamily="18" charset="0"/>
            </a:endParaRPr>
          </a:p>
        </p:txBody>
      </p:sp>
      <p:sp>
        <p:nvSpPr>
          <p:cNvPr id="7" name="Rectangle 4"/>
          <p:cNvSpPr txBox="1">
            <a:spLocks noChangeArrowheads="1"/>
          </p:cNvSpPr>
          <p:nvPr/>
        </p:nvSpPr>
        <p:spPr>
          <a:xfrm rot="20895315">
            <a:off x="3826196" y="2319871"/>
            <a:ext cx="1295400" cy="762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defRPr/>
            </a:pPr>
            <a:endParaRPr kumimoji="0" lang="en-US" sz="15000" b="1" i="0" u="none" strike="noStrike" kern="0" cap="none" spc="0" normalizeH="0" baseline="0" noProof="0" dirty="0" smtClean="0">
              <a:ln>
                <a:noFill/>
              </a:ln>
              <a:solidFill>
                <a:srgbClr val="7030A0"/>
              </a:solidFill>
              <a:effectLst>
                <a:outerShdw blurRad="38100" dist="38100" dir="2700000" algn="tl">
                  <a:srgbClr val="000000"/>
                </a:outerShdw>
              </a:effectLst>
              <a:uLnTx/>
              <a:uFillTx/>
              <a:latin typeface="Arial Mon" pitchFamily="34" charset="0"/>
              <a:ea typeface="+mn-ea"/>
              <a:cs typeface="+mn-cs"/>
            </a:endParaRPr>
          </a:p>
        </p:txBody>
      </p:sp>
      <p:sp>
        <p:nvSpPr>
          <p:cNvPr id="8" name="Rectangle 7"/>
          <p:cNvSpPr/>
          <p:nvPr/>
        </p:nvSpPr>
        <p:spPr>
          <a:xfrm rot="20578357">
            <a:off x="6385271" y="2112145"/>
            <a:ext cx="1415772" cy="1569660"/>
          </a:xfrm>
          <a:prstGeom prst="rect">
            <a:avLst/>
          </a:prstGeom>
        </p:spPr>
        <p:txBody>
          <a:bodyPr wrap="none">
            <a:spAutoFit/>
          </a:bodyPr>
          <a:lstStyle/>
          <a:p>
            <a:r>
              <a:rPr lang="en-US" sz="9600" b="1" i="1" kern="10" dirty="0" smtClean="0">
                <a:ln w="12700">
                  <a:solidFill>
                    <a:schemeClr val="tx1"/>
                  </a:solidFill>
                  <a:round/>
                  <a:headEnd/>
                  <a:tailEnd/>
                </a:ln>
                <a:solidFill>
                  <a:srgbClr val="68AF21"/>
                </a:solidFill>
                <a:effectLst>
                  <a:outerShdw dist="45791" dir="2021404" algn="ctr" rotWithShape="0">
                    <a:srgbClr val="9999FF"/>
                  </a:outerShdw>
                </a:effectLst>
                <a:latin typeface="Monotype Corsiva" pitchFamily="66" charset="0"/>
                <a:cs typeface="Times New Roman Mon" pitchFamily="18" charset="0"/>
              </a:rPr>
              <a:t>…</a:t>
            </a:r>
            <a:endParaRPr lang="en-US" dirty="0">
              <a:solidFill>
                <a:srgbClr val="68AF21"/>
              </a:solidFill>
              <a:latin typeface="Monotype Corsiva" pitchFamily="66" charset="0"/>
            </a:endParaRPr>
          </a:p>
        </p:txBody>
      </p:sp>
      <p:sp>
        <p:nvSpPr>
          <p:cNvPr id="9" name="Rectangle 8"/>
          <p:cNvSpPr/>
          <p:nvPr/>
        </p:nvSpPr>
        <p:spPr>
          <a:xfrm rot="20335027">
            <a:off x="5125310" y="1853764"/>
            <a:ext cx="965329" cy="2554545"/>
          </a:xfrm>
          <a:prstGeom prst="rect">
            <a:avLst/>
          </a:prstGeom>
        </p:spPr>
        <p:txBody>
          <a:bodyPr wrap="none">
            <a:spAutoFit/>
          </a:bodyPr>
          <a:lstStyle/>
          <a:p>
            <a:pPr marL="342900" lvl="0" indent="-342900" algn="ctr" fontAlgn="base">
              <a:spcBef>
                <a:spcPct val="20000"/>
              </a:spcBef>
              <a:spcAft>
                <a:spcPct val="0"/>
              </a:spcAft>
              <a:buClr>
                <a:srgbClr val="FF8119"/>
              </a:buClr>
              <a:buSzPct val="60000"/>
              <a:defRPr/>
            </a:pPr>
            <a:r>
              <a:rPr lang="en-US" sz="16000" b="1" kern="0" dirty="0">
                <a:solidFill>
                  <a:srgbClr val="68AF21"/>
                </a:solidFill>
                <a:latin typeface="Monotype Corsiva" pitchFamily="66"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xit" presetSubtype="16" fill="hold" nodeType="clickEffect">
                                  <p:stCondLst>
                                    <p:cond delay="0"/>
                                  </p:stCondLst>
                                  <p:childTnLst>
                                    <p:animEffect transition="out" filter="diamond(in)">
                                      <p:cBhvr>
                                        <p:cTn id="23" dur="2000"/>
                                        <p:tgtEl>
                                          <p:spTgt spid="5"/>
                                        </p:tgtEl>
                                      </p:cBhvr>
                                    </p:animEffect>
                                    <p:set>
                                      <p:cBhvr>
                                        <p:cTn id="24"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41190"/>
            <a:ext cx="8382000" cy="2092881"/>
          </a:xfrm>
          <a:prstGeom prst="rect">
            <a:avLst/>
          </a:prstGeom>
        </p:spPr>
        <p:txBody>
          <a:bodyPr wrap="square">
            <a:spAutoFit/>
          </a:bodyPr>
          <a:lstStyle/>
          <a:p>
            <a:pPr algn="ctr"/>
            <a:r>
              <a:rPr lang="mn-MN" sz="4000" b="1" dirty="0">
                <a:solidFill>
                  <a:srgbClr val="007635"/>
                </a:solidFill>
                <a:effectLst>
                  <a:outerShdw blurRad="38100" dist="38100" dir="2700000" algn="tl">
                    <a:srgbClr val="000000">
                      <a:alpha val="43137"/>
                    </a:srgbClr>
                  </a:outerShdw>
                </a:effectLst>
                <a:latin typeface="Korinna Mon" pitchFamily="18" charset="0"/>
              </a:rPr>
              <a:t>Н</a:t>
            </a:r>
            <a:r>
              <a:rPr lang="mn-MN" sz="4000" b="1" dirty="0" smtClean="0">
                <a:solidFill>
                  <a:srgbClr val="007635"/>
                </a:solidFill>
                <a:effectLst>
                  <a:outerShdw blurRad="38100" dist="38100" dir="2700000" algn="tl">
                    <a:srgbClr val="000000">
                      <a:alpha val="43137"/>
                    </a:srgbClr>
                  </a:outerShdw>
                </a:effectLst>
                <a:latin typeface="Korinna Mon" pitchFamily="18" charset="0"/>
              </a:rPr>
              <a:t>эг. Эрүүл, аюулгүй, </a:t>
            </a:r>
          </a:p>
          <a:p>
            <a:pPr algn="ctr"/>
            <a:r>
              <a:rPr lang="mn-MN" sz="4000" b="1" dirty="0" smtClean="0">
                <a:solidFill>
                  <a:srgbClr val="007635"/>
                </a:solidFill>
                <a:effectLst>
                  <a:outerShdw blurRad="38100" dist="38100" dir="2700000" algn="tl">
                    <a:srgbClr val="000000">
                      <a:alpha val="43137"/>
                    </a:srgbClr>
                  </a:outerShdw>
                </a:effectLst>
                <a:latin typeface="Korinna Mon" pitchFamily="18" charset="0"/>
              </a:rPr>
              <a:t>цэвэр орчин бүрдүүлэх</a:t>
            </a:r>
          </a:p>
          <a:p>
            <a:pPr algn="ctr"/>
            <a:endParaRPr lang="en-US" sz="2800" dirty="0" smtClean="0">
              <a:solidFill>
                <a:srgbClr val="C00000"/>
              </a:solidFill>
              <a:latin typeface="Korinna Mon" pitchFamily="18" charset="0"/>
            </a:endParaRPr>
          </a:p>
          <a:p>
            <a:pPr algn="ctr"/>
            <a:endParaRPr lang="en-US" sz="2200" dirty="0">
              <a:solidFill>
                <a:srgbClr val="007635"/>
              </a:solidFill>
              <a:latin typeface="AGCooper Mon" pitchFamily="34" charset="0"/>
            </a:endParaRPr>
          </a:p>
        </p:txBody>
      </p:sp>
      <p:sp>
        <p:nvSpPr>
          <p:cNvPr id="2" name="Rectangle 1"/>
          <p:cNvSpPr/>
          <p:nvPr/>
        </p:nvSpPr>
        <p:spPr>
          <a:xfrm>
            <a:off x="0" y="112633"/>
            <a:ext cx="8382000" cy="707886"/>
          </a:xfrm>
          <a:prstGeom prst="rect">
            <a:avLst/>
          </a:prstGeom>
        </p:spPr>
        <p:txBody>
          <a:bodyPr wrap="square">
            <a:spAutoFit/>
          </a:bodyPr>
          <a:lstStyle/>
          <a:p>
            <a:pPr algn="ctr"/>
            <a:r>
              <a:rPr lang="mn-MN" sz="2000" b="1" dirty="0">
                <a:latin typeface="Bookman Old Style" pitchFamily="18" charset="0"/>
              </a:rPr>
              <a:t>Иргэдийн ая тухтай амьдрах нөхцлийг бүрдүүлсэн, </a:t>
            </a:r>
          </a:p>
          <a:p>
            <a:pPr algn="ctr"/>
            <a:r>
              <a:rPr lang="mn-MN" sz="2000" b="1" dirty="0" smtClean="0">
                <a:solidFill>
                  <a:srgbClr val="0070C0"/>
                </a:solidFill>
                <a:latin typeface="Bookman Old Style" pitchFamily="18" charset="0"/>
              </a:rPr>
              <a:t>ЦЭВЭР, </a:t>
            </a:r>
            <a:r>
              <a:rPr lang="mn-MN" sz="2000" b="1" dirty="0" smtClean="0">
                <a:solidFill>
                  <a:srgbClr val="FFC000"/>
                </a:solidFill>
                <a:latin typeface="Bookman Old Style" pitchFamily="18" charset="0"/>
              </a:rPr>
              <a:t>ТОХИЛОГ, </a:t>
            </a:r>
            <a:r>
              <a:rPr lang="mn-MN" sz="2000" b="1" dirty="0" smtClean="0">
                <a:solidFill>
                  <a:srgbClr val="68AF21"/>
                </a:solidFill>
                <a:latin typeface="Bookman Old Style" pitchFamily="18" charset="0"/>
              </a:rPr>
              <a:t>НОГООН</a:t>
            </a:r>
            <a:r>
              <a:rPr lang="mn-MN" sz="2000" b="1" dirty="0" smtClean="0">
                <a:latin typeface="Bookman Old Style" pitchFamily="18" charset="0"/>
              </a:rPr>
              <a:t> хот</a:t>
            </a:r>
            <a:r>
              <a:rPr lang="mn-MN" sz="2000" b="1" dirty="0" smtClean="0">
                <a:solidFill>
                  <a:srgbClr val="64A820"/>
                </a:solidFill>
                <a:latin typeface="Bookman Old Style" pitchFamily="18" charset="0"/>
              </a:rPr>
              <a:t> </a:t>
            </a:r>
            <a:r>
              <a:rPr lang="mn-MN" sz="2000" b="1" dirty="0">
                <a:latin typeface="Bookman Old Style" pitchFamily="18" charset="0"/>
              </a:rPr>
              <a:t>болно.</a:t>
            </a:r>
          </a:p>
        </p:txBody>
      </p:sp>
    </p:spTree>
    <p:extLst>
      <p:ext uri="{BB962C8B-B14F-4D97-AF65-F5344CB8AC3E}">
        <p14:creationId xmlns:p14="http://schemas.microsoft.com/office/powerpoint/2010/main" val="4018226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3215"/>
            <a:ext cx="9144000" cy="954107"/>
          </a:xfrm>
          <a:prstGeom prst="rect">
            <a:avLst/>
          </a:prstGeom>
        </p:spPr>
        <p:txBody>
          <a:bodyPr wrap="square">
            <a:spAutoFit/>
          </a:bodyPr>
          <a:lstStyle/>
          <a:p>
            <a:pPr algn="ctr"/>
            <a:r>
              <a:rPr lang="mn-MN" sz="2800" b="1" dirty="0">
                <a:solidFill>
                  <a:srgbClr val="007635"/>
                </a:solidFill>
                <a:latin typeface="Korinna Mon" pitchFamily="18" charset="0"/>
              </a:rPr>
              <a:t>1</a:t>
            </a:r>
            <a:r>
              <a:rPr lang="mn-MN" sz="2800" b="1" dirty="0" smtClean="0">
                <a:solidFill>
                  <a:srgbClr val="007635"/>
                </a:solidFill>
                <a:latin typeface="Korinna Mon" pitchFamily="18" charset="0"/>
              </a:rPr>
              <a:t>. </a:t>
            </a:r>
            <a:r>
              <a:rPr lang="mn-MN" sz="2800" b="1" dirty="0">
                <a:solidFill>
                  <a:srgbClr val="007635"/>
                </a:solidFill>
                <a:latin typeface="Korinna Mon" pitchFamily="18" charset="0"/>
              </a:rPr>
              <a:t>Сумыг </a:t>
            </a:r>
            <a:r>
              <a:rPr lang="en-US" sz="2800" b="1" dirty="0">
                <a:solidFill>
                  <a:srgbClr val="007635"/>
                </a:solidFill>
                <a:latin typeface="Korinna Mon" pitchFamily="18" charset="0"/>
              </a:rPr>
              <a:t>2021-2025 </a:t>
            </a:r>
            <a:r>
              <a:rPr lang="en-US" sz="2800" b="1" dirty="0" err="1">
                <a:solidFill>
                  <a:srgbClr val="007635"/>
                </a:solidFill>
                <a:latin typeface="Korinna Mon" pitchFamily="18" charset="0"/>
              </a:rPr>
              <a:t>онд</a:t>
            </a:r>
            <a:r>
              <a:rPr lang="en-US" sz="2800" b="1" dirty="0">
                <a:solidFill>
                  <a:srgbClr val="007635"/>
                </a:solidFill>
                <a:latin typeface="Korinna Mon" pitchFamily="18" charset="0"/>
              </a:rPr>
              <a:t> </a:t>
            </a:r>
            <a:r>
              <a:rPr lang="en-US" sz="2800" b="1" dirty="0" err="1">
                <a:solidFill>
                  <a:srgbClr val="007635"/>
                </a:solidFill>
                <a:latin typeface="Korinna Mon" pitchFamily="18" charset="0"/>
              </a:rPr>
              <a:t>хөгжүүлэх</a:t>
            </a:r>
            <a:r>
              <a:rPr lang="en-US" sz="2800" b="1" dirty="0">
                <a:solidFill>
                  <a:srgbClr val="007635"/>
                </a:solidFill>
                <a:latin typeface="Korinna Mon" pitchFamily="18" charset="0"/>
              </a:rPr>
              <a:t> </a:t>
            </a:r>
            <a:r>
              <a:rPr lang="mn-MN" sz="2800" b="1" dirty="0">
                <a:solidFill>
                  <a:srgbClr val="007635"/>
                </a:solidFill>
                <a:latin typeface="Korinna Mon" pitchFamily="18" charset="0"/>
              </a:rPr>
              <a:t>таван </a:t>
            </a:r>
            <a:r>
              <a:rPr lang="en-US" sz="2800" b="1" dirty="0" err="1">
                <a:solidFill>
                  <a:srgbClr val="007635"/>
                </a:solidFill>
                <a:latin typeface="Korinna Mon" pitchFamily="18" charset="0"/>
              </a:rPr>
              <a:t>жилийн</a:t>
            </a:r>
            <a:r>
              <a:rPr lang="en-US" sz="2800" b="1" dirty="0">
                <a:solidFill>
                  <a:srgbClr val="007635"/>
                </a:solidFill>
                <a:latin typeface="Korinna Mon" pitchFamily="18" charset="0"/>
              </a:rPr>
              <a:t> </a:t>
            </a:r>
            <a:r>
              <a:rPr lang="en-US" sz="2800" b="1" dirty="0" err="1">
                <a:solidFill>
                  <a:srgbClr val="007635"/>
                </a:solidFill>
                <a:latin typeface="Korinna Mon" pitchFamily="18" charset="0"/>
              </a:rPr>
              <a:t>үндсэн</a:t>
            </a:r>
            <a:r>
              <a:rPr lang="en-US" sz="2800" b="1" dirty="0">
                <a:solidFill>
                  <a:srgbClr val="007635"/>
                </a:solidFill>
                <a:latin typeface="Korinna Mon" pitchFamily="18" charset="0"/>
              </a:rPr>
              <a:t> </a:t>
            </a:r>
            <a:r>
              <a:rPr lang="en-US" sz="2800" b="1" dirty="0" err="1">
                <a:solidFill>
                  <a:srgbClr val="007635"/>
                </a:solidFill>
                <a:latin typeface="Korinna Mon" pitchFamily="18" charset="0"/>
              </a:rPr>
              <a:t>чиглэл</a:t>
            </a:r>
            <a:endParaRPr lang="en-US" sz="2800" b="1" dirty="0">
              <a:solidFill>
                <a:srgbClr val="007635"/>
              </a:solidFill>
              <a:latin typeface="Korinna Mon" pitchFamily="18" charset="0"/>
            </a:endParaRPr>
          </a:p>
        </p:txBody>
      </p:sp>
      <p:sp>
        <p:nvSpPr>
          <p:cNvPr id="7" name="Rectangle 6"/>
          <p:cNvSpPr/>
          <p:nvPr/>
        </p:nvSpPr>
        <p:spPr>
          <a:xfrm>
            <a:off x="228600" y="1582341"/>
            <a:ext cx="8732520" cy="4031873"/>
          </a:xfrm>
          <a:prstGeom prst="rect">
            <a:avLst/>
          </a:prstGeom>
        </p:spPr>
        <p:txBody>
          <a:bodyPr wrap="square">
            <a:spAutoFit/>
          </a:bodyPr>
          <a:lstStyle/>
          <a:p>
            <a:pPr algn="just"/>
            <a:r>
              <a:rPr lang="en-US" sz="2400" b="1" dirty="0" err="1">
                <a:latin typeface="Korinna Mon" pitchFamily="18" charset="0"/>
                <a:cs typeface="Arial" pitchFamily="34" charset="0"/>
              </a:rPr>
              <a:t>Зорилт</a:t>
            </a:r>
            <a:r>
              <a:rPr lang="en-US" sz="2400" b="1" dirty="0">
                <a:latin typeface="Korinna Mon" pitchFamily="18" charset="0"/>
                <a:cs typeface="Arial" pitchFamily="34" charset="0"/>
              </a:rPr>
              <a:t> 2.5. </a:t>
            </a:r>
            <a:r>
              <a:rPr lang="en-US" sz="2400" dirty="0" err="1">
                <a:latin typeface="Korinna Mon" pitchFamily="18" charset="0"/>
                <a:cs typeface="Arial" pitchFamily="34" charset="0"/>
              </a:rPr>
              <a:t>Амьдралын</a:t>
            </a:r>
            <a:r>
              <a:rPr lang="en-US" sz="2400" b="1" dirty="0">
                <a:latin typeface="Korinna Mon" pitchFamily="18" charset="0"/>
                <a:cs typeface="Arial" pitchFamily="34" charset="0"/>
              </a:rPr>
              <a:t> </a:t>
            </a:r>
            <a:r>
              <a:rPr lang="en-US" sz="2400" dirty="0" err="1">
                <a:latin typeface="Korinna Mon" pitchFamily="18" charset="0"/>
                <a:cs typeface="Arial" pitchFamily="34" charset="0"/>
              </a:rPr>
              <a:t>хэрэгцээг</a:t>
            </a:r>
            <a:r>
              <a:rPr lang="en-US" sz="2400" dirty="0">
                <a:latin typeface="Korinna Mon" pitchFamily="18" charset="0"/>
                <a:cs typeface="Arial" pitchFamily="34" charset="0"/>
              </a:rPr>
              <a:t> </a:t>
            </a:r>
            <a:r>
              <a:rPr lang="en-US" sz="2400" dirty="0" err="1">
                <a:latin typeface="Korinna Mon" pitchFamily="18" charset="0"/>
                <a:cs typeface="Arial" pitchFamily="34" charset="0"/>
              </a:rPr>
              <a:t>хангасан</a:t>
            </a:r>
            <a:r>
              <a:rPr lang="en-US" sz="2400" dirty="0">
                <a:latin typeface="Korinna Mon" pitchFamily="18" charset="0"/>
                <a:cs typeface="Arial" pitchFamily="34" charset="0"/>
              </a:rPr>
              <a:t> </a:t>
            </a:r>
            <a:r>
              <a:rPr lang="en-US" sz="2400" dirty="0" err="1">
                <a:latin typeface="Korinna Mon" pitchFamily="18" charset="0"/>
                <a:cs typeface="Arial" pitchFamily="34" charset="0"/>
              </a:rPr>
              <a:t>эрүүл</a:t>
            </a:r>
            <a:r>
              <a:rPr lang="en-US" sz="2400" dirty="0">
                <a:latin typeface="Korinna Mon" pitchFamily="18" charset="0"/>
                <a:cs typeface="Arial" pitchFamily="34" charset="0"/>
              </a:rPr>
              <a:t>, </a:t>
            </a:r>
            <a:r>
              <a:rPr lang="en-US" sz="2400" dirty="0" err="1">
                <a:latin typeface="Korinna Mon" pitchFamily="18" charset="0"/>
                <a:cs typeface="Arial" pitchFamily="34" charset="0"/>
              </a:rPr>
              <a:t>ая</a:t>
            </a:r>
            <a:r>
              <a:rPr lang="en-US" sz="2400" dirty="0">
                <a:latin typeface="Korinna Mon" pitchFamily="18" charset="0"/>
                <a:cs typeface="Arial" pitchFamily="34" charset="0"/>
              </a:rPr>
              <a:t> </a:t>
            </a:r>
            <a:r>
              <a:rPr lang="en-US" sz="2400" dirty="0" err="1">
                <a:latin typeface="Korinna Mon" pitchFamily="18" charset="0"/>
                <a:cs typeface="Arial" pitchFamily="34" charset="0"/>
              </a:rPr>
              <a:t>тухтай</a:t>
            </a:r>
            <a:r>
              <a:rPr lang="en-US" sz="2400" dirty="0">
                <a:latin typeface="Korinna Mon" pitchFamily="18" charset="0"/>
                <a:cs typeface="Arial" pitchFamily="34" charset="0"/>
              </a:rPr>
              <a:t>, </a:t>
            </a:r>
            <a:r>
              <a:rPr lang="en-US" sz="2400" dirty="0" err="1">
                <a:latin typeface="Korinna Mon" pitchFamily="18" charset="0"/>
                <a:cs typeface="Arial" pitchFamily="34" charset="0"/>
              </a:rPr>
              <a:t>таатай</a:t>
            </a:r>
            <a:r>
              <a:rPr lang="en-US" sz="2400" dirty="0">
                <a:latin typeface="Korinna Mon" pitchFamily="18" charset="0"/>
                <a:cs typeface="Arial" pitchFamily="34" charset="0"/>
              </a:rPr>
              <a:t> </a:t>
            </a:r>
            <a:r>
              <a:rPr lang="en-US" sz="2400" dirty="0" err="1">
                <a:latin typeface="Korinna Mon" pitchFamily="18" charset="0"/>
                <a:cs typeface="Arial" pitchFamily="34" charset="0"/>
              </a:rPr>
              <a:t>орчныг</a:t>
            </a:r>
            <a:r>
              <a:rPr lang="en-US" sz="2400" dirty="0">
                <a:latin typeface="Korinna Mon" pitchFamily="18" charset="0"/>
                <a:cs typeface="Arial" pitchFamily="34" charset="0"/>
              </a:rPr>
              <a:t> </a:t>
            </a:r>
            <a:r>
              <a:rPr lang="en-US" sz="2400" dirty="0" err="1">
                <a:latin typeface="Korinna Mon" pitchFamily="18" charset="0"/>
                <a:cs typeface="Arial" pitchFamily="34" charset="0"/>
              </a:rPr>
              <a:t>бүрдүүл</a:t>
            </a:r>
            <a:r>
              <a:rPr lang="mn-MN" sz="2400" dirty="0">
                <a:latin typeface="Korinna Mon" pitchFamily="18" charset="0"/>
                <a:cs typeface="Arial" pitchFamily="34" charset="0"/>
              </a:rPr>
              <a:t>нэ</a:t>
            </a:r>
            <a:r>
              <a:rPr lang="en-US" sz="2400" dirty="0" smtClean="0">
                <a:latin typeface="Korinna Mon" pitchFamily="18" charset="0"/>
                <a:cs typeface="Arial" pitchFamily="34" charset="0"/>
              </a:rPr>
              <a:t>.</a:t>
            </a:r>
            <a:endParaRPr lang="mn-MN" sz="2400" dirty="0" smtClean="0">
              <a:latin typeface="Korinna Mon" pitchFamily="18" charset="0"/>
              <a:cs typeface="Arial" pitchFamily="34" charset="0"/>
            </a:endParaRPr>
          </a:p>
          <a:p>
            <a:pPr algn="just"/>
            <a:endParaRPr lang="en-US" sz="800" dirty="0">
              <a:latin typeface="Korinna Mon" pitchFamily="18" charset="0"/>
              <a:cs typeface="Arial" pitchFamily="34" charset="0"/>
            </a:endParaRPr>
          </a:p>
          <a:p>
            <a:pPr algn="just"/>
            <a:r>
              <a:rPr lang="en-US" sz="2400" b="1" dirty="0" err="1">
                <a:latin typeface="Korinna Mon" pitchFamily="18" charset="0"/>
                <a:cs typeface="Arial" pitchFamily="34" charset="0"/>
              </a:rPr>
              <a:t>Зорилт</a:t>
            </a:r>
            <a:r>
              <a:rPr lang="en-US" sz="2400" b="1" dirty="0">
                <a:latin typeface="Korinna Mon" pitchFamily="18" charset="0"/>
                <a:cs typeface="Arial" pitchFamily="34" charset="0"/>
              </a:rPr>
              <a:t> 6.</a:t>
            </a:r>
            <a:r>
              <a:rPr lang="mn-MN" sz="2400" b="1" dirty="0">
                <a:latin typeface="Korinna Mon" pitchFamily="18" charset="0"/>
                <a:cs typeface="Arial" pitchFamily="34" charset="0"/>
              </a:rPr>
              <a:t>1</a:t>
            </a:r>
            <a:r>
              <a:rPr lang="en-US" sz="2400" b="1" dirty="0">
                <a:latin typeface="Korinna Mon" pitchFamily="18" charset="0"/>
                <a:cs typeface="Arial" pitchFamily="34" charset="0"/>
              </a:rPr>
              <a:t>. </a:t>
            </a:r>
            <a:r>
              <a:rPr lang="en-US" sz="2400" dirty="0">
                <a:latin typeface="Korinna Mon" pitchFamily="18" charset="0"/>
                <a:cs typeface="Arial" pitchFamily="34" charset="0"/>
              </a:rPr>
              <a:t>Б</a:t>
            </a:r>
            <a:r>
              <a:rPr lang="mn-MN" sz="2400" dirty="0">
                <a:latin typeface="Korinna Mon" pitchFamily="18" charset="0"/>
                <a:cs typeface="Arial" pitchFamily="34" charset="0"/>
              </a:rPr>
              <a:t>ОХ</a:t>
            </a:r>
            <a:r>
              <a:rPr lang="en-US" sz="2400" dirty="0">
                <a:latin typeface="Korinna Mon" pitchFamily="18" charset="0"/>
                <a:cs typeface="Arial" pitchFamily="34" charset="0"/>
              </a:rPr>
              <a:t>, </a:t>
            </a:r>
            <a:r>
              <a:rPr lang="en-US" sz="2400" dirty="0" err="1">
                <a:latin typeface="Korinna Mon" pitchFamily="18" charset="0"/>
                <a:cs typeface="Arial" pitchFamily="34" charset="0"/>
              </a:rPr>
              <a:t>нөөцийг</a:t>
            </a:r>
            <a:r>
              <a:rPr lang="en-US" sz="2400" dirty="0">
                <a:latin typeface="Korinna Mon" pitchFamily="18" charset="0"/>
                <a:cs typeface="Arial" pitchFamily="34" charset="0"/>
              </a:rPr>
              <a:t> </a:t>
            </a:r>
            <a:r>
              <a:rPr lang="en-US" sz="2400" dirty="0" err="1">
                <a:latin typeface="Korinna Mon" pitchFamily="18" charset="0"/>
                <a:cs typeface="Arial" pitchFamily="34" charset="0"/>
              </a:rPr>
              <a:t>зохистой</a:t>
            </a:r>
            <a:r>
              <a:rPr lang="en-US" sz="2400" dirty="0">
                <a:latin typeface="Korinna Mon" pitchFamily="18" charset="0"/>
                <a:cs typeface="Arial" pitchFamily="34" charset="0"/>
              </a:rPr>
              <a:t> </a:t>
            </a:r>
            <a:r>
              <a:rPr lang="en-US" sz="2400" dirty="0" err="1">
                <a:latin typeface="Korinna Mon" pitchFamily="18" charset="0"/>
                <a:cs typeface="Arial" pitchFamily="34" charset="0"/>
              </a:rPr>
              <a:t>ашиглах</a:t>
            </a:r>
            <a:r>
              <a:rPr lang="en-US" sz="2400" dirty="0">
                <a:latin typeface="Korinna Mon" pitchFamily="18" charset="0"/>
                <a:cs typeface="Arial" pitchFamily="34" charset="0"/>
              </a:rPr>
              <a:t>, </a:t>
            </a:r>
            <a:r>
              <a:rPr lang="en-US" sz="2400" dirty="0" err="1">
                <a:latin typeface="Korinna Mon" pitchFamily="18" charset="0"/>
                <a:cs typeface="Arial" pitchFamily="34" charset="0"/>
              </a:rPr>
              <a:t>шинжлэх</a:t>
            </a:r>
            <a:r>
              <a:rPr lang="en-US" sz="2400" dirty="0">
                <a:latin typeface="Korinna Mon" pitchFamily="18" charset="0"/>
                <a:cs typeface="Arial" pitchFamily="34" charset="0"/>
              </a:rPr>
              <a:t> </a:t>
            </a:r>
            <a:r>
              <a:rPr lang="en-US" sz="2400" dirty="0" err="1">
                <a:latin typeface="Korinna Mon" pitchFamily="18" charset="0"/>
                <a:cs typeface="Arial" pitchFamily="34" charset="0"/>
              </a:rPr>
              <a:t>ухааны</a:t>
            </a:r>
            <a:r>
              <a:rPr lang="en-US" sz="2400" dirty="0">
                <a:latin typeface="Korinna Mon" pitchFamily="18" charset="0"/>
                <a:cs typeface="Arial" pitchFamily="34" charset="0"/>
              </a:rPr>
              <a:t> </a:t>
            </a:r>
            <a:r>
              <a:rPr lang="en-US" sz="2400" dirty="0" err="1">
                <a:latin typeface="Korinna Mon" pitchFamily="18" charset="0"/>
                <a:cs typeface="Arial" pitchFamily="34" charset="0"/>
              </a:rPr>
              <a:t>үндэслэлтэй</a:t>
            </a:r>
            <a:r>
              <a:rPr lang="en-US" sz="2400" dirty="0">
                <a:latin typeface="Korinna Mon" pitchFamily="18" charset="0"/>
                <a:cs typeface="Arial" pitchFamily="34" charset="0"/>
              </a:rPr>
              <a:t> </a:t>
            </a:r>
            <a:r>
              <a:rPr lang="en-US" sz="2400" dirty="0" err="1">
                <a:latin typeface="Korinna Mon" pitchFamily="18" charset="0"/>
                <a:cs typeface="Arial" pitchFamily="34" charset="0"/>
              </a:rPr>
              <a:t>бодлого</a:t>
            </a:r>
            <a:r>
              <a:rPr lang="en-US" sz="2400" dirty="0">
                <a:latin typeface="Korinna Mon" pitchFamily="18" charset="0"/>
                <a:cs typeface="Arial" pitchFamily="34" charset="0"/>
              </a:rPr>
              <a:t> </a:t>
            </a:r>
            <a:r>
              <a:rPr lang="en-US" sz="2400" dirty="0" err="1">
                <a:latin typeface="Korinna Mon" pitchFamily="18" charset="0"/>
                <a:cs typeface="Arial" pitchFamily="34" charset="0"/>
              </a:rPr>
              <a:t>хэрэгжүүлж</a:t>
            </a:r>
            <a:r>
              <a:rPr lang="en-US" sz="2400" dirty="0">
                <a:latin typeface="Korinna Mon" pitchFamily="18" charset="0"/>
                <a:cs typeface="Arial" pitchFamily="34" charset="0"/>
              </a:rPr>
              <a:t>, </a:t>
            </a:r>
            <a:r>
              <a:rPr lang="en-US" sz="2400" dirty="0" err="1">
                <a:latin typeface="Korinna Mon" pitchFamily="18" charset="0"/>
                <a:cs typeface="Arial" pitchFamily="34" charset="0"/>
              </a:rPr>
              <a:t>доройтсон</a:t>
            </a:r>
            <a:r>
              <a:rPr lang="en-US" sz="2400" dirty="0">
                <a:latin typeface="Korinna Mon" pitchFamily="18" charset="0"/>
                <a:cs typeface="Arial" pitchFamily="34" charset="0"/>
              </a:rPr>
              <a:t> </a:t>
            </a:r>
            <a:r>
              <a:rPr lang="en-US" sz="2400" dirty="0" err="1">
                <a:latin typeface="Korinna Mon" pitchFamily="18" charset="0"/>
                <a:cs typeface="Arial" pitchFamily="34" charset="0"/>
              </a:rPr>
              <a:t>орчныг</a:t>
            </a:r>
            <a:r>
              <a:rPr lang="en-US" sz="2400" dirty="0">
                <a:latin typeface="Korinna Mon" pitchFamily="18" charset="0"/>
                <a:cs typeface="Arial" pitchFamily="34" charset="0"/>
              </a:rPr>
              <a:t> </a:t>
            </a:r>
            <a:r>
              <a:rPr lang="en-US" sz="2400" dirty="0" err="1">
                <a:latin typeface="Korinna Mon" pitchFamily="18" charset="0"/>
                <a:cs typeface="Arial" pitchFamily="34" charset="0"/>
              </a:rPr>
              <a:t>нөхөн</a:t>
            </a:r>
            <a:r>
              <a:rPr lang="en-US" sz="2400" dirty="0">
                <a:latin typeface="Korinna Mon" pitchFamily="18" charset="0"/>
                <a:cs typeface="Arial" pitchFamily="34" charset="0"/>
              </a:rPr>
              <a:t> </a:t>
            </a:r>
            <a:r>
              <a:rPr lang="en-US" sz="2400" dirty="0" err="1">
                <a:latin typeface="Korinna Mon" pitchFamily="18" charset="0"/>
                <a:cs typeface="Arial" pitchFamily="34" charset="0"/>
              </a:rPr>
              <a:t>сэргээж</a:t>
            </a:r>
            <a:r>
              <a:rPr lang="en-US" sz="2400" dirty="0">
                <a:latin typeface="Korinna Mon" pitchFamily="18" charset="0"/>
                <a:cs typeface="Arial" pitchFamily="34" charset="0"/>
              </a:rPr>
              <a:t> </a:t>
            </a:r>
            <a:r>
              <a:rPr lang="en-US" sz="2400" dirty="0" err="1">
                <a:latin typeface="Korinna Mon" pitchFamily="18" charset="0"/>
                <a:cs typeface="Arial" pitchFamily="34" charset="0"/>
              </a:rPr>
              <a:t>хот</a:t>
            </a:r>
            <a:r>
              <a:rPr lang="en-US" sz="2400" dirty="0">
                <a:latin typeface="Korinna Mon" pitchFamily="18" charset="0"/>
                <a:cs typeface="Arial" pitchFamily="34" charset="0"/>
              </a:rPr>
              <a:t>, </a:t>
            </a:r>
            <a:r>
              <a:rPr lang="en-US" sz="2400" dirty="0" err="1">
                <a:latin typeface="Korinna Mon" pitchFamily="18" charset="0"/>
                <a:cs typeface="Arial" pitchFamily="34" charset="0"/>
              </a:rPr>
              <a:t>суурин</a:t>
            </a:r>
            <a:r>
              <a:rPr lang="en-US" sz="2400" dirty="0">
                <a:latin typeface="Korinna Mon" pitchFamily="18" charset="0"/>
                <a:cs typeface="Arial" pitchFamily="34" charset="0"/>
              </a:rPr>
              <a:t>, </a:t>
            </a:r>
            <a:r>
              <a:rPr lang="en-US" sz="2400" dirty="0" err="1">
                <a:latin typeface="Korinna Mon" pitchFamily="18" charset="0"/>
                <a:cs typeface="Arial" pitchFamily="34" charset="0"/>
              </a:rPr>
              <a:t>авто</a:t>
            </a:r>
            <a:r>
              <a:rPr lang="en-US" sz="2400" dirty="0">
                <a:latin typeface="Korinna Mon" pitchFamily="18" charset="0"/>
                <a:cs typeface="Arial" pitchFamily="34" charset="0"/>
              </a:rPr>
              <a:t> </a:t>
            </a:r>
            <a:r>
              <a:rPr lang="en-US" sz="2400" dirty="0" err="1">
                <a:latin typeface="Korinna Mon" pitchFamily="18" charset="0"/>
                <a:cs typeface="Arial" pitchFamily="34" charset="0"/>
              </a:rPr>
              <a:t>зам</a:t>
            </a:r>
            <a:r>
              <a:rPr lang="en-US" sz="2400" dirty="0">
                <a:latin typeface="Korinna Mon" pitchFamily="18" charset="0"/>
                <a:cs typeface="Arial" pitchFamily="34" charset="0"/>
              </a:rPr>
              <a:t>, </a:t>
            </a:r>
            <a:r>
              <a:rPr lang="en-US" sz="2400" dirty="0" err="1">
                <a:latin typeface="Korinna Mon" pitchFamily="18" charset="0"/>
                <a:cs typeface="Arial" pitchFamily="34" charset="0"/>
              </a:rPr>
              <a:t>уул</a:t>
            </a:r>
            <a:r>
              <a:rPr lang="en-US" sz="2400" dirty="0">
                <a:latin typeface="Korinna Mon" pitchFamily="18" charset="0"/>
                <a:cs typeface="Arial" pitchFamily="34" charset="0"/>
              </a:rPr>
              <a:t> </a:t>
            </a:r>
            <a:r>
              <a:rPr lang="en-US" sz="2400" dirty="0" err="1">
                <a:latin typeface="Korinna Mon" pitchFamily="18" charset="0"/>
                <a:cs typeface="Arial" pitchFamily="34" charset="0"/>
              </a:rPr>
              <a:t>уурхайн</a:t>
            </a:r>
            <a:r>
              <a:rPr lang="mn-MN" sz="2400" dirty="0">
                <a:latin typeface="Korinna Mon" pitchFamily="18" charset="0"/>
                <a:cs typeface="Arial" pitchFamily="34" charset="0"/>
              </a:rPr>
              <a:t> хөрсний элэгдэл, эвдрэл,</a:t>
            </a:r>
            <a:r>
              <a:rPr lang="en-US" sz="2400" dirty="0">
                <a:latin typeface="Korinna Mon" pitchFamily="18" charset="0"/>
                <a:cs typeface="Arial" pitchFamily="34" charset="0"/>
              </a:rPr>
              <a:t> </a:t>
            </a:r>
            <a:r>
              <a:rPr lang="en-US" sz="2400" dirty="0" err="1">
                <a:latin typeface="Korinna Mon" pitchFamily="18" charset="0"/>
                <a:cs typeface="Arial" pitchFamily="34" charset="0"/>
              </a:rPr>
              <a:t>газрын</a:t>
            </a:r>
            <a:r>
              <a:rPr lang="en-US" sz="2400" dirty="0">
                <a:latin typeface="Korinna Mon" pitchFamily="18" charset="0"/>
                <a:cs typeface="Arial" pitchFamily="34" charset="0"/>
              </a:rPr>
              <a:t> </a:t>
            </a:r>
            <a:r>
              <a:rPr lang="en-US" sz="2400" dirty="0" err="1">
                <a:latin typeface="Korinna Mon" pitchFamily="18" charset="0"/>
                <a:cs typeface="Arial" pitchFamily="34" charset="0"/>
              </a:rPr>
              <a:t>доройтлыг</a:t>
            </a:r>
            <a:r>
              <a:rPr lang="en-US" sz="2400" dirty="0">
                <a:latin typeface="Korinna Mon" pitchFamily="18" charset="0"/>
                <a:cs typeface="Arial" pitchFamily="34" charset="0"/>
              </a:rPr>
              <a:t> </a:t>
            </a:r>
            <a:r>
              <a:rPr lang="en-US" sz="2400" dirty="0" err="1">
                <a:latin typeface="Korinna Mon" pitchFamily="18" charset="0"/>
                <a:cs typeface="Arial" pitchFamily="34" charset="0"/>
              </a:rPr>
              <a:t>бууруулна</a:t>
            </a:r>
            <a:r>
              <a:rPr lang="mn-MN" sz="2400" dirty="0" smtClean="0">
                <a:latin typeface="Korinna Mon" pitchFamily="18" charset="0"/>
                <a:cs typeface="Arial" pitchFamily="34" charset="0"/>
              </a:rPr>
              <a:t>.</a:t>
            </a:r>
          </a:p>
          <a:p>
            <a:pPr algn="just"/>
            <a:endParaRPr lang="en-US" sz="800" dirty="0">
              <a:latin typeface="Korinna Mon" pitchFamily="18" charset="0"/>
              <a:cs typeface="Arial" pitchFamily="34" charset="0"/>
            </a:endParaRPr>
          </a:p>
          <a:p>
            <a:pPr algn="just"/>
            <a:r>
              <a:rPr lang="en-US" sz="2400" b="1" dirty="0" err="1">
                <a:latin typeface="Korinna Mon" pitchFamily="18" charset="0"/>
                <a:cs typeface="Arial" pitchFamily="34" charset="0"/>
              </a:rPr>
              <a:t>Зорилт</a:t>
            </a:r>
            <a:r>
              <a:rPr lang="en-US" sz="2400" b="1" dirty="0">
                <a:latin typeface="Korinna Mon" pitchFamily="18" charset="0"/>
                <a:cs typeface="Arial" pitchFamily="34" charset="0"/>
              </a:rPr>
              <a:t> 6.</a:t>
            </a:r>
            <a:r>
              <a:rPr lang="mn-MN" sz="2400" b="1" dirty="0">
                <a:latin typeface="Korinna Mon" pitchFamily="18" charset="0"/>
                <a:cs typeface="Arial" pitchFamily="34" charset="0"/>
              </a:rPr>
              <a:t>3</a:t>
            </a:r>
            <a:r>
              <a:rPr lang="en-US" sz="2400" b="1" dirty="0">
                <a:latin typeface="Korinna Mon" pitchFamily="18" charset="0"/>
                <a:cs typeface="Arial" pitchFamily="34" charset="0"/>
              </a:rPr>
              <a:t>. </a:t>
            </a:r>
            <a:r>
              <a:rPr lang="en-US" sz="2400" dirty="0" err="1">
                <a:latin typeface="Korinna Mon" pitchFamily="18" charset="0"/>
                <a:cs typeface="Arial" pitchFamily="34" charset="0"/>
              </a:rPr>
              <a:t>Ногоон</a:t>
            </a:r>
            <a:r>
              <a:rPr lang="en-US" sz="2400" dirty="0">
                <a:latin typeface="Korinna Mon" pitchFamily="18" charset="0"/>
                <a:cs typeface="Arial" pitchFamily="34" charset="0"/>
              </a:rPr>
              <a:t> </a:t>
            </a:r>
            <a:r>
              <a:rPr lang="en-US" sz="2400" dirty="0" err="1">
                <a:latin typeface="Korinna Mon" pitchFamily="18" charset="0"/>
                <a:cs typeface="Arial" pitchFamily="34" charset="0"/>
              </a:rPr>
              <a:t>хөгжлийн</a:t>
            </a:r>
            <a:r>
              <a:rPr lang="en-US" sz="2400" dirty="0">
                <a:latin typeface="Korinna Mon" pitchFamily="18" charset="0"/>
                <a:cs typeface="Arial" pitchFamily="34" charset="0"/>
              </a:rPr>
              <a:t> </a:t>
            </a:r>
            <a:r>
              <a:rPr lang="en-US" sz="2400" dirty="0" err="1">
                <a:latin typeface="Korinna Mon" pitchFamily="18" charset="0"/>
                <a:cs typeface="Arial" pitchFamily="34" charset="0"/>
              </a:rPr>
              <a:t>бодлогыг</a:t>
            </a:r>
            <a:r>
              <a:rPr lang="en-US" sz="2400" dirty="0">
                <a:latin typeface="Korinna Mon" pitchFamily="18" charset="0"/>
                <a:cs typeface="Arial" pitchFamily="34" charset="0"/>
              </a:rPr>
              <a:t> </a:t>
            </a:r>
            <a:r>
              <a:rPr lang="en-US" sz="2400" dirty="0" err="1">
                <a:latin typeface="Korinna Mon" pitchFamily="18" charset="0"/>
                <a:cs typeface="Arial" pitchFamily="34" charset="0"/>
              </a:rPr>
              <a:t>хэрэгжүүлж</a:t>
            </a:r>
            <a:r>
              <a:rPr lang="en-US" sz="2400" dirty="0">
                <a:latin typeface="Korinna Mon" pitchFamily="18" charset="0"/>
                <a:cs typeface="Arial" pitchFamily="34" charset="0"/>
              </a:rPr>
              <a:t>, </a:t>
            </a:r>
            <a:r>
              <a:rPr lang="en-US" sz="2400" dirty="0" err="1">
                <a:latin typeface="Korinna Mon" pitchFamily="18" charset="0"/>
                <a:cs typeface="Arial" pitchFamily="34" charset="0"/>
              </a:rPr>
              <a:t>байгальд</a:t>
            </a:r>
            <a:r>
              <a:rPr lang="en-US" sz="2400" dirty="0">
                <a:latin typeface="Korinna Mon" pitchFamily="18" charset="0"/>
                <a:cs typeface="Arial" pitchFamily="34" charset="0"/>
              </a:rPr>
              <a:t> </a:t>
            </a:r>
            <a:r>
              <a:rPr lang="en-US" sz="2400" dirty="0" err="1">
                <a:latin typeface="Korinna Mon" pitchFamily="18" charset="0"/>
                <a:cs typeface="Arial" pitchFamily="34" charset="0"/>
              </a:rPr>
              <a:t>ээлтэй</a:t>
            </a:r>
            <a:r>
              <a:rPr lang="en-US" sz="2400" dirty="0">
                <a:latin typeface="Korinna Mon" pitchFamily="18" charset="0"/>
                <a:cs typeface="Arial" pitchFamily="34" charset="0"/>
              </a:rPr>
              <a:t>, </a:t>
            </a:r>
            <a:r>
              <a:rPr lang="en-US" sz="2400" dirty="0" err="1">
                <a:latin typeface="Korinna Mon" pitchFamily="18" charset="0"/>
                <a:cs typeface="Arial" pitchFamily="34" charset="0"/>
              </a:rPr>
              <a:t>нөөцийн</a:t>
            </a:r>
            <a:r>
              <a:rPr lang="en-US" sz="2400" dirty="0">
                <a:latin typeface="Korinna Mon" pitchFamily="18" charset="0"/>
                <a:cs typeface="Arial" pitchFamily="34" charset="0"/>
              </a:rPr>
              <a:t> </a:t>
            </a:r>
            <a:r>
              <a:rPr lang="en-US" sz="2400" dirty="0" err="1">
                <a:latin typeface="Korinna Mon" pitchFamily="18" charset="0"/>
                <a:cs typeface="Arial" pitchFamily="34" charset="0"/>
              </a:rPr>
              <a:t>хэмнэлттэй</a:t>
            </a:r>
            <a:r>
              <a:rPr lang="en-US" sz="2400" dirty="0">
                <a:latin typeface="Korinna Mon" pitchFamily="18" charset="0"/>
                <a:cs typeface="Arial" pitchFamily="34" charset="0"/>
              </a:rPr>
              <a:t>, </a:t>
            </a:r>
            <a:r>
              <a:rPr lang="en-US" sz="2400" dirty="0" err="1">
                <a:latin typeface="Korinna Mon" pitchFamily="18" charset="0"/>
                <a:cs typeface="Arial" pitchFamily="34" charset="0"/>
              </a:rPr>
              <a:t>үр</a:t>
            </a:r>
            <a:r>
              <a:rPr lang="en-US" sz="2400" dirty="0">
                <a:latin typeface="Korinna Mon" pitchFamily="18" charset="0"/>
                <a:cs typeface="Arial" pitchFamily="34" charset="0"/>
              </a:rPr>
              <a:t> </a:t>
            </a:r>
            <a:r>
              <a:rPr lang="en-US" sz="2400" dirty="0" err="1">
                <a:latin typeface="Korinna Mon" pitchFamily="18" charset="0"/>
                <a:cs typeface="Arial" pitchFamily="34" charset="0"/>
              </a:rPr>
              <a:t>ашигтай</a:t>
            </a:r>
            <a:r>
              <a:rPr lang="en-US" sz="2400" dirty="0">
                <a:latin typeface="Korinna Mon" pitchFamily="18" charset="0"/>
                <a:cs typeface="Arial" pitchFamily="34" charset="0"/>
              </a:rPr>
              <a:t> </a:t>
            </a:r>
            <a:r>
              <a:rPr lang="en-US" sz="2400" dirty="0" err="1">
                <a:latin typeface="Korinna Mon" pitchFamily="18" charset="0"/>
                <a:cs typeface="Arial" pitchFamily="34" charset="0"/>
              </a:rPr>
              <a:t>цэвэр</a:t>
            </a:r>
            <a:r>
              <a:rPr lang="en-US" sz="2400" dirty="0">
                <a:latin typeface="Korinna Mon" pitchFamily="18" charset="0"/>
                <a:cs typeface="Arial" pitchFamily="34" charset="0"/>
              </a:rPr>
              <a:t> </a:t>
            </a:r>
            <a:r>
              <a:rPr lang="en-US" sz="2400" dirty="0" err="1">
                <a:latin typeface="Korinna Mon" pitchFamily="18" charset="0"/>
                <a:cs typeface="Arial" pitchFamily="34" charset="0"/>
              </a:rPr>
              <a:t>технологи</a:t>
            </a:r>
            <a:r>
              <a:rPr lang="en-US" sz="2400" dirty="0">
                <a:latin typeface="Korinna Mon" pitchFamily="18" charset="0"/>
                <a:cs typeface="Arial" pitchFamily="34" charset="0"/>
              </a:rPr>
              <a:t> </a:t>
            </a:r>
            <a:r>
              <a:rPr lang="en-US" sz="2400" dirty="0" err="1">
                <a:latin typeface="Korinna Mon" pitchFamily="18" charset="0"/>
                <a:cs typeface="Arial" pitchFamily="34" charset="0"/>
              </a:rPr>
              <a:t>нэвтрүүлэн</a:t>
            </a:r>
            <a:r>
              <a:rPr lang="en-US" sz="2400" dirty="0">
                <a:latin typeface="Korinna Mon" pitchFamily="18" charset="0"/>
                <a:cs typeface="Arial" pitchFamily="34" charset="0"/>
              </a:rPr>
              <a:t>, </a:t>
            </a:r>
            <a:r>
              <a:rPr lang="en-US" sz="2400" dirty="0" err="1">
                <a:latin typeface="Korinna Mon" pitchFamily="18" charset="0"/>
                <a:cs typeface="Arial" pitchFamily="34" charset="0"/>
              </a:rPr>
              <a:t>уур</a:t>
            </a:r>
            <a:r>
              <a:rPr lang="en-US" sz="2400" dirty="0">
                <a:latin typeface="Korinna Mon" pitchFamily="18" charset="0"/>
                <a:cs typeface="Arial" pitchFamily="34" charset="0"/>
              </a:rPr>
              <a:t> </a:t>
            </a:r>
            <a:r>
              <a:rPr lang="en-US" sz="2400" dirty="0" err="1">
                <a:latin typeface="Korinna Mon" pitchFamily="18" charset="0"/>
                <a:cs typeface="Arial" pitchFamily="34" charset="0"/>
              </a:rPr>
              <a:t>амьсгалын</a:t>
            </a:r>
            <a:r>
              <a:rPr lang="en-US" sz="2400" dirty="0">
                <a:latin typeface="Korinna Mon" pitchFamily="18" charset="0"/>
                <a:cs typeface="Arial" pitchFamily="34" charset="0"/>
              </a:rPr>
              <a:t> </a:t>
            </a:r>
            <a:r>
              <a:rPr lang="en-US" sz="2400" dirty="0" err="1">
                <a:latin typeface="Korinna Mon" pitchFamily="18" charset="0"/>
                <a:cs typeface="Arial" pitchFamily="34" charset="0"/>
              </a:rPr>
              <a:t>өөрчлөлтийг</a:t>
            </a:r>
            <a:r>
              <a:rPr lang="en-US" sz="2400" dirty="0">
                <a:latin typeface="Korinna Mon" pitchFamily="18" charset="0"/>
                <a:cs typeface="Arial" pitchFamily="34" charset="0"/>
              </a:rPr>
              <a:t> </a:t>
            </a:r>
            <a:r>
              <a:rPr lang="en-US" sz="2400" dirty="0" err="1">
                <a:latin typeface="Korinna Mon" pitchFamily="18" charset="0"/>
                <a:cs typeface="Arial" pitchFamily="34" charset="0"/>
              </a:rPr>
              <a:t>сааруул</a:t>
            </a:r>
            <a:r>
              <a:rPr lang="mn-MN" sz="2400" dirty="0">
                <a:latin typeface="Korinna Mon" pitchFamily="18" charset="0"/>
                <a:cs typeface="Arial" pitchFamily="34" charset="0"/>
              </a:rPr>
              <a:t>ж, хог хаягдлын хэмжээг бууруулна.</a:t>
            </a:r>
            <a:endParaRPr lang="en-US" sz="2400" dirty="0">
              <a:latin typeface="Korinna Mon" pitchFamily="18" charset="0"/>
              <a:cs typeface="Arial" pitchFamily="34" charset="0"/>
            </a:endParaRPr>
          </a:p>
        </p:txBody>
      </p:sp>
    </p:spTree>
    <p:extLst>
      <p:ext uri="{BB962C8B-B14F-4D97-AF65-F5344CB8AC3E}">
        <p14:creationId xmlns:p14="http://schemas.microsoft.com/office/powerpoint/2010/main" val="3367569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824" y="716735"/>
            <a:ext cx="8875776" cy="1723549"/>
          </a:xfrm>
          <a:prstGeom prst="rect">
            <a:avLst/>
          </a:prstGeom>
        </p:spPr>
        <p:txBody>
          <a:bodyPr wrap="square">
            <a:spAutoFit/>
          </a:bodyPr>
          <a:lstStyle/>
          <a:p>
            <a:pPr algn="ctr"/>
            <a:r>
              <a:rPr lang="mn-MN" sz="2800" b="1" dirty="0" smtClean="0">
                <a:solidFill>
                  <a:srgbClr val="C00000"/>
                </a:solidFill>
                <a:latin typeface="Korinna Mon" pitchFamily="18" charset="0"/>
              </a:rPr>
              <a:t>Хоёр. Сумын Засаг дарг</a:t>
            </a:r>
            <a:r>
              <a:rPr lang="en-US" sz="2800" b="1" dirty="0" err="1" smtClean="0">
                <a:solidFill>
                  <a:srgbClr val="C00000"/>
                </a:solidFill>
                <a:latin typeface="Korinna Mon" pitchFamily="18" charset="0"/>
              </a:rPr>
              <a:t>ын</a:t>
            </a:r>
            <a:r>
              <a:rPr lang="en-US" sz="2800" b="1" dirty="0" smtClean="0">
                <a:solidFill>
                  <a:srgbClr val="C00000"/>
                </a:solidFill>
                <a:latin typeface="Korinna Mon" pitchFamily="18" charset="0"/>
              </a:rPr>
              <a:t> </a:t>
            </a:r>
            <a:r>
              <a:rPr lang="en-US" sz="2800" b="1" dirty="0">
                <a:solidFill>
                  <a:srgbClr val="C00000"/>
                </a:solidFill>
                <a:latin typeface="Korinna Mon" pitchFamily="18" charset="0"/>
              </a:rPr>
              <a:t>2020-2024 </a:t>
            </a:r>
            <a:r>
              <a:rPr lang="en-US" sz="2800" b="1" dirty="0" err="1">
                <a:solidFill>
                  <a:srgbClr val="C00000"/>
                </a:solidFill>
                <a:latin typeface="Korinna Mon" pitchFamily="18" charset="0"/>
              </a:rPr>
              <a:t>оны</a:t>
            </a:r>
            <a:r>
              <a:rPr lang="en-US" sz="2800" b="1" dirty="0">
                <a:solidFill>
                  <a:srgbClr val="C00000"/>
                </a:solidFill>
                <a:latin typeface="Korinna Mon" pitchFamily="18" charset="0"/>
              </a:rPr>
              <a:t> </a:t>
            </a:r>
            <a:endParaRPr lang="mn-MN" sz="2800" b="1" dirty="0" smtClean="0">
              <a:solidFill>
                <a:srgbClr val="C00000"/>
              </a:solidFill>
              <a:latin typeface="Korinna Mon" pitchFamily="18" charset="0"/>
            </a:endParaRPr>
          </a:p>
          <a:p>
            <a:pPr algn="ctr"/>
            <a:r>
              <a:rPr lang="en-US" sz="2800" b="1" dirty="0" err="1" smtClean="0">
                <a:solidFill>
                  <a:srgbClr val="C00000"/>
                </a:solidFill>
                <a:latin typeface="Korinna Mon" pitchFamily="18" charset="0"/>
              </a:rPr>
              <a:t>үйл</a:t>
            </a:r>
            <a:r>
              <a:rPr lang="en-US" sz="2800" b="1" dirty="0" smtClean="0">
                <a:solidFill>
                  <a:srgbClr val="C00000"/>
                </a:solidFill>
                <a:latin typeface="Korinna Mon" pitchFamily="18" charset="0"/>
              </a:rPr>
              <a:t> </a:t>
            </a:r>
            <a:r>
              <a:rPr lang="en-US" sz="2800" b="1" dirty="0">
                <a:solidFill>
                  <a:srgbClr val="C00000"/>
                </a:solidFill>
                <a:latin typeface="Korinna Mon" pitchFamily="18" charset="0"/>
              </a:rPr>
              <a:t>а</a:t>
            </a:r>
            <a:r>
              <a:rPr lang="mn-MN" sz="2800" b="1" dirty="0">
                <a:solidFill>
                  <a:srgbClr val="C00000"/>
                </a:solidFill>
                <a:latin typeface="Korinna Mon" pitchFamily="18" charset="0"/>
              </a:rPr>
              <a:t>жиллагаан</a:t>
            </a:r>
            <a:r>
              <a:rPr lang="en-US" sz="2800" b="1" dirty="0">
                <a:solidFill>
                  <a:srgbClr val="C00000"/>
                </a:solidFill>
                <a:latin typeface="Korinna Mon" pitchFamily="18" charset="0"/>
              </a:rPr>
              <a:t>ы </a:t>
            </a:r>
            <a:r>
              <a:rPr lang="en-US" sz="2800" b="1" dirty="0" err="1" smtClean="0">
                <a:solidFill>
                  <a:srgbClr val="C00000"/>
                </a:solidFill>
                <a:latin typeface="Korinna Mon" pitchFamily="18" charset="0"/>
              </a:rPr>
              <a:t>хөтөлбөр</a:t>
            </a:r>
            <a:endParaRPr lang="mn-MN" sz="2800" b="1" dirty="0" smtClean="0">
              <a:solidFill>
                <a:srgbClr val="C00000"/>
              </a:solidFill>
              <a:latin typeface="Korinna Mon" pitchFamily="18" charset="0"/>
            </a:endParaRPr>
          </a:p>
          <a:p>
            <a:pPr algn="ctr"/>
            <a:endParaRPr lang="en-US" sz="2800" dirty="0">
              <a:solidFill>
                <a:srgbClr val="C00000"/>
              </a:solidFill>
              <a:latin typeface="Korinna Mon" pitchFamily="18" charset="0"/>
            </a:endParaRPr>
          </a:p>
          <a:p>
            <a:pPr algn="ctr"/>
            <a:endParaRPr lang="en-US" sz="2200" dirty="0">
              <a:solidFill>
                <a:srgbClr val="007635"/>
              </a:solidFill>
              <a:latin typeface="AGCooper Mon" pitchFamily="34" charset="0"/>
            </a:endParaRPr>
          </a:p>
        </p:txBody>
      </p:sp>
      <p:sp>
        <p:nvSpPr>
          <p:cNvPr id="5" name="Rectangle 4"/>
          <p:cNvSpPr/>
          <p:nvPr/>
        </p:nvSpPr>
        <p:spPr>
          <a:xfrm>
            <a:off x="286512" y="1857553"/>
            <a:ext cx="8534400" cy="1200329"/>
          </a:xfrm>
          <a:prstGeom prst="rect">
            <a:avLst/>
          </a:prstGeom>
        </p:spPr>
        <p:txBody>
          <a:bodyPr wrap="square">
            <a:spAutoFit/>
          </a:bodyPr>
          <a:lstStyle/>
          <a:p>
            <a:pPr algn="ctr"/>
            <a:r>
              <a:rPr lang="mn-MN" sz="2000" b="1" dirty="0" smtClean="0">
                <a:latin typeface="Arial" pitchFamily="34" charset="0"/>
                <a:cs typeface="Arial" pitchFamily="34" charset="0"/>
              </a:rPr>
              <a:t>	</a:t>
            </a:r>
            <a:r>
              <a:rPr lang="mn-MN" sz="2400" b="1" dirty="0" smtClean="0">
                <a:latin typeface="Korinna Mon" pitchFamily="18" charset="0"/>
                <a:cs typeface="Arial" pitchFamily="34" charset="0"/>
              </a:rPr>
              <a:t>Зорилт </a:t>
            </a:r>
            <a:r>
              <a:rPr lang="mn-MN" sz="2400" b="1" dirty="0">
                <a:latin typeface="Korinna Mon" pitchFamily="18" charset="0"/>
                <a:cs typeface="Arial" pitchFamily="34" charset="0"/>
              </a:rPr>
              <a:t>5.4.</a:t>
            </a:r>
            <a:r>
              <a:rPr lang="mn-MN" sz="2400" dirty="0">
                <a:latin typeface="Korinna Mon" pitchFamily="18" charset="0"/>
                <a:cs typeface="Arial" pitchFamily="34" charset="0"/>
              </a:rPr>
              <a:t> </a:t>
            </a:r>
            <a:r>
              <a:rPr lang="en-US" sz="2400" dirty="0" err="1">
                <a:latin typeface="Korinna Mon" pitchFamily="18" charset="0"/>
                <a:cs typeface="Arial" pitchFamily="34" charset="0"/>
              </a:rPr>
              <a:t>Хог</a:t>
            </a:r>
            <a:r>
              <a:rPr lang="en-US" sz="2400" dirty="0">
                <a:latin typeface="Korinna Mon" pitchFamily="18" charset="0"/>
                <a:cs typeface="Arial" pitchFamily="34" charset="0"/>
              </a:rPr>
              <a:t> </a:t>
            </a:r>
            <a:r>
              <a:rPr lang="en-US" sz="2400" dirty="0" err="1">
                <a:latin typeface="Korinna Mon" pitchFamily="18" charset="0"/>
                <a:cs typeface="Arial" pitchFamily="34" charset="0"/>
              </a:rPr>
              <a:t>хаягдлын</a:t>
            </a:r>
            <a:r>
              <a:rPr lang="en-US" sz="2400" dirty="0">
                <a:latin typeface="Korinna Mon" pitchFamily="18" charset="0"/>
                <a:cs typeface="Arial" pitchFamily="34" charset="0"/>
              </a:rPr>
              <a:t> </a:t>
            </a:r>
            <a:r>
              <a:rPr lang="en-US" sz="2400" dirty="0" err="1">
                <a:latin typeface="Korinna Mon" pitchFamily="18" charset="0"/>
                <a:cs typeface="Arial" pitchFamily="34" charset="0"/>
              </a:rPr>
              <a:t>менежментийг</a:t>
            </a:r>
            <a:r>
              <a:rPr lang="en-US" sz="2400" dirty="0">
                <a:latin typeface="Korinna Mon" pitchFamily="18" charset="0"/>
                <a:cs typeface="Arial" pitchFamily="34" charset="0"/>
              </a:rPr>
              <a:t> </a:t>
            </a:r>
            <a:r>
              <a:rPr lang="en-US" sz="2400" dirty="0" err="1">
                <a:latin typeface="Korinna Mon" pitchFamily="18" charset="0"/>
                <a:cs typeface="Arial" pitchFamily="34" charset="0"/>
              </a:rPr>
              <a:t>сайжруулж</a:t>
            </a:r>
            <a:r>
              <a:rPr lang="en-US" sz="2400" dirty="0">
                <a:latin typeface="Korinna Mon" pitchFamily="18" charset="0"/>
                <a:cs typeface="Arial" pitchFamily="34" charset="0"/>
              </a:rPr>
              <a:t> </a:t>
            </a:r>
            <a:r>
              <a:rPr lang="en-US" sz="2400" dirty="0" err="1">
                <a:latin typeface="Korinna Mon" pitchFamily="18" charset="0"/>
                <a:cs typeface="Arial" pitchFamily="34" charset="0"/>
              </a:rPr>
              <a:t>хүрээлэн</a:t>
            </a:r>
            <a:r>
              <a:rPr lang="en-US" sz="2400" dirty="0">
                <a:latin typeface="Korinna Mon" pitchFamily="18" charset="0"/>
                <a:cs typeface="Arial" pitchFamily="34" charset="0"/>
              </a:rPr>
              <a:t> </a:t>
            </a:r>
            <a:r>
              <a:rPr lang="en-US" sz="2400" dirty="0" err="1">
                <a:latin typeface="Korinna Mon" pitchFamily="18" charset="0"/>
                <a:cs typeface="Arial" pitchFamily="34" charset="0"/>
              </a:rPr>
              <a:t>буй</a:t>
            </a:r>
            <a:r>
              <a:rPr lang="en-US" sz="2400" dirty="0">
                <a:latin typeface="Korinna Mon" pitchFamily="18" charset="0"/>
                <a:cs typeface="Arial" pitchFamily="34" charset="0"/>
              </a:rPr>
              <a:t> </a:t>
            </a:r>
            <a:r>
              <a:rPr lang="en-US" sz="2400" dirty="0" err="1">
                <a:latin typeface="Korinna Mon" pitchFamily="18" charset="0"/>
                <a:cs typeface="Arial" pitchFamily="34" charset="0"/>
              </a:rPr>
              <a:t>орчны</a:t>
            </a:r>
            <a:r>
              <a:rPr lang="en-US" sz="2400" dirty="0">
                <a:latin typeface="Korinna Mon" pitchFamily="18" charset="0"/>
                <a:cs typeface="Arial" pitchFamily="34" charset="0"/>
              </a:rPr>
              <a:t> </a:t>
            </a:r>
            <a:r>
              <a:rPr lang="en-US" sz="2400" dirty="0" err="1">
                <a:latin typeface="Korinna Mon" pitchFamily="18" charset="0"/>
                <a:cs typeface="Arial" pitchFamily="34" charset="0"/>
              </a:rPr>
              <a:t>бохирдлыг</a:t>
            </a:r>
            <a:r>
              <a:rPr lang="en-US" sz="2400" dirty="0">
                <a:latin typeface="Korinna Mon" pitchFamily="18" charset="0"/>
                <a:cs typeface="Arial" pitchFamily="34" charset="0"/>
              </a:rPr>
              <a:t> </a:t>
            </a:r>
            <a:r>
              <a:rPr lang="en-US" sz="2400" dirty="0" err="1">
                <a:latin typeface="Korinna Mon" pitchFamily="18" charset="0"/>
                <a:cs typeface="Arial" pitchFamily="34" charset="0"/>
              </a:rPr>
              <a:t>бууруулна</a:t>
            </a:r>
            <a:r>
              <a:rPr lang="mn-MN" sz="2400" dirty="0">
                <a:latin typeface="Korinna Mon" pitchFamily="18" charset="0"/>
                <a:cs typeface="Arial" pitchFamily="34" charset="0"/>
              </a:rPr>
              <a:t>.</a:t>
            </a:r>
            <a:endParaRPr lang="en-US" sz="2400" b="1" dirty="0">
              <a:latin typeface="Korinna Mon" pitchFamily="18" charset="0"/>
              <a:cs typeface="Arial" pitchFamily="34" charset="0"/>
            </a:endParaRPr>
          </a:p>
          <a:p>
            <a:pPr algn="just"/>
            <a:r>
              <a:rPr lang="mn-MN" sz="2400" b="1" dirty="0">
                <a:latin typeface="Korinna Mon" pitchFamily="18" charset="0"/>
                <a:cs typeface="Arial" pitchFamily="34" charset="0"/>
              </a:rPr>
              <a:t> </a:t>
            </a:r>
            <a:endParaRPr lang="en-US" sz="2400" dirty="0">
              <a:latin typeface="Korinna Mon" pitchFamily="18" charset="0"/>
              <a:cs typeface="Arial" pitchFamily="34" charset="0"/>
            </a:endParaRPr>
          </a:p>
        </p:txBody>
      </p:sp>
      <p:sp>
        <p:nvSpPr>
          <p:cNvPr id="6" name="Rectangle 5"/>
          <p:cNvSpPr/>
          <p:nvPr/>
        </p:nvSpPr>
        <p:spPr>
          <a:xfrm>
            <a:off x="454152" y="3360896"/>
            <a:ext cx="8366760" cy="1846659"/>
          </a:xfrm>
          <a:prstGeom prst="rect">
            <a:avLst/>
          </a:prstGeom>
        </p:spPr>
        <p:txBody>
          <a:bodyPr wrap="square">
            <a:spAutoFit/>
          </a:bodyPr>
          <a:lstStyle/>
          <a:p>
            <a:pPr algn="ctr"/>
            <a:r>
              <a:rPr lang="mn-MN" sz="2800" b="1" dirty="0" smtClean="0">
                <a:solidFill>
                  <a:srgbClr val="0000CC"/>
                </a:solidFill>
                <a:latin typeface="Korinna Mon" pitchFamily="18" charset="0"/>
              </a:rPr>
              <a:t>Гурав</a:t>
            </a:r>
            <a:r>
              <a:rPr lang="mn-MN" sz="2800" b="1" dirty="0">
                <a:solidFill>
                  <a:srgbClr val="0000CC"/>
                </a:solidFill>
                <a:latin typeface="Korinna Mon" pitchFamily="18" charset="0"/>
              </a:rPr>
              <a:t>. Сумын 2021 оны хөгжлийн </a:t>
            </a:r>
            <a:endParaRPr lang="en-US" sz="2800" dirty="0">
              <a:solidFill>
                <a:srgbClr val="0000CC"/>
              </a:solidFill>
              <a:latin typeface="Korinna Mon" pitchFamily="18" charset="0"/>
            </a:endParaRPr>
          </a:p>
          <a:p>
            <a:pPr algn="ctr"/>
            <a:r>
              <a:rPr lang="mn-MN" sz="2800" b="1" dirty="0">
                <a:solidFill>
                  <a:srgbClr val="0000CC"/>
                </a:solidFill>
                <a:latin typeface="Korinna Mon" pitchFamily="18" charset="0"/>
              </a:rPr>
              <a:t>жилийн </a:t>
            </a:r>
            <a:r>
              <a:rPr lang="mn-MN" sz="2800" b="1" dirty="0" smtClean="0">
                <a:solidFill>
                  <a:srgbClr val="0000CC"/>
                </a:solidFill>
                <a:latin typeface="Korinna Mon" pitchFamily="18" charset="0"/>
              </a:rPr>
              <a:t>төлөвлөгөө</a:t>
            </a:r>
          </a:p>
          <a:p>
            <a:pPr algn="ctr"/>
            <a:endParaRPr lang="en-US" sz="1000" dirty="0">
              <a:solidFill>
                <a:srgbClr val="0000CC"/>
              </a:solidFill>
              <a:latin typeface="Korinna Mon" pitchFamily="18" charset="0"/>
            </a:endParaRPr>
          </a:p>
          <a:p>
            <a:pPr algn="ctr"/>
            <a:r>
              <a:rPr lang="mn-MN" sz="2400" b="1" dirty="0" smtClean="0">
                <a:latin typeface="Korinna Mon" pitchFamily="18" charset="0"/>
              </a:rPr>
              <a:t>	Зорилт </a:t>
            </a:r>
            <a:r>
              <a:rPr lang="en-US" sz="2400" b="1" dirty="0" smtClean="0">
                <a:latin typeface="Korinna Mon" pitchFamily="18" charset="0"/>
              </a:rPr>
              <a:t>5.4</a:t>
            </a:r>
            <a:r>
              <a:rPr lang="en-US" sz="2400" dirty="0" smtClean="0">
                <a:latin typeface="Korinna Mon" pitchFamily="18" charset="0"/>
              </a:rPr>
              <a:t> </a:t>
            </a:r>
            <a:r>
              <a:rPr lang="en-US" sz="2400" dirty="0" err="1">
                <a:latin typeface="Korinna Mon" pitchFamily="18" charset="0"/>
              </a:rPr>
              <a:t>Хог</a:t>
            </a:r>
            <a:r>
              <a:rPr lang="en-US" sz="2400" dirty="0">
                <a:latin typeface="Korinna Mon" pitchFamily="18" charset="0"/>
              </a:rPr>
              <a:t> </a:t>
            </a:r>
            <a:r>
              <a:rPr lang="en-US" sz="2400" dirty="0" err="1">
                <a:latin typeface="Korinna Mon" pitchFamily="18" charset="0"/>
              </a:rPr>
              <a:t>хаягдлын</a:t>
            </a:r>
            <a:r>
              <a:rPr lang="en-US" sz="2400" dirty="0">
                <a:latin typeface="Korinna Mon" pitchFamily="18" charset="0"/>
              </a:rPr>
              <a:t> </a:t>
            </a:r>
            <a:r>
              <a:rPr lang="en-US" sz="2400" dirty="0" err="1">
                <a:latin typeface="Korinna Mon" pitchFamily="18" charset="0"/>
              </a:rPr>
              <a:t>менежментийг</a:t>
            </a:r>
            <a:r>
              <a:rPr lang="en-US" sz="2400" dirty="0">
                <a:latin typeface="Korinna Mon" pitchFamily="18" charset="0"/>
              </a:rPr>
              <a:t> </a:t>
            </a:r>
            <a:r>
              <a:rPr lang="en-US" sz="2400" dirty="0" err="1">
                <a:latin typeface="Korinna Mon" pitchFamily="18" charset="0"/>
              </a:rPr>
              <a:t>сайжруулж</a:t>
            </a:r>
            <a:r>
              <a:rPr lang="en-US" sz="2400" dirty="0">
                <a:latin typeface="Korinna Mon" pitchFamily="18" charset="0"/>
              </a:rPr>
              <a:t> </a:t>
            </a:r>
            <a:r>
              <a:rPr lang="en-US" sz="2400" dirty="0" err="1">
                <a:latin typeface="Korinna Mon" pitchFamily="18" charset="0"/>
              </a:rPr>
              <a:t>хүрээлэн</a:t>
            </a:r>
            <a:r>
              <a:rPr lang="en-US" sz="2400" dirty="0">
                <a:latin typeface="Korinna Mon" pitchFamily="18" charset="0"/>
              </a:rPr>
              <a:t> </a:t>
            </a:r>
            <a:r>
              <a:rPr lang="en-US" sz="2400" dirty="0" err="1">
                <a:latin typeface="Korinna Mon" pitchFamily="18" charset="0"/>
              </a:rPr>
              <a:t>буй</a:t>
            </a:r>
            <a:r>
              <a:rPr lang="en-US" sz="2400" dirty="0">
                <a:latin typeface="Korinna Mon" pitchFamily="18" charset="0"/>
              </a:rPr>
              <a:t> </a:t>
            </a:r>
            <a:r>
              <a:rPr lang="en-US" sz="2400" dirty="0" err="1">
                <a:latin typeface="Korinna Mon" pitchFamily="18" charset="0"/>
              </a:rPr>
              <a:t>орчны</a:t>
            </a:r>
            <a:r>
              <a:rPr lang="en-US" sz="2400" dirty="0">
                <a:latin typeface="Korinna Mon" pitchFamily="18" charset="0"/>
              </a:rPr>
              <a:t> </a:t>
            </a:r>
            <a:r>
              <a:rPr lang="en-US" sz="2400" dirty="0" err="1">
                <a:latin typeface="Korinna Mon" pitchFamily="18" charset="0"/>
              </a:rPr>
              <a:t>бохирдлыг</a:t>
            </a:r>
            <a:r>
              <a:rPr lang="en-US" sz="2400" dirty="0">
                <a:latin typeface="Korinna Mon" pitchFamily="18" charset="0"/>
              </a:rPr>
              <a:t> </a:t>
            </a:r>
            <a:r>
              <a:rPr lang="en-US" sz="2400" dirty="0" err="1">
                <a:latin typeface="Korinna Mon" pitchFamily="18" charset="0"/>
              </a:rPr>
              <a:t>бууруулна</a:t>
            </a:r>
            <a:r>
              <a:rPr lang="en-US" sz="2400" dirty="0">
                <a:latin typeface="Korinna Mon" pitchFamily="18" charset="0"/>
              </a:rPr>
              <a:t>.</a:t>
            </a:r>
          </a:p>
        </p:txBody>
      </p:sp>
    </p:spTree>
    <p:extLst>
      <p:ext uri="{BB962C8B-B14F-4D97-AF65-F5344CB8AC3E}">
        <p14:creationId xmlns:p14="http://schemas.microsoft.com/office/powerpoint/2010/main" val="2681789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64990"/>
            <a:ext cx="8382000" cy="1323439"/>
          </a:xfrm>
          <a:prstGeom prst="rect">
            <a:avLst/>
          </a:prstGeom>
        </p:spPr>
        <p:txBody>
          <a:bodyPr wrap="square">
            <a:spAutoFit/>
          </a:bodyPr>
          <a:lstStyle/>
          <a:p>
            <a:pPr algn="ctr"/>
            <a:r>
              <a:rPr lang="mn-MN" sz="4000" b="1" dirty="0" smtClean="0">
                <a:solidFill>
                  <a:srgbClr val="007635"/>
                </a:solidFill>
                <a:effectLst>
                  <a:outerShdw blurRad="38100" dist="38100" dir="2700000" algn="tl">
                    <a:srgbClr val="000000">
                      <a:alpha val="43137"/>
                    </a:srgbClr>
                  </a:outerShdw>
                </a:effectLst>
                <a:latin typeface="Korinna Mon" pitchFamily="18" charset="0"/>
              </a:rPr>
              <a:t>Хоёр. “Ой доторх </a:t>
            </a:r>
          </a:p>
          <a:p>
            <a:pPr algn="ctr"/>
            <a:r>
              <a:rPr lang="mn-MN" sz="4000" b="1" dirty="0" smtClean="0">
                <a:solidFill>
                  <a:srgbClr val="007635"/>
                </a:solidFill>
                <a:effectLst>
                  <a:outerShdw blurRad="38100" dist="38100" dir="2700000" algn="tl">
                    <a:srgbClr val="000000">
                      <a:alpha val="43137"/>
                    </a:srgbClr>
                  </a:outerShdw>
                </a:effectLst>
                <a:latin typeface="Korinna Mon" pitchFamily="18" charset="0"/>
              </a:rPr>
              <a:t>Чойбалсан хот”</a:t>
            </a:r>
            <a:endParaRPr lang="en-US" sz="4000" b="1" dirty="0">
              <a:solidFill>
                <a:srgbClr val="007635"/>
              </a:solidFill>
              <a:effectLst>
                <a:outerShdw blurRad="38100" dist="38100" dir="2700000" algn="tl">
                  <a:srgbClr val="000000">
                    <a:alpha val="43137"/>
                  </a:srgbClr>
                </a:outerShdw>
              </a:effectLst>
              <a:latin typeface="Korinna Mon" pitchFamily="18" charset="0"/>
            </a:endParaRPr>
          </a:p>
        </p:txBody>
      </p:sp>
      <p:sp>
        <p:nvSpPr>
          <p:cNvPr id="5" name="Rectangle 4"/>
          <p:cNvSpPr/>
          <p:nvPr/>
        </p:nvSpPr>
        <p:spPr>
          <a:xfrm>
            <a:off x="0" y="112633"/>
            <a:ext cx="8382000" cy="707886"/>
          </a:xfrm>
          <a:prstGeom prst="rect">
            <a:avLst/>
          </a:prstGeom>
        </p:spPr>
        <p:txBody>
          <a:bodyPr wrap="square">
            <a:spAutoFit/>
          </a:bodyPr>
          <a:lstStyle/>
          <a:p>
            <a:pPr algn="ctr"/>
            <a:r>
              <a:rPr lang="mn-MN" sz="2000" b="1" dirty="0">
                <a:latin typeface="Bookman Old Style" pitchFamily="18" charset="0"/>
              </a:rPr>
              <a:t>Иргэдийн ая тухтай амьдрах нөхцлийг бүрдүүлсэн, </a:t>
            </a:r>
          </a:p>
          <a:p>
            <a:pPr algn="ctr"/>
            <a:r>
              <a:rPr lang="mn-MN" sz="2000" b="1" dirty="0" smtClean="0">
                <a:solidFill>
                  <a:srgbClr val="0070C0"/>
                </a:solidFill>
                <a:latin typeface="Bookman Old Style" pitchFamily="18" charset="0"/>
              </a:rPr>
              <a:t>ЦЭВЭР, </a:t>
            </a:r>
            <a:r>
              <a:rPr lang="mn-MN" sz="2000" b="1" dirty="0" smtClean="0">
                <a:solidFill>
                  <a:srgbClr val="FFC000"/>
                </a:solidFill>
                <a:latin typeface="Bookman Old Style" pitchFamily="18" charset="0"/>
              </a:rPr>
              <a:t>ТОХИЛОГ, </a:t>
            </a:r>
            <a:r>
              <a:rPr lang="mn-MN" sz="2000" b="1" dirty="0" smtClean="0">
                <a:solidFill>
                  <a:srgbClr val="68AF21"/>
                </a:solidFill>
                <a:latin typeface="Bookman Old Style" pitchFamily="18" charset="0"/>
              </a:rPr>
              <a:t>НОГООН</a:t>
            </a:r>
            <a:r>
              <a:rPr lang="mn-MN" sz="2000" b="1" dirty="0" smtClean="0">
                <a:latin typeface="Bookman Old Style" pitchFamily="18" charset="0"/>
              </a:rPr>
              <a:t> хот</a:t>
            </a:r>
            <a:r>
              <a:rPr lang="mn-MN" sz="2000" b="1" dirty="0" smtClean="0">
                <a:solidFill>
                  <a:srgbClr val="64A820"/>
                </a:solidFill>
                <a:latin typeface="Bookman Old Style" pitchFamily="18" charset="0"/>
              </a:rPr>
              <a:t> </a:t>
            </a:r>
            <a:r>
              <a:rPr lang="mn-MN" sz="2000" b="1" dirty="0">
                <a:latin typeface="Bookman Old Style" pitchFamily="18" charset="0"/>
              </a:rPr>
              <a:t>болно.</a:t>
            </a:r>
          </a:p>
        </p:txBody>
      </p:sp>
    </p:spTree>
    <p:extLst>
      <p:ext uri="{BB962C8B-B14F-4D97-AF65-F5344CB8AC3E}">
        <p14:creationId xmlns:p14="http://schemas.microsoft.com/office/powerpoint/2010/main" val="3241986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 y="223302"/>
            <a:ext cx="8930640" cy="5924699"/>
          </a:xfrm>
          <a:prstGeom prst="rect">
            <a:avLst/>
          </a:prstGeom>
        </p:spPr>
        <p:txBody>
          <a:bodyPr wrap="square">
            <a:spAutoFit/>
          </a:bodyPr>
          <a:lstStyle/>
          <a:p>
            <a:r>
              <a:rPr lang="mn-MN" sz="2400" b="1" dirty="0">
                <a:solidFill>
                  <a:srgbClr val="007635"/>
                </a:solidFill>
                <a:latin typeface="Korinna Mon" pitchFamily="18" charset="0"/>
              </a:rPr>
              <a:t>1</a:t>
            </a:r>
            <a:r>
              <a:rPr lang="mn-MN" sz="2400" b="1" dirty="0" smtClean="0">
                <a:solidFill>
                  <a:srgbClr val="007635"/>
                </a:solidFill>
                <a:latin typeface="Korinna Mon" pitchFamily="18" charset="0"/>
              </a:rPr>
              <a:t>. </a:t>
            </a:r>
            <a:r>
              <a:rPr lang="mn-MN" sz="2400" b="1" dirty="0">
                <a:solidFill>
                  <a:srgbClr val="007635"/>
                </a:solidFill>
                <a:latin typeface="Korinna Mon" pitchFamily="18" charset="0"/>
              </a:rPr>
              <a:t>Сумыг </a:t>
            </a:r>
            <a:r>
              <a:rPr lang="en-US" sz="2400" b="1" dirty="0">
                <a:solidFill>
                  <a:srgbClr val="007635"/>
                </a:solidFill>
                <a:latin typeface="Korinna Mon" pitchFamily="18" charset="0"/>
              </a:rPr>
              <a:t>2021-2025 </a:t>
            </a:r>
            <a:r>
              <a:rPr lang="en-US" sz="2400" b="1" dirty="0" err="1">
                <a:solidFill>
                  <a:srgbClr val="007635"/>
                </a:solidFill>
                <a:latin typeface="Korinna Mon" pitchFamily="18" charset="0"/>
              </a:rPr>
              <a:t>онд</a:t>
            </a:r>
            <a:r>
              <a:rPr lang="en-US" sz="2400" b="1" dirty="0">
                <a:solidFill>
                  <a:srgbClr val="007635"/>
                </a:solidFill>
                <a:latin typeface="Korinna Mon" pitchFamily="18" charset="0"/>
              </a:rPr>
              <a:t> </a:t>
            </a:r>
            <a:r>
              <a:rPr lang="en-US" sz="2400" b="1" dirty="0" err="1">
                <a:solidFill>
                  <a:srgbClr val="007635"/>
                </a:solidFill>
                <a:latin typeface="Korinna Mon" pitchFamily="18" charset="0"/>
              </a:rPr>
              <a:t>хөгжүүлэх</a:t>
            </a:r>
            <a:r>
              <a:rPr lang="en-US" sz="2400" b="1" dirty="0">
                <a:solidFill>
                  <a:srgbClr val="007635"/>
                </a:solidFill>
                <a:latin typeface="Korinna Mon" pitchFamily="18" charset="0"/>
              </a:rPr>
              <a:t> </a:t>
            </a:r>
            <a:r>
              <a:rPr lang="mn-MN" sz="2400" b="1" dirty="0" smtClean="0">
                <a:solidFill>
                  <a:srgbClr val="007635"/>
                </a:solidFill>
                <a:latin typeface="Korinna Mon" pitchFamily="18" charset="0"/>
              </a:rPr>
              <a:t>5 </a:t>
            </a:r>
            <a:r>
              <a:rPr lang="en-US" sz="2400" b="1" dirty="0" err="1" smtClean="0">
                <a:solidFill>
                  <a:srgbClr val="007635"/>
                </a:solidFill>
                <a:latin typeface="Korinna Mon" pitchFamily="18" charset="0"/>
              </a:rPr>
              <a:t>жилийн</a:t>
            </a:r>
            <a:r>
              <a:rPr lang="en-US" sz="2400" b="1" dirty="0" smtClean="0">
                <a:solidFill>
                  <a:srgbClr val="007635"/>
                </a:solidFill>
                <a:latin typeface="Korinna Mon" pitchFamily="18" charset="0"/>
              </a:rPr>
              <a:t> </a:t>
            </a:r>
            <a:r>
              <a:rPr lang="en-US" sz="2400" b="1" dirty="0" err="1">
                <a:solidFill>
                  <a:srgbClr val="007635"/>
                </a:solidFill>
                <a:latin typeface="Korinna Mon" pitchFamily="18" charset="0"/>
              </a:rPr>
              <a:t>үндсэн</a:t>
            </a:r>
            <a:r>
              <a:rPr lang="en-US" sz="2400" b="1" dirty="0">
                <a:solidFill>
                  <a:srgbClr val="007635"/>
                </a:solidFill>
                <a:latin typeface="Korinna Mon" pitchFamily="18" charset="0"/>
              </a:rPr>
              <a:t> </a:t>
            </a:r>
            <a:r>
              <a:rPr lang="en-US" sz="2400" b="1" dirty="0" err="1">
                <a:solidFill>
                  <a:srgbClr val="007635"/>
                </a:solidFill>
                <a:latin typeface="Korinna Mon" pitchFamily="18" charset="0"/>
              </a:rPr>
              <a:t>чиглэл</a:t>
            </a:r>
            <a:endParaRPr lang="en-US" sz="2400" dirty="0">
              <a:solidFill>
                <a:srgbClr val="007635"/>
              </a:solidFill>
              <a:latin typeface="Korinna Mon" pitchFamily="18" charset="0"/>
            </a:endParaRPr>
          </a:p>
          <a:p>
            <a:pPr algn="just"/>
            <a:r>
              <a:rPr lang="mn-MN" sz="2400" b="1" dirty="0" smtClean="0">
                <a:latin typeface="Korinna Mon" pitchFamily="18" charset="0"/>
              </a:rPr>
              <a:t>	</a:t>
            </a:r>
            <a:r>
              <a:rPr lang="en-US" sz="2400" b="1" dirty="0" err="1" smtClean="0">
                <a:latin typeface="Korinna Mon" pitchFamily="18" charset="0"/>
              </a:rPr>
              <a:t>Зорилт</a:t>
            </a:r>
            <a:r>
              <a:rPr lang="en-US" sz="2400" b="1" dirty="0" smtClean="0">
                <a:latin typeface="Korinna Mon" pitchFamily="18" charset="0"/>
              </a:rPr>
              <a:t> </a:t>
            </a:r>
            <a:r>
              <a:rPr lang="en-US" sz="2400" b="1" dirty="0">
                <a:latin typeface="Korinna Mon" pitchFamily="18" charset="0"/>
              </a:rPr>
              <a:t>6.</a:t>
            </a:r>
            <a:r>
              <a:rPr lang="mn-MN" sz="2400" b="1" dirty="0">
                <a:latin typeface="Korinna Mon" pitchFamily="18" charset="0"/>
              </a:rPr>
              <a:t>3</a:t>
            </a:r>
            <a:r>
              <a:rPr lang="en-US" sz="2400" b="1" dirty="0">
                <a:latin typeface="Korinna Mon" pitchFamily="18" charset="0"/>
              </a:rPr>
              <a:t>. </a:t>
            </a:r>
            <a:r>
              <a:rPr lang="en-US" sz="2400" dirty="0" err="1">
                <a:latin typeface="Korinna Mon" pitchFamily="18" charset="0"/>
              </a:rPr>
              <a:t>Ногоон</a:t>
            </a:r>
            <a:r>
              <a:rPr lang="en-US" sz="2400" dirty="0">
                <a:latin typeface="Korinna Mon" pitchFamily="18" charset="0"/>
              </a:rPr>
              <a:t> </a:t>
            </a:r>
            <a:r>
              <a:rPr lang="en-US" sz="2400" dirty="0" err="1">
                <a:latin typeface="Korinna Mon" pitchFamily="18" charset="0"/>
              </a:rPr>
              <a:t>хөгжлийн</a:t>
            </a:r>
            <a:r>
              <a:rPr lang="en-US" sz="2400" dirty="0">
                <a:latin typeface="Korinna Mon" pitchFamily="18" charset="0"/>
              </a:rPr>
              <a:t> </a:t>
            </a:r>
            <a:r>
              <a:rPr lang="en-US" sz="2400" dirty="0" err="1">
                <a:latin typeface="Korinna Mon" pitchFamily="18" charset="0"/>
              </a:rPr>
              <a:t>бодлогыг</a:t>
            </a:r>
            <a:r>
              <a:rPr lang="en-US" sz="2400" dirty="0">
                <a:latin typeface="Korinna Mon" pitchFamily="18" charset="0"/>
              </a:rPr>
              <a:t> </a:t>
            </a:r>
            <a:r>
              <a:rPr lang="en-US" sz="2400" dirty="0" err="1">
                <a:latin typeface="Korinna Mon" pitchFamily="18" charset="0"/>
              </a:rPr>
              <a:t>хэрэгжүүлж</a:t>
            </a:r>
            <a:r>
              <a:rPr lang="en-US" sz="2400" dirty="0">
                <a:latin typeface="Korinna Mon" pitchFamily="18" charset="0"/>
              </a:rPr>
              <a:t>, </a:t>
            </a:r>
            <a:r>
              <a:rPr lang="en-US" sz="2400" dirty="0" err="1">
                <a:latin typeface="Korinna Mon" pitchFamily="18" charset="0"/>
              </a:rPr>
              <a:t>байгальд</a:t>
            </a:r>
            <a:r>
              <a:rPr lang="en-US" sz="2400" dirty="0">
                <a:latin typeface="Korinna Mon" pitchFamily="18" charset="0"/>
              </a:rPr>
              <a:t> </a:t>
            </a:r>
            <a:r>
              <a:rPr lang="en-US" sz="2400" dirty="0" err="1">
                <a:latin typeface="Korinna Mon" pitchFamily="18" charset="0"/>
              </a:rPr>
              <a:t>ээлтэй</a:t>
            </a:r>
            <a:r>
              <a:rPr lang="en-US" sz="2400" dirty="0">
                <a:latin typeface="Korinna Mon" pitchFamily="18" charset="0"/>
              </a:rPr>
              <a:t>, </a:t>
            </a:r>
            <a:r>
              <a:rPr lang="en-US" sz="2400" dirty="0" err="1">
                <a:latin typeface="Korinna Mon" pitchFamily="18" charset="0"/>
              </a:rPr>
              <a:t>нөөцийн</a:t>
            </a:r>
            <a:r>
              <a:rPr lang="en-US" sz="2400" dirty="0">
                <a:latin typeface="Korinna Mon" pitchFamily="18" charset="0"/>
              </a:rPr>
              <a:t> </a:t>
            </a:r>
            <a:r>
              <a:rPr lang="en-US" sz="2400" dirty="0" err="1">
                <a:latin typeface="Korinna Mon" pitchFamily="18" charset="0"/>
              </a:rPr>
              <a:t>хэмнэлттэй</a:t>
            </a:r>
            <a:r>
              <a:rPr lang="en-US" sz="2400" dirty="0">
                <a:latin typeface="Korinna Mon" pitchFamily="18" charset="0"/>
              </a:rPr>
              <a:t>, </a:t>
            </a:r>
            <a:r>
              <a:rPr lang="en-US" sz="2400" dirty="0" err="1">
                <a:latin typeface="Korinna Mon" pitchFamily="18" charset="0"/>
              </a:rPr>
              <a:t>үр</a:t>
            </a:r>
            <a:r>
              <a:rPr lang="en-US" sz="2400" dirty="0">
                <a:latin typeface="Korinna Mon" pitchFamily="18" charset="0"/>
              </a:rPr>
              <a:t> </a:t>
            </a:r>
            <a:r>
              <a:rPr lang="en-US" sz="2400" dirty="0" err="1">
                <a:latin typeface="Korinna Mon" pitchFamily="18" charset="0"/>
              </a:rPr>
              <a:t>ашигтай</a:t>
            </a:r>
            <a:r>
              <a:rPr lang="en-US" sz="2400" dirty="0">
                <a:latin typeface="Korinna Mon" pitchFamily="18" charset="0"/>
              </a:rPr>
              <a:t> </a:t>
            </a:r>
            <a:r>
              <a:rPr lang="en-US" sz="2400" dirty="0" err="1">
                <a:latin typeface="Korinna Mon" pitchFamily="18" charset="0"/>
              </a:rPr>
              <a:t>цэвэр</a:t>
            </a:r>
            <a:r>
              <a:rPr lang="en-US" sz="2400" dirty="0">
                <a:latin typeface="Korinna Mon" pitchFamily="18" charset="0"/>
              </a:rPr>
              <a:t> </a:t>
            </a:r>
            <a:r>
              <a:rPr lang="en-US" sz="2400" dirty="0" err="1">
                <a:latin typeface="Korinna Mon" pitchFamily="18" charset="0"/>
              </a:rPr>
              <a:t>технологи</a:t>
            </a:r>
            <a:r>
              <a:rPr lang="en-US" sz="2400" dirty="0">
                <a:latin typeface="Korinna Mon" pitchFamily="18" charset="0"/>
              </a:rPr>
              <a:t> </a:t>
            </a:r>
            <a:r>
              <a:rPr lang="en-US" sz="2400" dirty="0" err="1">
                <a:latin typeface="Korinna Mon" pitchFamily="18" charset="0"/>
              </a:rPr>
              <a:t>нэвтрүүлэн</a:t>
            </a:r>
            <a:r>
              <a:rPr lang="en-US" sz="2400" dirty="0">
                <a:latin typeface="Korinna Mon" pitchFamily="18" charset="0"/>
              </a:rPr>
              <a:t>, </a:t>
            </a:r>
            <a:r>
              <a:rPr lang="en-US" sz="2400" dirty="0" err="1">
                <a:latin typeface="Korinna Mon" pitchFamily="18" charset="0"/>
              </a:rPr>
              <a:t>уур</a:t>
            </a:r>
            <a:r>
              <a:rPr lang="en-US" sz="2400" dirty="0">
                <a:latin typeface="Korinna Mon" pitchFamily="18" charset="0"/>
              </a:rPr>
              <a:t> </a:t>
            </a:r>
            <a:r>
              <a:rPr lang="en-US" sz="2400" dirty="0" err="1">
                <a:latin typeface="Korinna Mon" pitchFamily="18" charset="0"/>
              </a:rPr>
              <a:t>амьсгалын</a:t>
            </a:r>
            <a:r>
              <a:rPr lang="en-US" sz="2400" dirty="0">
                <a:latin typeface="Korinna Mon" pitchFamily="18" charset="0"/>
              </a:rPr>
              <a:t> </a:t>
            </a:r>
            <a:r>
              <a:rPr lang="en-US" sz="2400" dirty="0" err="1">
                <a:latin typeface="Korinna Mon" pitchFamily="18" charset="0"/>
              </a:rPr>
              <a:t>өөрчлөлтийг</a:t>
            </a:r>
            <a:r>
              <a:rPr lang="en-US" sz="2400" dirty="0">
                <a:latin typeface="Korinna Mon" pitchFamily="18" charset="0"/>
              </a:rPr>
              <a:t> </a:t>
            </a:r>
            <a:r>
              <a:rPr lang="en-US" sz="2400" dirty="0" err="1">
                <a:latin typeface="Korinna Mon" pitchFamily="18" charset="0"/>
              </a:rPr>
              <a:t>сааруул</a:t>
            </a:r>
            <a:r>
              <a:rPr lang="mn-MN" sz="2400" dirty="0">
                <a:latin typeface="Korinna Mon" pitchFamily="18" charset="0"/>
              </a:rPr>
              <a:t>ж, хог хаягдлын хэмжээг бууруулна.</a:t>
            </a:r>
            <a:endParaRPr lang="en-US" sz="1000" dirty="0">
              <a:latin typeface="Korinna Mon" pitchFamily="18" charset="0"/>
            </a:endParaRPr>
          </a:p>
          <a:p>
            <a:pPr algn="just"/>
            <a:r>
              <a:rPr lang="mn-MN" sz="1000" b="1" dirty="0">
                <a:latin typeface="Korinna Mon" pitchFamily="18" charset="0"/>
              </a:rPr>
              <a:t> </a:t>
            </a:r>
            <a:endParaRPr lang="en-US" sz="1000" dirty="0">
              <a:latin typeface="Korinna Mon" pitchFamily="18" charset="0"/>
            </a:endParaRPr>
          </a:p>
          <a:p>
            <a:pPr algn="ctr"/>
            <a:r>
              <a:rPr lang="mn-MN" sz="2300" b="1" dirty="0" smtClean="0">
                <a:solidFill>
                  <a:srgbClr val="C00000"/>
                </a:solidFill>
                <a:latin typeface="Korinna Mon" pitchFamily="18" charset="0"/>
              </a:rPr>
              <a:t>2. Сумын </a:t>
            </a:r>
            <a:r>
              <a:rPr lang="mn-MN" sz="2300" b="1" dirty="0">
                <a:solidFill>
                  <a:srgbClr val="C00000"/>
                </a:solidFill>
                <a:latin typeface="Korinna Mon" pitchFamily="18" charset="0"/>
              </a:rPr>
              <a:t>ЗД-</a:t>
            </a:r>
            <a:r>
              <a:rPr lang="en-US" sz="2300" b="1" dirty="0" err="1">
                <a:solidFill>
                  <a:srgbClr val="C00000"/>
                </a:solidFill>
                <a:latin typeface="Korinna Mon" pitchFamily="18" charset="0"/>
              </a:rPr>
              <a:t>ын</a:t>
            </a:r>
            <a:r>
              <a:rPr lang="en-US" sz="2300" b="1" dirty="0">
                <a:solidFill>
                  <a:srgbClr val="C00000"/>
                </a:solidFill>
                <a:latin typeface="Korinna Mon" pitchFamily="18" charset="0"/>
              </a:rPr>
              <a:t> 2020-2024 </a:t>
            </a:r>
            <a:r>
              <a:rPr lang="en-US" sz="2300" b="1" dirty="0" err="1" smtClean="0">
                <a:solidFill>
                  <a:srgbClr val="C00000"/>
                </a:solidFill>
                <a:latin typeface="Korinna Mon" pitchFamily="18" charset="0"/>
              </a:rPr>
              <a:t>оны</a:t>
            </a:r>
            <a:r>
              <a:rPr lang="mn-MN" sz="2300" b="1" dirty="0" smtClean="0">
                <a:solidFill>
                  <a:srgbClr val="C00000"/>
                </a:solidFill>
                <a:latin typeface="Korinna Mon" pitchFamily="18" charset="0"/>
              </a:rPr>
              <a:t> </a:t>
            </a:r>
            <a:r>
              <a:rPr lang="en-US" sz="2300" b="1" dirty="0" err="1" smtClean="0">
                <a:solidFill>
                  <a:srgbClr val="C00000"/>
                </a:solidFill>
                <a:latin typeface="Korinna Mon" pitchFamily="18" charset="0"/>
              </a:rPr>
              <a:t>үйл</a:t>
            </a:r>
            <a:r>
              <a:rPr lang="en-US" sz="2300" b="1" dirty="0" smtClean="0">
                <a:solidFill>
                  <a:srgbClr val="C00000"/>
                </a:solidFill>
                <a:latin typeface="Korinna Mon" pitchFamily="18" charset="0"/>
              </a:rPr>
              <a:t> </a:t>
            </a:r>
            <a:r>
              <a:rPr lang="en-US" sz="2300" b="1" dirty="0">
                <a:solidFill>
                  <a:srgbClr val="C00000"/>
                </a:solidFill>
                <a:latin typeface="Korinna Mon" pitchFamily="18" charset="0"/>
              </a:rPr>
              <a:t>а</a:t>
            </a:r>
            <a:r>
              <a:rPr lang="mn-MN" sz="2300" b="1" dirty="0">
                <a:solidFill>
                  <a:srgbClr val="C00000"/>
                </a:solidFill>
                <a:latin typeface="Korinna Mon" pitchFamily="18" charset="0"/>
              </a:rPr>
              <a:t>жиллагаан</a:t>
            </a:r>
            <a:r>
              <a:rPr lang="en-US" sz="2300" b="1" dirty="0">
                <a:solidFill>
                  <a:srgbClr val="C00000"/>
                </a:solidFill>
                <a:latin typeface="Korinna Mon" pitchFamily="18" charset="0"/>
              </a:rPr>
              <a:t>ы </a:t>
            </a:r>
            <a:r>
              <a:rPr lang="mn-MN" sz="2300" b="1" dirty="0">
                <a:solidFill>
                  <a:srgbClr val="C00000"/>
                </a:solidFill>
                <a:latin typeface="Korinna Mon" pitchFamily="18" charset="0"/>
              </a:rPr>
              <a:t>х</a:t>
            </a:r>
            <a:r>
              <a:rPr lang="en-US" sz="2300" b="1" dirty="0" err="1" smtClean="0">
                <a:solidFill>
                  <a:srgbClr val="C00000"/>
                </a:solidFill>
                <a:latin typeface="Korinna Mon" pitchFamily="18" charset="0"/>
              </a:rPr>
              <a:t>өтөлбөр</a:t>
            </a:r>
            <a:endParaRPr lang="en-US" sz="2300" dirty="0">
              <a:solidFill>
                <a:srgbClr val="C00000"/>
              </a:solidFill>
              <a:latin typeface="Korinna Mon" pitchFamily="18" charset="0"/>
            </a:endParaRPr>
          </a:p>
          <a:p>
            <a:pPr algn="just"/>
            <a:r>
              <a:rPr lang="mn-MN" sz="2400" b="1" dirty="0" smtClean="0">
                <a:latin typeface="Korinna Mon" pitchFamily="18" charset="0"/>
              </a:rPr>
              <a:t>	Зорилт </a:t>
            </a:r>
            <a:r>
              <a:rPr lang="mn-MN" sz="2400" b="1" dirty="0">
                <a:latin typeface="Korinna Mon" pitchFamily="18" charset="0"/>
              </a:rPr>
              <a:t>5.2. </a:t>
            </a:r>
            <a:r>
              <a:rPr lang="mn-MN" sz="2400" dirty="0">
                <a:latin typeface="Korinna Mon" pitchFamily="18" charset="0"/>
              </a:rPr>
              <a:t>Чойбалсан хотын ногоон байгууламжийг нэмэгдүүлэх чиглэлээр </a:t>
            </a:r>
            <a:r>
              <a:rPr lang="mn-MN" sz="2400" dirty="0" smtClean="0">
                <a:latin typeface="Korinna Mon" pitchFamily="18" charset="0"/>
              </a:rPr>
              <a:t>“</a:t>
            </a:r>
            <a:r>
              <a:rPr lang="mn-MN" sz="2400" dirty="0">
                <a:latin typeface="Korinna Mon" pitchFamily="18" charset="0"/>
              </a:rPr>
              <a:t>Ой доторх Чойбалсан хот” төслийг үргэлжлүүлэн </a:t>
            </a:r>
            <a:r>
              <a:rPr lang="mn-MN" sz="2400" dirty="0" smtClean="0">
                <a:latin typeface="Korinna Mon" pitchFamily="18" charset="0"/>
              </a:rPr>
              <a:t>хэрэгжүүлнэ.</a:t>
            </a:r>
          </a:p>
          <a:p>
            <a:endParaRPr lang="mn-MN" sz="1000" dirty="0">
              <a:latin typeface="Korinna Mon" pitchFamily="18" charset="0"/>
            </a:endParaRPr>
          </a:p>
          <a:p>
            <a:pPr algn="ctr"/>
            <a:r>
              <a:rPr lang="mn-MN" sz="2400" b="1" dirty="0" smtClean="0">
                <a:solidFill>
                  <a:srgbClr val="0000CC"/>
                </a:solidFill>
                <a:latin typeface="Korinna Mon" pitchFamily="18" charset="0"/>
              </a:rPr>
              <a:t>3. </a:t>
            </a:r>
            <a:r>
              <a:rPr lang="mn-MN" sz="2400" b="1" dirty="0">
                <a:solidFill>
                  <a:srgbClr val="0000CC"/>
                </a:solidFill>
                <a:latin typeface="Korinna Mon" pitchFamily="18" charset="0"/>
              </a:rPr>
              <a:t>Сумын 2021 оны </a:t>
            </a:r>
            <a:r>
              <a:rPr lang="mn-MN" sz="2400" b="1" dirty="0" smtClean="0">
                <a:solidFill>
                  <a:srgbClr val="0000CC"/>
                </a:solidFill>
                <a:latin typeface="Korinna Mon" pitchFamily="18" charset="0"/>
              </a:rPr>
              <a:t>хөгжлийн жилийн </a:t>
            </a:r>
            <a:r>
              <a:rPr lang="mn-MN" sz="2400" b="1" dirty="0">
                <a:solidFill>
                  <a:srgbClr val="0000CC"/>
                </a:solidFill>
                <a:latin typeface="Korinna Mon" pitchFamily="18" charset="0"/>
              </a:rPr>
              <a:t>төлөвлөгөө</a:t>
            </a:r>
            <a:endParaRPr lang="en-US" sz="2400" dirty="0">
              <a:solidFill>
                <a:srgbClr val="0000CC"/>
              </a:solidFill>
              <a:latin typeface="Korinna Mon" pitchFamily="18" charset="0"/>
            </a:endParaRPr>
          </a:p>
          <a:p>
            <a:pPr algn="just"/>
            <a:r>
              <a:rPr lang="mn-MN" sz="2400" b="1" dirty="0" smtClean="0">
                <a:latin typeface="Korinna Mon" pitchFamily="18" charset="0"/>
              </a:rPr>
              <a:t>	Зорилт </a:t>
            </a:r>
            <a:r>
              <a:rPr lang="mn-MN" sz="2400" b="1" dirty="0">
                <a:latin typeface="Korinna Mon" pitchFamily="18" charset="0"/>
              </a:rPr>
              <a:t>5.2.</a:t>
            </a:r>
            <a:r>
              <a:rPr lang="mn-MN" sz="2400" dirty="0">
                <a:latin typeface="Korinna Mon" pitchFamily="18" charset="0"/>
              </a:rPr>
              <a:t> Ойн хамгаалалтыг сайжруулан, ойжуулалт, ойн зурвас, мод тарих </a:t>
            </a:r>
            <a:r>
              <a:rPr lang="mn-MN" sz="2400" dirty="0" smtClean="0">
                <a:latin typeface="Korinna Mon" pitchFamily="18" charset="0"/>
              </a:rPr>
              <a:t>а/х-г </a:t>
            </a:r>
            <a:r>
              <a:rPr lang="mn-MN" sz="2400" dirty="0">
                <a:latin typeface="Korinna Mon" pitchFamily="18" charset="0"/>
              </a:rPr>
              <a:t>эрчимжүүлэн, талбайн хэмжээг нэмэгдүүлж </a:t>
            </a:r>
            <a:r>
              <a:rPr lang="mn-MN" sz="2400" dirty="0" smtClean="0">
                <a:latin typeface="Korinna Mon" pitchFamily="18" charset="0"/>
              </a:rPr>
              <a:t>экосис-темийн </a:t>
            </a:r>
            <a:r>
              <a:rPr lang="mn-MN" sz="2400" dirty="0">
                <a:latin typeface="Korinna Mon" pitchFamily="18" charset="0"/>
              </a:rPr>
              <a:t>тэнцвэрт байдлыг хадгална.</a:t>
            </a:r>
            <a:endParaRPr lang="en-US" sz="2400" dirty="0">
              <a:latin typeface="Korinna Mon" pitchFamily="18" charset="0"/>
            </a:endParaRPr>
          </a:p>
        </p:txBody>
      </p:sp>
    </p:spTree>
    <p:extLst>
      <p:ext uri="{BB962C8B-B14F-4D97-AF65-F5344CB8AC3E}">
        <p14:creationId xmlns:p14="http://schemas.microsoft.com/office/powerpoint/2010/main" val="1167302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164990"/>
            <a:ext cx="8382000" cy="1323439"/>
          </a:xfrm>
          <a:prstGeom prst="rect">
            <a:avLst/>
          </a:prstGeom>
        </p:spPr>
        <p:txBody>
          <a:bodyPr wrap="square">
            <a:spAutoFit/>
          </a:bodyPr>
          <a:lstStyle/>
          <a:p>
            <a:pPr algn="ctr"/>
            <a:r>
              <a:rPr lang="mn-MN" sz="4000" b="1" dirty="0" smtClean="0">
                <a:solidFill>
                  <a:srgbClr val="007635"/>
                </a:solidFill>
                <a:effectLst>
                  <a:outerShdw blurRad="38100" dist="38100" dir="2700000" algn="tl">
                    <a:srgbClr val="000000">
                      <a:alpha val="43137"/>
                    </a:srgbClr>
                  </a:outerShdw>
                </a:effectLst>
                <a:latin typeface="Korinna Mon" pitchFamily="18" charset="0"/>
              </a:rPr>
              <a:t>Гурав. </a:t>
            </a:r>
            <a:r>
              <a:rPr lang="en-US" sz="4000" b="1" dirty="0" err="1">
                <a:solidFill>
                  <a:srgbClr val="007635"/>
                </a:solidFill>
                <a:effectLst>
                  <a:outerShdw blurRad="38100" dist="38100" dir="2700000" algn="tl">
                    <a:srgbClr val="000000">
                      <a:alpha val="43137"/>
                    </a:srgbClr>
                  </a:outerShdw>
                </a:effectLst>
                <a:latin typeface="Korinna Mon" pitchFamily="18" charset="0"/>
              </a:rPr>
              <a:t>Усны</a:t>
            </a:r>
            <a:r>
              <a:rPr lang="en-US" sz="4000" b="1" dirty="0">
                <a:solidFill>
                  <a:srgbClr val="007635"/>
                </a:solidFill>
                <a:effectLst>
                  <a:outerShdw blurRad="38100" dist="38100" dir="2700000" algn="tl">
                    <a:srgbClr val="000000">
                      <a:alpha val="43137"/>
                    </a:srgbClr>
                  </a:outerShdw>
                </a:effectLst>
                <a:latin typeface="Korinna Mon" pitchFamily="18" charset="0"/>
              </a:rPr>
              <a:t> </a:t>
            </a:r>
            <a:r>
              <a:rPr lang="mn-MN" sz="4000" b="1" dirty="0">
                <a:solidFill>
                  <a:srgbClr val="007635"/>
                </a:solidFill>
                <a:effectLst>
                  <a:outerShdw blurRad="38100" dist="38100" dir="2700000" algn="tl">
                    <a:srgbClr val="000000">
                      <a:alpha val="43137"/>
                    </a:srgbClr>
                  </a:outerShdw>
                </a:effectLst>
                <a:latin typeface="Korinna Mon" pitchFamily="18" charset="0"/>
              </a:rPr>
              <a:t>нөөцийг хайрлан хамгаалах </a:t>
            </a:r>
            <a:endParaRPr lang="en-US" sz="4000" b="1" dirty="0">
              <a:solidFill>
                <a:srgbClr val="007635"/>
              </a:solidFill>
              <a:effectLst>
                <a:outerShdw blurRad="38100" dist="38100" dir="2700000" algn="tl">
                  <a:srgbClr val="000000">
                    <a:alpha val="43137"/>
                  </a:srgbClr>
                </a:outerShdw>
              </a:effectLst>
              <a:latin typeface="Korinna Mon" pitchFamily="18" charset="0"/>
            </a:endParaRPr>
          </a:p>
        </p:txBody>
      </p:sp>
      <p:sp>
        <p:nvSpPr>
          <p:cNvPr id="8" name="Rectangle 7"/>
          <p:cNvSpPr/>
          <p:nvPr/>
        </p:nvSpPr>
        <p:spPr>
          <a:xfrm>
            <a:off x="0" y="112633"/>
            <a:ext cx="8382000" cy="707886"/>
          </a:xfrm>
          <a:prstGeom prst="rect">
            <a:avLst/>
          </a:prstGeom>
        </p:spPr>
        <p:txBody>
          <a:bodyPr wrap="square">
            <a:spAutoFit/>
          </a:bodyPr>
          <a:lstStyle/>
          <a:p>
            <a:pPr algn="ctr"/>
            <a:r>
              <a:rPr lang="mn-MN" sz="2000" b="1" dirty="0">
                <a:latin typeface="Bookman Old Style" pitchFamily="18" charset="0"/>
              </a:rPr>
              <a:t>Иргэдийн ая тухтай амьдрах нөхцлийг бүрдүүлсэн, </a:t>
            </a:r>
          </a:p>
          <a:p>
            <a:pPr algn="ctr"/>
            <a:r>
              <a:rPr lang="mn-MN" sz="2000" b="1" dirty="0" smtClean="0">
                <a:solidFill>
                  <a:srgbClr val="0070C0"/>
                </a:solidFill>
                <a:latin typeface="Bookman Old Style" pitchFamily="18" charset="0"/>
              </a:rPr>
              <a:t>ЦЭВЭР, </a:t>
            </a:r>
            <a:r>
              <a:rPr lang="mn-MN" sz="2000" b="1" dirty="0" smtClean="0">
                <a:solidFill>
                  <a:srgbClr val="FFC000"/>
                </a:solidFill>
                <a:latin typeface="Bookman Old Style" pitchFamily="18" charset="0"/>
              </a:rPr>
              <a:t>ТОХИЛОГ, </a:t>
            </a:r>
            <a:r>
              <a:rPr lang="mn-MN" sz="2000" b="1" dirty="0" smtClean="0">
                <a:solidFill>
                  <a:srgbClr val="68AF21"/>
                </a:solidFill>
                <a:latin typeface="Bookman Old Style" pitchFamily="18" charset="0"/>
              </a:rPr>
              <a:t>НОГООН</a:t>
            </a:r>
            <a:r>
              <a:rPr lang="mn-MN" sz="2000" b="1" dirty="0" smtClean="0">
                <a:latin typeface="Bookman Old Style" pitchFamily="18" charset="0"/>
              </a:rPr>
              <a:t> хот</a:t>
            </a:r>
            <a:r>
              <a:rPr lang="mn-MN" sz="2000" b="1" dirty="0" smtClean="0">
                <a:solidFill>
                  <a:srgbClr val="64A820"/>
                </a:solidFill>
                <a:latin typeface="Bookman Old Style" pitchFamily="18" charset="0"/>
              </a:rPr>
              <a:t> </a:t>
            </a:r>
            <a:r>
              <a:rPr lang="mn-MN" sz="2000" b="1" dirty="0">
                <a:latin typeface="Bookman Old Style" pitchFamily="18" charset="0"/>
              </a:rPr>
              <a:t>болно.</a:t>
            </a:r>
          </a:p>
        </p:txBody>
      </p:sp>
    </p:spTree>
    <p:extLst>
      <p:ext uri="{BB962C8B-B14F-4D97-AF65-F5344CB8AC3E}">
        <p14:creationId xmlns:p14="http://schemas.microsoft.com/office/powerpoint/2010/main" val="1167302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 y="748726"/>
            <a:ext cx="8823960" cy="4755148"/>
          </a:xfrm>
          <a:prstGeom prst="rect">
            <a:avLst/>
          </a:prstGeom>
        </p:spPr>
        <p:txBody>
          <a:bodyPr wrap="square">
            <a:spAutoFit/>
          </a:bodyPr>
          <a:lstStyle/>
          <a:p>
            <a:pPr algn="just"/>
            <a:r>
              <a:rPr lang="mn-MN" sz="2300" b="1" dirty="0">
                <a:solidFill>
                  <a:srgbClr val="00602B"/>
                </a:solidFill>
                <a:latin typeface="Korinna Mon" pitchFamily="18" charset="0"/>
              </a:rPr>
              <a:t>1</a:t>
            </a:r>
            <a:r>
              <a:rPr lang="mn-MN" sz="2300" b="1" dirty="0" smtClean="0">
                <a:solidFill>
                  <a:srgbClr val="00602B"/>
                </a:solidFill>
                <a:latin typeface="Korinna Mon" pitchFamily="18" charset="0"/>
              </a:rPr>
              <a:t>. </a:t>
            </a:r>
            <a:r>
              <a:rPr lang="mn-MN" sz="2300" b="1" dirty="0">
                <a:solidFill>
                  <a:srgbClr val="00602B"/>
                </a:solidFill>
                <a:latin typeface="Korinna Mon" pitchFamily="18" charset="0"/>
              </a:rPr>
              <a:t>Сумыг </a:t>
            </a:r>
            <a:r>
              <a:rPr lang="en-US" sz="2300" b="1" dirty="0">
                <a:solidFill>
                  <a:srgbClr val="00602B"/>
                </a:solidFill>
                <a:latin typeface="Korinna Mon" pitchFamily="18" charset="0"/>
              </a:rPr>
              <a:t>2021-2025 </a:t>
            </a:r>
            <a:r>
              <a:rPr lang="en-US" sz="2300" b="1" dirty="0" err="1">
                <a:solidFill>
                  <a:srgbClr val="00602B"/>
                </a:solidFill>
                <a:latin typeface="Korinna Mon" pitchFamily="18" charset="0"/>
              </a:rPr>
              <a:t>онд</a:t>
            </a:r>
            <a:r>
              <a:rPr lang="en-US" sz="2300" b="1" dirty="0">
                <a:solidFill>
                  <a:srgbClr val="00602B"/>
                </a:solidFill>
                <a:latin typeface="Korinna Mon" pitchFamily="18" charset="0"/>
              </a:rPr>
              <a:t> </a:t>
            </a:r>
            <a:r>
              <a:rPr lang="en-US" sz="2300" b="1" dirty="0" err="1">
                <a:solidFill>
                  <a:srgbClr val="00602B"/>
                </a:solidFill>
                <a:latin typeface="Korinna Mon" pitchFamily="18" charset="0"/>
              </a:rPr>
              <a:t>хөгжүүлэх</a:t>
            </a:r>
            <a:r>
              <a:rPr lang="en-US" sz="2300" b="1" dirty="0">
                <a:solidFill>
                  <a:srgbClr val="00602B"/>
                </a:solidFill>
                <a:latin typeface="Korinna Mon" pitchFamily="18" charset="0"/>
              </a:rPr>
              <a:t> </a:t>
            </a:r>
            <a:r>
              <a:rPr lang="mn-MN" sz="2300" b="1" dirty="0">
                <a:solidFill>
                  <a:srgbClr val="00602B"/>
                </a:solidFill>
                <a:latin typeface="Korinna Mon" pitchFamily="18" charset="0"/>
              </a:rPr>
              <a:t>5 </a:t>
            </a:r>
            <a:r>
              <a:rPr lang="en-US" sz="2300" b="1" dirty="0" err="1">
                <a:solidFill>
                  <a:srgbClr val="00602B"/>
                </a:solidFill>
                <a:latin typeface="Korinna Mon" pitchFamily="18" charset="0"/>
              </a:rPr>
              <a:t>жилийн</a:t>
            </a:r>
            <a:r>
              <a:rPr lang="en-US" sz="2300" b="1" dirty="0">
                <a:solidFill>
                  <a:srgbClr val="00602B"/>
                </a:solidFill>
                <a:latin typeface="Korinna Mon" pitchFamily="18" charset="0"/>
              </a:rPr>
              <a:t> </a:t>
            </a:r>
            <a:r>
              <a:rPr lang="en-US" sz="2300" b="1" dirty="0" err="1">
                <a:solidFill>
                  <a:srgbClr val="00602B"/>
                </a:solidFill>
                <a:latin typeface="Korinna Mon" pitchFamily="18" charset="0"/>
              </a:rPr>
              <a:t>үндсэн</a:t>
            </a:r>
            <a:r>
              <a:rPr lang="en-US" sz="2300" b="1" dirty="0">
                <a:solidFill>
                  <a:srgbClr val="00602B"/>
                </a:solidFill>
                <a:latin typeface="Korinna Mon" pitchFamily="18" charset="0"/>
              </a:rPr>
              <a:t> </a:t>
            </a:r>
            <a:r>
              <a:rPr lang="en-US" sz="2300" b="1" dirty="0" err="1">
                <a:solidFill>
                  <a:srgbClr val="00602B"/>
                </a:solidFill>
                <a:latin typeface="Korinna Mon" pitchFamily="18" charset="0"/>
              </a:rPr>
              <a:t>чиглэл</a:t>
            </a:r>
            <a:endParaRPr lang="en-US" sz="800" dirty="0">
              <a:solidFill>
                <a:srgbClr val="00602B"/>
              </a:solidFill>
              <a:latin typeface="Korinna Mon" pitchFamily="18" charset="0"/>
            </a:endParaRPr>
          </a:p>
          <a:p>
            <a:pPr algn="just"/>
            <a:r>
              <a:rPr lang="mn-MN" sz="800" b="1" dirty="0" smtClean="0">
                <a:latin typeface="Korinna Mon" pitchFamily="18" charset="0"/>
              </a:rPr>
              <a:t>	</a:t>
            </a:r>
          </a:p>
          <a:p>
            <a:pPr algn="just"/>
            <a:r>
              <a:rPr lang="mn-MN" sz="2400" b="1" dirty="0">
                <a:latin typeface="Korinna Mon" pitchFamily="18" charset="0"/>
              </a:rPr>
              <a:t>	</a:t>
            </a:r>
            <a:r>
              <a:rPr lang="en-US" sz="2400" b="1" dirty="0" err="1" smtClean="0">
                <a:latin typeface="Korinna Mon" pitchFamily="18" charset="0"/>
              </a:rPr>
              <a:t>Зорилт</a:t>
            </a:r>
            <a:r>
              <a:rPr lang="en-US" sz="2400" b="1" dirty="0" smtClean="0">
                <a:latin typeface="Korinna Mon" pitchFamily="18" charset="0"/>
              </a:rPr>
              <a:t> </a:t>
            </a:r>
            <a:r>
              <a:rPr lang="en-US" sz="2400" b="1" dirty="0">
                <a:latin typeface="Korinna Mon" pitchFamily="18" charset="0"/>
              </a:rPr>
              <a:t>6.</a:t>
            </a:r>
            <a:r>
              <a:rPr lang="mn-MN" sz="2400" b="1" dirty="0">
                <a:latin typeface="Korinna Mon" pitchFamily="18" charset="0"/>
              </a:rPr>
              <a:t>2</a:t>
            </a:r>
            <a:r>
              <a:rPr lang="en-US" sz="2400" b="1" dirty="0">
                <a:latin typeface="Korinna Mon" pitchFamily="18" charset="0"/>
              </a:rPr>
              <a:t>. </a:t>
            </a:r>
            <a:r>
              <a:rPr lang="en-US" sz="2400" dirty="0" err="1">
                <a:latin typeface="Korinna Mon" pitchFamily="18" charset="0"/>
              </a:rPr>
              <a:t>Усны</a:t>
            </a:r>
            <a:r>
              <a:rPr lang="en-US" sz="2400" dirty="0">
                <a:latin typeface="Korinna Mon" pitchFamily="18" charset="0"/>
              </a:rPr>
              <a:t> </a:t>
            </a:r>
            <a:r>
              <a:rPr lang="en-US" sz="2400" dirty="0" err="1">
                <a:latin typeface="Korinna Mon" pitchFamily="18" charset="0"/>
              </a:rPr>
              <a:t>хуримтлал</a:t>
            </a:r>
            <a:r>
              <a:rPr lang="en-US" sz="2400" dirty="0">
                <a:latin typeface="Korinna Mon" pitchFamily="18" charset="0"/>
              </a:rPr>
              <a:t>, </a:t>
            </a:r>
            <a:r>
              <a:rPr lang="en-US" sz="2400" dirty="0" err="1">
                <a:latin typeface="Korinna Mon" pitchFamily="18" charset="0"/>
              </a:rPr>
              <a:t>ус</a:t>
            </a:r>
            <a:r>
              <a:rPr lang="en-US" sz="2400" dirty="0">
                <a:latin typeface="Korinna Mon" pitchFamily="18" charset="0"/>
              </a:rPr>
              <a:t> </a:t>
            </a:r>
            <a:r>
              <a:rPr lang="en-US" sz="2400" dirty="0" err="1">
                <a:latin typeface="Korinna Mon" pitchFamily="18" charset="0"/>
              </a:rPr>
              <a:t>хангамжийг</a:t>
            </a:r>
            <a:r>
              <a:rPr lang="en-US" sz="2400" dirty="0">
                <a:latin typeface="Korinna Mon" pitchFamily="18" charset="0"/>
              </a:rPr>
              <a:t> </a:t>
            </a:r>
            <a:r>
              <a:rPr lang="en-US" sz="2400" dirty="0" err="1">
                <a:latin typeface="Korinna Mon" pitchFamily="18" charset="0"/>
              </a:rPr>
              <a:t>нэмэгдүүлж</a:t>
            </a:r>
            <a:r>
              <a:rPr lang="en-US" sz="2400" dirty="0">
                <a:latin typeface="Korinna Mon" pitchFamily="18" charset="0"/>
              </a:rPr>
              <a:t>, </a:t>
            </a:r>
            <a:r>
              <a:rPr lang="en-US" sz="2400" dirty="0" err="1">
                <a:latin typeface="Korinna Mon" pitchFamily="18" charset="0"/>
              </a:rPr>
              <a:t>усны</a:t>
            </a:r>
            <a:r>
              <a:rPr lang="en-US" sz="2400" dirty="0">
                <a:latin typeface="Korinna Mon" pitchFamily="18" charset="0"/>
              </a:rPr>
              <a:t> </a:t>
            </a:r>
            <a:r>
              <a:rPr lang="en-US" sz="2400" dirty="0" err="1">
                <a:latin typeface="Korinna Mon" pitchFamily="18" charset="0"/>
              </a:rPr>
              <a:t>нөөцийг</a:t>
            </a:r>
            <a:r>
              <a:rPr lang="en-US" sz="2400" dirty="0">
                <a:latin typeface="Korinna Mon" pitchFamily="18" charset="0"/>
              </a:rPr>
              <a:t> </a:t>
            </a:r>
            <a:r>
              <a:rPr lang="en-US" sz="2400" dirty="0" err="1">
                <a:latin typeface="Korinna Mon" pitchFamily="18" charset="0"/>
              </a:rPr>
              <a:t>бохирдол</a:t>
            </a:r>
            <a:r>
              <a:rPr lang="en-US" sz="2400" dirty="0">
                <a:latin typeface="Korinna Mon" pitchFamily="18" charset="0"/>
              </a:rPr>
              <a:t>, </a:t>
            </a:r>
            <a:r>
              <a:rPr lang="en-US" sz="2400" dirty="0" err="1">
                <a:latin typeface="Korinna Mon" pitchFamily="18" charset="0"/>
              </a:rPr>
              <a:t>хомсдолоос</a:t>
            </a:r>
            <a:r>
              <a:rPr lang="en-US" sz="2400" dirty="0">
                <a:latin typeface="Korinna Mon" pitchFamily="18" charset="0"/>
              </a:rPr>
              <a:t> </a:t>
            </a:r>
            <a:r>
              <a:rPr lang="en-US" sz="2400" dirty="0" err="1">
                <a:latin typeface="Korinna Mon" pitchFamily="18" charset="0"/>
              </a:rPr>
              <a:t>хамгаалах</a:t>
            </a:r>
            <a:r>
              <a:rPr lang="en-US" sz="2400" dirty="0">
                <a:latin typeface="Korinna Mon" pitchFamily="18" charset="0"/>
              </a:rPr>
              <a:t>, </a:t>
            </a:r>
            <a:r>
              <a:rPr lang="en-US" sz="2400" dirty="0" err="1">
                <a:latin typeface="Korinna Mon" pitchFamily="18" charset="0"/>
              </a:rPr>
              <a:t>зохистой</a:t>
            </a:r>
            <a:r>
              <a:rPr lang="en-US" sz="2400" dirty="0">
                <a:latin typeface="Korinna Mon" pitchFamily="18" charset="0"/>
              </a:rPr>
              <a:t> </a:t>
            </a:r>
            <a:r>
              <a:rPr lang="en-US" sz="2400" dirty="0" err="1">
                <a:latin typeface="Korinna Mon" pitchFamily="18" charset="0"/>
              </a:rPr>
              <a:t>ашиглах</a:t>
            </a:r>
            <a:r>
              <a:rPr lang="en-US" sz="2400" dirty="0">
                <a:latin typeface="Korinna Mon" pitchFamily="18" charset="0"/>
              </a:rPr>
              <a:t> </a:t>
            </a:r>
            <a:r>
              <a:rPr lang="en-US" sz="2400" dirty="0" err="1">
                <a:latin typeface="Korinna Mon" pitchFamily="18" charset="0"/>
              </a:rPr>
              <a:t>нэгдсэн</a:t>
            </a:r>
            <a:r>
              <a:rPr lang="en-US" sz="2400" dirty="0">
                <a:latin typeface="Korinna Mon" pitchFamily="18" charset="0"/>
              </a:rPr>
              <a:t> </a:t>
            </a:r>
            <a:r>
              <a:rPr lang="en-US" sz="2400" dirty="0" err="1">
                <a:latin typeface="Korinna Mon" pitchFamily="18" charset="0"/>
              </a:rPr>
              <a:t>менежментийг</a:t>
            </a:r>
            <a:r>
              <a:rPr lang="en-US" sz="2400" dirty="0">
                <a:latin typeface="Korinna Mon" pitchFamily="18" charset="0"/>
              </a:rPr>
              <a:t> </a:t>
            </a:r>
            <a:r>
              <a:rPr lang="en-US" sz="2400" dirty="0" err="1">
                <a:latin typeface="Korinna Mon" pitchFamily="18" charset="0"/>
              </a:rPr>
              <a:t>хэрэгжүүл</a:t>
            </a:r>
            <a:r>
              <a:rPr lang="mn-MN" sz="2400" dirty="0">
                <a:latin typeface="Korinna Mon" pitchFamily="18" charset="0"/>
              </a:rPr>
              <a:t>ж гадаргын усны нөөцийг нэмэгдүүлнэ.</a:t>
            </a:r>
            <a:endParaRPr lang="en-US" sz="2400" dirty="0">
              <a:latin typeface="Korinna Mon" pitchFamily="18" charset="0"/>
            </a:endParaRPr>
          </a:p>
          <a:p>
            <a:pPr algn="just"/>
            <a:r>
              <a:rPr lang="mn-MN" sz="2400" dirty="0">
                <a:latin typeface="Korinna Mon" pitchFamily="18" charset="0"/>
              </a:rPr>
              <a:t> </a:t>
            </a:r>
            <a:endParaRPr lang="en-US" sz="2400" dirty="0">
              <a:latin typeface="Korinna Mon" pitchFamily="18" charset="0"/>
            </a:endParaRPr>
          </a:p>
          <a:p>
            <a:pPr algn="ctr"/>
            <a:r>
              <a:rPr lang="mn-MN" sz="2400" b="1" dirty="0" smtClean="0">
                <a:solidFill>
                  <a:srgbClr val="C00000"/>
                </a:solidFill>
                <a:latin typeface="Korinna Mon" pitchFamily="18" charset="0"/>
              </a:rPr>
              <a:t>2. </a:t>
            </a:r>
            <a:r>
              <a:rPr lang="mn-MN" sz="2400" b="1" dirty="0">
                <a:solidFill>
                  <a:srgbClr val="C00000"/>
                </a:solidFill>
                <a:latin typeface="Korinna Mon" pitchFamily="18" charset="0"/>
              </a:rPr>
              <a:t>Сумын </a:t>
            </a:r>
            <a:r>
              <a:rPr lang="mn-MN" sz="2400" b="1" dirty="0" smtClean="0">
                <a:solidFill>
                  <a:srgbClr val="C00000"/>
                </a:solidFill>
                <a:latin typeface="Korinna Mon" pitchFamily="18" charset="0"/>
              </a:rPr>
              <a:t>Засаг дарг</a:t>
            </a:r>
            <a:r>
              <a:rPr lang="en-US" sz="2400" b="1" dirty="0" err="1" smtClean="0">
                <a:solidFill>
                  <a:srgbClr val="C00000"/>
                </a:solidFill>
                <a:latin typeface="Korinna Mon" pitchFamily="18" charset="0"/>
              </a:rPr>
              <a:t>ын</a:t>
            </a:r>
            <a:r>
              <a:rPr lang="en-US" sz="2400" b="1" dirty="0" smtClean="0">
                <a:solidFill>
                  <a:srgbClr val="C00000"/>
                </a:solidFill>
                <a:latin typeface="Korinna Mon" pitchFamily="18" charset="0"/>
              </a:rPr>
              <a:t> </a:t>
            </a:r>
            <a:r>
              <a:rPr lang="en-US" sz="2400" b="1" dirty="0">
                <a:solidFill>
                  <a:srgbClr val="C00000"/>
                </a:solidFill>
                <a:latin typeface="Korinna Mon" pitchFamily="18" charset="0"/>
              </a:rPr>
              <a:t>2020-2024 </a:t>
            </a:r>
            <a:r>
              <a:rPr lang="en-US" sz="2400" b="1" dirty="0" err="1">
                <a:solidFill>
                  <a:srgbClr val="C00000"/>
                </a:solidFill>
                <a:latin typeface="Korinna Mon" pitchFamily="18" charset="0"/>
              </a:rPr>
              <a:t>оны</a:t>
            </a:r>
            <a:r>
              <a:rPr lang="en-US" sz="2400" b="1" dirty="0">
                <a:solidFill>
                  <a:srgbClr val="C00000"/>
                </a:solidFill>
                <a:latin typeface="Korinna Mon" pitchFamily="18" charset="0"/>
              </a:rPr>
              <a:t> </a:t>
            </a:r>
            <a:endParaRPr lang="mn-MN" sz="2400" b="1" dirty="0" smtClean="0">
              <a:solidFill>
                <a:srgbClr val="C00000"/>
              </a:solidFill>
              <a:latin typeface="Korinna Mon" pitchFamily="18" charset="0"/>
            </a:endParaRPr>
          </a:p>
          <a:p>
            <a:pPr algn="ctr"/>
            <a:r>
              <a:rPr lang="en-US" sz="2400" b="1" dirty="0" err="1" smtClean="0">
                <a:solidFill>
                  <a:srgbClr val="C00000"/>
                </a:solidFill>
                <a:latin typeface="Korinna Mon" pitchFamily="18" charset="0"/>
              </a:rPr>
              <a:t>үйл</a:t>
            </a:r>
            <a:r>
              <a:rPr lang="en-US" sz="2400" b="1" dirty="0" smtClean="0">
                <a:solidFill>
                  <a:srgbClr val="C00000"/>
                </a:solidFill>
                <a:latin typeface="Korinna Mon" pitchFamily="18" charset="0"/>
              </a:rPr>
              <a:t> </a:t>
            </a:r>
            <a:r>
              <a:rPr lang="en-US" sz="2400" b="1" dirty="0">
                <a:solidFill>
                  <a:srgbClr val="C00000"/>
                </a:solidFill>
                <a:latin typeface="Korinna Mon" pitchFamily="18" charset="0"/>
              </a:rPr>
              <a:t>а</a:t>
            </a:r>
            <a:r>
              <a:rPr lang="mn-MN" sz="2400" b="1" dirty="0">
                <a:solidFill>
                  <a:srgbClr val="C00000"/>
                </a:solidFill>
                <a:latin typeface="Korinna Mon" pitchFamily="18" charset="0"/>
              </a:rPr>
              <a:t>жиллагаан</a:t>
            </a:r>
            <a:r>
              <a:rPr lang="en-US" sz="2400" b="1" dirty="0">
                <a:solidFill>
                  <a:srgbClr val="C00000"/>
                </a:solidFill>
                <a:latin typeface="Korinna Mon" pitchFamily="18" charset="0"/>
              </a:rPr>
              <a:t>ы </a:t>
            </a:r>
            <a:r>
              <a:rPr lang="en-US" sz="2400" b="1" dirty="0" err="1" smtClean="0">
                <a:solidFill>
                  <a:srgbClr val="C00000"/>
                </a:solidFill>
                <a:latin typeface="Korinna Mon" pitchFamily="18" charset="0"/>
              </a:rPr>
              <a:t>хөтөлбөр</a:t>
            </a:r>
            <a:endParaRPr lang="mn-MN" sz="800" b="1" dirty="0" smtClean="0">
              <a:solidFill>
                <a:srgbClr val="C00000"/>
              </a:solidFill>
              <a:latin typeface="Korinna Mon" pitchFamily="18" charset="0"/>
            </a:endParaRPr>
          </a:p>
          <a:p>
            <a:pPr algn="ctr"/>
            <a:endParaRPr lang="en-US" sz="800" dirty="0">
              <a:solidFill>
                <a:srgbClr val="C00000"/>
              </a:solidFill>
              <a:latin typeface="Korinna Mon" pitchFamily="18" charset="0"/>
            </a:endParaRPr>
          </a:p>
          <a:p>
            <a:pPr algn="just"/>
            <a:r>
              <a:rPr lang="mn-MN" sz="800" b="1" dirty="0" smtClean="0">
                <a:latin typeface="Korinna Mon" pitchFamily="18" charset="0"/>
              </a:rPr>
              <a:t>	</a:t>
            </a:r>
            <a:r>
              <a:rPr lang="mn-MN" sz="2400" b="1" dirty="0" smtClean="0">
                <a:latin typeface="Korinna Mon" pitchFamily="18" charset="0"/>
              </a:rPr>
              <a:t>Зорилт </a:t>
            </a:r>
            <a:r>
              <a:rPr lang="mn-MN" sz="2400" b="1" dirty="0">
                <a:latin typeface="Korinna Mon" pitchFamily="18" charset="0"/>
              </a:rPr>
              <a:t>5.3.</a:t>
            </a:r>
            <a:r>
              <a:rPr lang="mn-MN" sz="2400" dirty="0">
                <a:latin typeface="Korinna Mon" pitchFamily="18" charset="0"/>
              </a:rPr>
              <a:t> </a:t>
            </a:r>
            <a:r>
              <a:rPr lang="en-US" sz="2400" dirty="0" err="1">
                <a:latin typeface="Korinna Mon" pitchFamily="18" charset="0"/>
              </a:rPr>
              <a:t>Усны</a:t>
            </a:r>
            <a:r>
              <a:rPr lang="en-US" sz="2400" dirty="0">
                <a:latin typeface="Korinna Mon" pitchFamily="18" charset="0"/>
              </a:rPr>
              <a:t> </a:t>
            </a:r>
            <a:r>
              <a:rPr lang="en-US" sz="2400" dirty="0" err="1">
                <a:latin typeface="Korinna Mon" pitchFamily="18" charset="0"/>
              </a:rPr>
              <a:t>нөөцийг</a:t>
            </a:r>
            <a:r>
              <a:rPr lang="en-US" sz="2400" dirty="0">
                <a:latin typeface="Korinna Mon" pitchFamily="18" charset="0"/>
              </a:rPr>
              <a:t> </a:t>
            </a:r>
            <a:r>
              <a:rPr lang="en-US" sz="2400" dirty="0" err="1">
                <a:latin typeface="Korinna Mon" pitchFamily="18" charset="0"/>
              </a:rPr>
              <a:t>бохирдол</a:t>
            </a:r>
            <a:r>
              <a:rPr lang="en-US" sz="2400" dirty="0">
                <a:latin typeface="Korinna Mon" pitchFamily="18" charset="0"/>
              </a:rPr>
              <a:t>, </a:t>
            </a:r>
            <a:r>
              <a:rPr lang="en-US" sz="2400" dirty="0" err="1">
                <a:latin typeface="Korinna Mon" pitchFamily="18" charset="0"/>
              </a:rPr>
              <a:t>хомсдлоос</a:t>
            </a:r>
            <a:r>
              <a:rPr lang="en-US" sz="2400" dirty="0">
                <a:latin typeface="Korinna Mon" pitchFamily="18" charset="0"/>
              </a:rPr>
              <a:t> </a:t>
            </a:r>
            <a:r>
              <a:rPr lang="en-US" sz="2400" dirty="0" err="1">
                <a:latin typeface="Korinna Mon" pitchFamily="18" charset="0"/>
              </a:rPr>
              <a:t>хамгаалах</a:t>
            </a:r>
            <a:r>
              <a:rPr lang="en-US" sz="2400" dirty="0">
                <a:latin typeface="Korinna Mon" pitchFamily="18" charset="0"/>
              </a:rPr>
              <a:t>, </a:t>
            </a:r>
            <a:r>
              <a:rPr lang="en-US" sz="2400" dirty="0" err="1">
                <a:latin typeface="Korinna Mon" pitchFamily="18" charset="0"/>
              </a:rPr>
              <a:t>усны</a:t>
            </a:r>
            <a:r>
              <a:rPr lang="en-US" sz="2400" dirty="0">
                <a:latin typeface="Korinna Mon" pitchFamily="18" charset="0"/>
              </a:rPr>
              <a:t> </a:t>
            </a:r>
            <a:r>
              <a:rPr lang="en-US" sz="2400" dirty="0" err="1">
                <a:latin typeface="Korinna Mon" pitchFamily="18" charset="0"/>
              </a:rPr>
              <a:t>боломжит</a:t>
            </a:r>
            <a:r>
              <a:rPr lang="en-US" sz="2400" dirty="0">
                <a:latin typeface="Korinna Mon" pitchFamily="18" charset="0"/>
              </a:rPr>
              <a:t> </a:t>
            </a:r>
            <a:r>
              <a:rPr lang="en-US" sz="2400" dirty="0" err="1">
                <a:latin typeface="Korinna Mon" pitchFamily="18" charset="0"/>
              </a:rPr>
              <a:t>нөөцийг</a:t>
            </a:r>
            <a:r>
              <a:rPr lang="en-US" sz="2400" dirty="0">
                <a:latin typeface="Korinna Mon" pitchFamily="18" charset="0"/>
              </a:rPr>
              <a:t> </a:t>
            </a:r>
            <a:r>
              <a:rPr lang="en-US" sz="2400" dirty="0" err="1">
                <a:latin typeface="Korinna Mon" pitchFamily="18" charset="0"/>
              </a:rPr>
              <a:t>зүй</a:t>
            </a:r>
            <a:r>
              <a:rPr lang="en-US" sz="2400" dirty="0">
                <a:latin typeface="Korinna Mon" pitchFamily="18" charset="0"/>
              </a:rPr>
              <a:t> </a:t>
            </a:r>
            <a:r>
              <a:rPr lang="en-US" sz="2400" dirty="0" err="1">
                <a:latin typeface="Korinna Mon" pitchFamily="18" charset="0"/>
              </a:rPr>
              <a:t>зохистой</a:t>
            </a:r>
            <a:r>
              <a:rPr lang="en-US" sz="2400" dirty="0">
                <a:latin typeface="Korinna Mon" pitchFamily="18" charset="0"/>
              </a:rPr>
              <a:t> </a:t>
            </a:r>
            <a:r>
              <a:rPr lang="en-US" sz="2400" dirty="0" err="1">
                <a:latin typeface="Korinna Mon" pitchFamily="18" charset="0"/>
              </a:rPr>
              <a:t>ашиглах</a:t>
            </a:r>
            <a:r>
              <a:rPr lang="mn-MN" sz="2400" dirty="0">
                <a:latin typeface="Korinna Mon" pitchFamily="18" charset="0"/>
              </a:rPr>
              <a:t> талаар санаачилгатай ажиллаж, </a:t>
            </a:r>
            <a:r>
              <a:rPr lang="en-US" sz="2400" dirty="0" err="1">
                <a:latin typeface="Korinna Mon" pitchFamily="18" charset="0"/>
              </a:rPr>
              <a:t>хүний</a:t>
            </a:r>
            <a:r>
              <a:rPr lang="en-US" sz="2400" dirty="0">
                <a:latin typeface="Korinna Mon" pitchFamily="18" charset="0"/>
              </a:rPr>
              <a:t> </a:t>
            </a:r>
            <a:r>
              <a:rPr lang="en-US" sz="2400" dirty="0" err="1">
                <a:latin typeface="Korinna Mon" pitchFamily="18" charset="0"/>
              </a:rPr>
              <a:t>эрүүл</a:t>
            </a:r>
            <a:r>
              <a:rPr lang="en-US" sz="2400" dirty="0">
                <a:latin typeface="Korinna Mon" pitchFamily="18" charset="0"/>
              </a:rPr>
              <a:t>, </a:t>
            </a:r>
            <a:r>
              <a:rPr lang="en-US" sz="2400" dirty="0" err="1">
                <a:latin typeface="Korinna Mon" pitchFamily="18" charset="0"/>
              </a:rPr>
              <a:t>аюулгүй</a:t>
            </a:r>
            <a:r>
              <a:rPr lang="en-US" sz="2400" dirty="0">
                <a:latin typeface="Korinna Mon" pitchFamily="18" charset="0"/>
              </a:rPr>
              <a:t> </a:t>
            </a:r>
            <a:r>
              <a:rPr lang="en-US" sz="2400" dirty="0" err="1">
                <a:latin typeface="Korinna Mon" pitchFamily="18" charset="0"/>
              </a:rPr>
              <a:t>орчинд</a:t>
            </a:r>
            <a:r>
              <a:rPr lang="en-US" sz="2400" dirty="0">
                <a:latin typeface="Korinna Mon" pitchFamily="18" charset="0"/>
              </a:rPr>
              <a:t> </a:t>
            </a:r>
            <a:r>
              <a:rPr lang="en-US" sz="2400" dirty="0" err="1">
                <a:latin typeface="Korinna Mon" pitchFamily="18" charset="0"/>
              </a:rPr>
              <a:t>амьдрах</a:t>
            </a:r>
            <a:r>
              <a:rPr lang="en-US" sz="2400" dirty="0">
                <a:latin typeface="Korinna Mon" pitchFamily="18" charset="0"/>
              </a:rPr>
              <a:t> </a:t>
            </a:r>
            <a:r>
              <a:rPr lang="en-US" sz="2400" dirty="0" err="1">
                <a:latin typeface="Korinna Mon" pitchFamily="18" charset="0"/>
              </a:rPr>
              <a:t>нөхцлийг</a:t>
            </a:r>
            <a:r>
              <a:rPr lang="en-US" sz="2400" dirty="0">
                <a:latin typeface="Korinna Mon" pitchFamily="18" charset="0"/>
              </a:rPr>
              <a:t> </a:t>
            </a:r>
            <a:r>
              <a:rPr lang="en-US" sz="2400" dirty="0" err="1">
                <a:latin typeface="Korinna Mon" pitchFamily="18" charset="0"/>
              </a:rPr>
              <a:t>бүрдүүлнэ</a:t>
            </a:r>
            <a:r>
              <a:rPr lang="en-US" sz="2400" dirty="0">
                <a:latin typeface="Korinna Mon" pitchFamily="18" charset="0"/>
              </a:rPr>
              <a:t>.</a:t>
            </a:r>
          </a:p>
        </p:txBody>
      </p:sp>
    </p:spTree>
    <p:extLst>
      <p:ext uri="{BB962C8B-B14F-4D97-AF65-F5344CB8AC3E}">
        <p14:creationId xmlns:p14="http://schemas.microsoft.com/office/powerpoint/2010/main" val="3095001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2633"/>
            <a:ext cx="8382000" cy="707886"/>
          </a:xfrm>
          <a:prstGeom prst="rect">
            <a:avLst/>
          </a:prstGeom>
        </p:spPr>
        <p:txBody>
          <a:bodyPr wrap="square">
            <a:spAutoFit/>
          </a:bodyPr>
          <a:lstStyle/>
          <a:p>
            <a:pPr algn="ctr"/>
            <a:r>
              <a:rPr lang="mn-MN" sz="2000" b="1" dirty="0">
                <a:latin typeface="Bookman Old Style" pitchFamily="18" charset="0"/>
              </a:rPr>
              <a:t>Иргэдийн ая тухтай амьдрах нөхцлийг бүрдүүлсэн, </a:t>
            </a:r>
          </a:p>
          <a:p>
            <a:pPr algn="ctr"/>
            <a:r>
              <a:rPr lang="mn-MN" sz="2000" b="1" dirty="0" smtClean="0">
                <a:solidFill>
                  <a:srgbClr val="0070C0"/>
                </a:solidFill>
                <a:latin typeface="Bookman Old Style" pitchFamily="18" charset="0"/>
              </a:rPr>
              <a:t>ЦЭВЭР, </a:t>
            </a:r>
            <a:r>
              <a:rPr lang="mn-MN" sz="2000" b="1" dirty="0" smtClean="0">
                <a:solidFill>
                  <a:srgbClr val="FFC000"/>
                </a:solidFill>
                <a:latin typeface="Bookman Old Style" pitchFamily="18" charset="0"/>
              </a:rPr>
              <a:t>ТОХИЛОГ, </a:t>
            </a:r>
            <a:r>
              <a:rPr lang="mn-MN" sz="2000" b="1" dirty="0" smtClean="0">
                <a:solidFill>
                  <a:srgbClr val="68AF21"/>
                </a:solidFill>
                <a:latin typeface="Bookman Old Style" pitchFamily="18" charset="0"/>
              </a:rPr>
              <a:t>НОГООН</a:t>
            </a:r>
            <a:r>
              <a:rPr lang="mn-MN" sz="2000" b="1" dirty="0" smtClean="0">
                <a:latin typeface="Bookman Old Style" pitchFamily="18" charset="0"/>
              </a:rPr>
              <a:t> хот</a:t>
            </a:r>
            <a:r>
              <a:rPr lang="mn-MN" sz="2000" b="1" dirty="0" smtClean="0">
                <a:solidFill>
                  <a:srgbClr val="64A820"/>
                </a:solidFill>
                <a:latin typeface="Bookman Old Style" pitchFamily="18" charset="0"/>
              </a:rPr>
              <a:t> </a:t>
            </a:r>
            <a:r>
              <a:rPr lang="mn-MN" sz="2000" b="1" dirty="0">
                <a:latin typeface="Bookman Old Style" pitchFamily="18" charset="0"/>
              </a:rPr>
              <a:t>болно.</a:t>
            </a:r>
          </a:p>
        </p:txBody>
      </p:sp>
      <p:sp>
        <p:nvSpPr>
          <p:cNvPr id="2" name="Rectangle 1"/>
          <p:cNvSpPr/>
          <p:nvPr/>
        </p:nvSpPr>
        <p:spPr>
          <a:xfrm>
            <a:off x="335280" y="2357735"/>
            <a:ext cx="7924800" cy="1569660"/>
          </a:xfrm>
          <a:prstGeom prst="rect">
            <a:avLst/>
          </a:prstGeom>
        </p:spPr>
        <p:txBody>
          <a:bodyPr wrap="square">
            <a:spAutoFit/>
          </a:bodyPr>
          <a:lstStyle/>
          <a:p>
            <a:pPr algn="ctr"/>
            <a:r>
              <a:rPr lang="mn-MN" sz="3200" b="1" dirty="0" smtClean="0">
                <a:solidFill>
                  <a:srgbClr val="007635"/>
                </a:solidFill>
                <a:latin typeface="Korinna Mon" pitchFamily="18" charset="0"/>
              </a:rPr>
              <a:t>Дөрөв. Байгаль </a:t>
            </a:r>
            <a:r>
              <a:rPr lang="mn-MN" sz="3200" b="1" dirty="0">
                <a:solidFill>
                  <a:srgbClr val="007635"/>
                </a:solidFill>
                <a:latin typeface="Korinna Mon" pitchFamily="18" charset="0"/>
              </a:rPr>
              <a:t>орчны багц хуулийг </a:t>
            </a:r>
            <a:r>
              <a:rPr lang="mn-MN" sz="3200" b="1" dirty="0" smtClean="0">
                <a:solidFill>
                  <a:srgbClr val="007635"/>
                </a:solidFill>
                <a:latin typeface="Korinna Mon" pitchFamily="18" charset="0"/>
              </a:rPr>
              <a:t> хэрэгжүүлэх </a:t>
            </a:r>
            <a:r>
              <a:rPr lang="mn-MN" sz="3200" b="1" dirty="0">
                <a:solidFill>
                  <a:srgbClr val="007635"/>
                </a:solidFill>
                <a:latin typeface="Korinna Mon" pitchFamily="18" charset="0"/>
              </a:rPr>
              <a:t>арга хэмжээ авах, </a:t>
            </a:r>
            <a:r>
              <a:rPr lang="mn-MN" sz="3200" b="1" dirty="0" smtClean="0">
                <a:solidFill>
                  <a:srgbClr val="007635"/>
                </a:solidFill>
                <a:latin typeface="Korinna Mon" pitchFamily="18" charset="0"/>
              </a:rPr>
              <a:t> </a:t>
            </a:r>
          </a:p>
          <a:p>
            <a:pPr algn="ctr"/>
            <a:r>
              <a:rPr lang="mn-MN" sz="3200" b="1" dirty="0" smtClean="0">
                <a:solidFill>
                  <a:srgbClr val="007635"/>
                </a:solidFill>
                <a:latin typeface="Korinna Mon" pitchFamily="18" charset="0"/>
              </a:rPr>
              <a:t>хяналт </a:t>
            </a:r>
            <a:r>
              <a:rPr lang="mn-MN" sz="3200" b="1" dirty="0">
                <a:solidFill>
                  <a:srgbClr val="007635"/>
                </a:solidFill>
                <a:latin typeface="Korinna Mon" pitchFamily="18" charset="0"/>
              </a:rPr>
              <a:t>шалгалтыг сайжруулах</a:t>
            </a:r>
            <a:endParaRPr lang="en-US" sz="3200" b="1" dirty="0">
              <a:solidFill>
                <a:srgbClr val="007635"/>
              </a:solidFill>
              <a:latin typeface="Korinna Mon" pitchFamily="18" charset="0"/>
            </a:endParaRPr>
          </a:p>
        </p:txBody>
      </p:sp>
    </p:spTree>
    <p:extLst>
      <p:ext uri="{BB962C8B-B14F-4D97-AF65-F5344CB8AC3E}">
        <p14:creationId xmlns:p14="http://schemas.microsoft.com/office/powerpoint/2010/main" val="116328628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0.jpeg"/></Relationships>
</file>

<file path=ppt/theme/_rels/theme3.xml.rels><?xml version="1.0" encoding="UTF-8" standalone="yes"?>
<Relationships xmlns="http://schemas.openxmlformats.org/package/2006/relationships"><Relationship Id="rId1" Type="http://schemas.openxmlformats.org/officeDocument/2006/relationships/image" Target="../media/image21.jpeg"/></Relationships>
</file>

<file path=ppt/theme/theme1.xml><?xml version="1.0" encoding="utf-8"?>
<a:theme xmlns:a="http://schemas.openxmlformats.org/drawingml/2006/main" name="Introducing PowerPoint 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rit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Adjacenc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430</Words>
  <Application>Microsoft Office PowerPoint</Application>
  <PresentationFormat>On-screen Show (4:3)</PresentationFormat>
  <Paragraphs>81</Paragraphs>
  <Slides>15</Slides>
  <Notes>0</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Introducing PowerPoint 2010</vt:lpstr>
      <vt:lpstr>1_Clarity</vt: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Байгаль орчныг хамгаалах, нөхөн сэргээх зардлаар 2021 онд хийгдэх ажлууд</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2012-01-08T09:53:22Z</dcterms:created>
  <dcterms:modified xsi:type="dcterms:W3CDTF">2021-01-11T07:34:28Z</dcterms:modified>
</cp:coreProperties>
</file>