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3"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5" d="100"/>
          <a:sy n="55" d="100"/>
        </p:scale>
        <p:origin x="-614" y="-8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73C14F-7DA0-4E5E-89E9-67EB37476A78}"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96747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3C14F-7DA0-4E5E-89E9-67EB37476A78}"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417379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3C14F-7DA0-4E5E-89E9-67EB37476A78}"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98259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3C14F-7DA0-4E5E-89E9-67EB37476A78}"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58938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3C14F-7DA0-4E5E-89E9-67EB37476A78}"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8880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3C14F-7DA0-4E5E-89E9-67EB37476A78}"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80954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73C14F-7DA0-4E5E-89E9-67EB37476A78}" type="datetimeFigureOut">
              <a:rPr lang="en-US" smtClean="0"/>
              <a:pPr/>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155473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73C14F-7DA0-4E5E-89E9-67EB37476A78}" type="datetimeFigureOut">
              <a:rPr lang="en-US" smtClean="0"/>
              <a:pPr/>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2342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3C14F-7DA0-4E5E-89E9-67EB37476A78}" type="datetimeFigureOut">
              <a:rPr lang="en-US" smtClean="0"/>
              <a:pPr/>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04601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3C14F-7DA0-4E5E-89E9-67EB37476A78}"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135743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3C14F-7DA0-4E5E-89E9-67EB37476A78}"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325845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3C14F-7DA0-4E5E-89E9-67EB37476A78}" type="datetimeFigureOut">
              <a:rPr lang="en-US" smtClean="0"/>
              <a:pPr/>
              <a:t>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E82AA-19D9-463D-8121-8EF4A3F9186E}" type="slidenum">
              <a:rPr lang="en-US" smtClean="0"/>
              <a:pPr/>
              <a:t>‹#›</a:t>
            </a:fld>
            <a:endParaRPr lang="en-US"/>
          </a:p>
        </p:txBody>
      </p:sp>
    </p:spTree>
    <p:extLst>
      <p:ext uri="{BB962C8B-B14F-4D97-AF65-F5344CB8AC3E}">
        <p14:creationId xmlns:p14="http://schemas.microsoft.com/office/powerpoint/2010/main" xmlns="" val="51768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tzone.mn/page/table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tzone.mn/page/tablea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tzone.mn/page/tablea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n-MN" sz="3600" dirty="0" smtClean="0">
                <a:latin typeface="Arial" panose="020B0604020202020204" pitchFamily="34" charset="0"/>
                <a:cs typeface="Arial" panose="020B0604020202020204" pitchFamily="34" charset="0"/>
              </a:rPr>
              <a:t>Дижитал шилжилтэд бид бэлэн үү</a:t>
            </a:r>
            <a:endParaRPr lang="en-US"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sz="4400" b="1" dirty="0">
                <a:solidFill>
                  <a:srgbClr val="333333"/>
                </a:solidFill>
                <a:latin typeface="Roboto"/>
              </a:rPr>
              <a:t>Tableau</a:t>
            </a:r>
            <a:endParaRPr lang="en-US" dirty="0"/>
          </a:p>
        </p:txBody>
      </p:sp>
      <p:pic>
        <p:nvPicPr>
          <p:cNvPr id="4" name="Picture 3"/>
          <p:cNvPicPr>
            <a:picLocks noChangeAspect="1"/>
          </p:cNvPicPr>
          <p:nvPr/>
        </p:nvPicPr>
        <p:blipFill>
          <a:blip r:embed="rId2" cstate="print"/>
          <a:stretch>
            <a:fillRect/>
          </a:stretch>
        </p:blipFill>
        <p:spPr>
          <a:xfrm>
            <a:off x="7665673" y="5257800"/>
            <a:ext cx="4279763" cy="1042506"/>
          </a:xfrm>
          <a:prstGeom prst="rect">
            <a:avLst/>
          </a:prstGeom>
        </p:spPr>
      </p:pic>
      <p:sp>
        <p:nvSpPr>
          <p:cNvPr id="5" name="TextBox 4"/>
          <p:cNvSpPr txBox="1"/>
          <p:nvPr/>
        </p:nvSpPr>
        <p:spPr>
          <a:xfrm>
            <a:off x="675409" y="5257800"/>
            <a:ext cx="6099464" cy="646331"/>
          </a:xfrm>
          <a:prstGeom prst="rect">
            <a:avLst/>
          </a:prstGeom>
          <a:noFill/>
        </p:spPr>
        <p:txBody>
          <a:bodyPr wrap="square" rtlCol="0">
            <a:spAutoFit/>
          </a:bodyPr>
          <a:lstStyle/>
          <a:p>
            <a:r>
              <a:rPr lang="mn-MN" dirty="0" smtClean="0"/>
              <a:t>Судалгаа шинжилгээний сонгодог программ ашигласнаар хүний оролцоог багасгана</a:t>
            </a:r>
            <a:endParaRPr lang="en-US" dirty="0"/>
          </a:p>
        </p:txBody>
      </p:sp>
    </p:spTree>
    <p:extLst>
      <p:ext uri="{BB962C8B-B14F-4D97-AF65-F5344CB8AC3E}">
        <p14:creationId xmlns:p14="http://schemas.microsoft.com/office/powerpoint/2010/main" xmlns="" val="188867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smtClean="0">
                <a:solidFill>
                  <a:srgbClr val="333333"/>
                </a:solidFill>
                <a:effectLst/>
                <a:latin typeface="Roboto"/>
              </a:rPr>
              <a:t>Tableau </a:t>
            </a:r>
            <a:r>
              <a:rPr lang="mn-MN" b="1" i="0" dirty="0" smtClean="0">
                <a:solidFill>
                  <a:srgbClr val="333333"/>
                </a:solidFill>
                <a:effectLst/>
                <a:latin typeface="Roboto"/>
              </a:rPr>
              <a:t>гэж юу вэ?</a:t>
            </a:r>
            <a:br>
              <a:rPr lang="mn-MN" b="1" i="0" dirty="0" smtClean="0">
                <a:solidFill>
                  <a:srgbClr val="333333"/>
                </a:solidFill>
                <a:effectLst/>
                <a:latin typeface="Roboto"/>
              </a:rPr>
            </a:br>
            <a:endParaRPr lang="en-US" dirty="0"/>
          </a:p>
        </p:txBody>
      </p:sp>
      <p:sp>
        <p:nvSpPr>
          <p:cNvPr id="3" name="Content Placeholder 2"/>
          <p:cNvSpPr>
            <a:spLocks noGrp="1"/>
          </p:cNvSpPr>
          <p:nvPr>
            <p:ph idx="1"/>
          </p:nvPr>
        </p:nvSpPr>
        <p:spPr/>
        <p:txBody>
          <a:bodyPr>
            <a:normAutofit fontScale="55000" lnSpcReduction="20000"/>
          </a:bodyPr>
          <a:lstStyle/>
          <a:p>
            <a:pPr marL="0" indent="0">
              <a:lnSpc>
                <a:spcPct val="170000"/>
              </a:lnSpc>
              <a:buNone/>
            </a:pPr>
            <a:r>
              <a:rPr lang="mn-MN" b="0" i="0" dirty="0" smtClean="0">
                <a:solidFill>
                  <a:srgbClr val="333333"/>
                </a:solidFill>
                <a:effectLst/>
                <a:latin typeface="Open Sans" panose="020B0606030504020204" pitchFamily="34" charset="0"/>
              </a:rPr>
              <a:t/>
            </a:r>
            <a:br>
              <a:rPr lang="mn-MN" b="0" i="0" dirty="0" smtClean="0">
                <a:solidFill>
                  <a:srgbClr val="333333"/>
                </a:solidFill>
                <a:effectLst/>
                <a:latin typeface="Open Sans" panose="020B0606030504020204" pitchFamily="34" charset="0"/>
              </a:rPr>
            </a:br>
            <a:r>
              <a:rPr lang="mn-MN" b="0" i="0" dirty="0" smtClean="0">
                <a:solidFill>
                  <a:srgbClr val="333333"/>
                </a:solidFill>
                <a:effectLst/>
                <a:latin typeface="Open Sans" panose="020B0606030504020204" pitchFamily="34" charset="0"/>
              </a:rPr>
              <a:t>МЭДЭЭЛЛИЙН ГҮНД НЭВТРЭХ УХААЛАГ “ЗЭВСЭГ”</a:t>
            </a:r>
            <a:br>
              <a:rPr lang="mn-MN" b="0" i="0" dirty="0" smtClean="0">
                <a:solidFill>
                  <a:srgbClr val="333333"/>
                </a:solidFill>
                <a:effectLst/>
                <a:latin typeface="Open Sans" panose="020B0606030504020204" pitchFamily="34" charset="0"/>
              </a:rPr>
            </a:br>
            <a:r>
              <a:rPr lang="mn-MN" b="0" i="0" dirty="0" smtClean="0">
                <a:solidFill>
                  <a:srgbClr val="333333"/>
                </a:solidFill>
                <a:effectLst/>
                <a:latin typeface="Open Sans" panose="020B0606030504020204" pitchFamily="34" charset="0"/>
              </a:rPr>
              <a:t/>
            </a:r>
            <a:br>
              <a:rPr lang="mn-MN" b="0" i="0" dirty="0" smtClean="0">
                <a:solidFill>
                  <a:srgbClr val="333333"/>
                </a:solidFill>
                <a:effectLst/>
                <a:latin typeface="Open Sans" panose="020B0606030504020204" pitchFamily="34" charset="0"/>
              </a:rPr>
            </a:br>
            <a:r>
              <a:rPr lang="mn-MN" b="0" i="0" dirty="0" smtClean="0">
                <a:solidFill>
                  <a:srgbClr val="333333"/>
                </a:solidFill>
                <a:effectLst/>
                <a:latin typeface="Arial" pitchFamily="34" charset="0"/>
                <a:cs typeface="Arial" pitchFamily="34" charset="0"/>
              </a:rPr>
              <a:t>Мэдээллийн хэлбэр, хэмжээнээ</a:t>
            </a:r>
            <a:r>
              <a:rPr lang="en-US" b="0" i="0" dirty="0" smtClean="0">
                <a:solidFill>
                  <a:srgbClr val="333333"/>
                </a:solidFill>
                <a:effectLst/>
                <a:latin typeface="Arial" pitchFamily="34" charset="0"/>
                <a:cs typeface="Arial" pitchFamily="34" charset="0"/>
              </a:rPr>
              <a:t>c </a:t>
            </a:r>
            <a:r>
              <a:rPr lang="mn-MN" b="0" i="0" dirty="0" smtClean="0">
                <a:solidFill>
                  <a:srgbClr val="333333"/>
                </a:solidFill>
                <a:effectLst/>
                <a:latin typeface="Arial" pitchFamily="34" charset="0"/>
                <a:cs typeface="Arial" pitchFamily="34" charset="0"/>
              </a:rPr>
              <a:t>үл хамааран бүх төрлийн өгөгдлийг түргэн хугацаанд боловсруулж, задлан шинжлэх боломжтой </a:t>
            </a:r>
            <a:r>
              <a:rPr lang="en-US" b="0" i="0" dirty="0" smtClean="0">
                <a:solidFill>
                  <a:srgbClr val="333333"/>
                </a:solidFill>
                <a:effectLst/>
                <a:latin typeface="Arial" pitchFamily="34" charset="0"/>
                <a:cs typeface="Arial" pitchFamily="34" charset="0"/>
              </a:rPr>
              <a:t>Tableau Software-</a:t>
            </a:r>
            <a:r>
              <a:rPr lang="mn-MN" b="0" i="0" dirty="0" smtClean="0">
                <a:solidFill>
                  <a:srgbClr val="333333"/>
                </a:solidFill>
                <a:effectLst/>
                <a:latin typeface="Arial" pitchFamily="34" charset="0"/>
                <a:cs typeface="Arial" pitchFamily="34" charset="0"/>
              </a:rPr>
              <a:t>ыг танилцуулж байна. </a:t>
            </a:r>
            <a:r>
              <a:rPr lang="en-US" b="0" i="0" dirty="0" smtClean="0">
                <a:solidFill>
                  <a:srgbClr val="333333"/>
                </a:solidFill>
                <a:effectLst/>
                <a:latin typeface="Arial" pitchFamily="34" charset="0"/>
                <a:cs typeface="Arial" pitchFamily="34" charset="0"/>
              </a:rPr>
              <a:t>Tableau </a:t>
            </a:r>
            <a:r>
              <a:rPr lang="mn-MN" b="0" i="0" dirty="0" smtClean="0">
                <a:solidFill>
                  <a:srgbClr val="333333"/>
                </a:solidFill>
                <a:effectLst/>
                <a:latin typeface="Arial" pitchFamily="34" charset="0"/>
                <a:cs typeface="Arial" pitchFamily="34" charset="0"/>
              </a:rPr>
              <a:t>нь удирдлагын түвшний тайлангаас эхлээд богино хугацаанд боловсруулалт хийх шаардлагатай төрөл бүрийн интерактив тайланг компьютер дээрээсээ төдийгүй, интернэт хөтөч, мобайл төхөөрөмж ашиглан хэдхэн товчлуурын тусламжтайгаар хийх боломжийг олгодог.</a:t>
            </a:r>
            <a:br>
              <a:rPr lang="mn-MN" b="0" i="0" dirty="0" smtClean="0">
                <a:solidFill>
                  <a:srgbClr val="333333"/>
                </a:solidFill>
                <a:effectLst/>
                <a:latin typeface="Arial" pitchFamily="34" charset="0"/>
                <a:cs typeface="Arial" pitchFamily="34" charset="0"/>
              </a:rPr>
            </a:br>
            <a:r>
              <a:rPr lang="mn-MN" b="0" i="0" dirty="0" smtClean="0">
                <a:solidFill>
                  <a:srgbClr val="333333"/>
                </a:solidFill>
                <a:effectLst/>
                <a:latin typeface="Arial" pitchFamily="34" charset="0"/>
                <a:cs typeface="Arial" pitchFamily="34" charset="0"/>
              </a:rPr>
              <a:t>Уг програм хангамжийг томоохон аж үйлдвэрээс эхлээд жижиг, дунд бизнес эрхлэгчид, засгийн газрын харьяа байгууллагууд, вэб бүтээгчид, боловсролын байгууллага, төрийн ба төрийн бус байгууллагууд гээд бүх түвшний хэрэглэгчид ашиглахад тохиромжтой.</a:t>
            </a:r>
            <a:br>
              <a:rPr lang="mn-MN" b="0" i="0" dirty="0" smtClean="0">
                <a:solidFill>
                  <a:srgbClr val="333333"/>
                </a:solidFill>
                <a:effectLst/>
                <a:latin typeface="Arial" pitchFamily="34" charset="0"/>
                <a:cs typeface="Arial" pitchFamily="34" charset="0"/>
              </a:rPr>
            </a:br>
            <a:r>
              <a:rPr lang="mn-MN" b="0" i="0" dirty="0" smtClean="0">
                <a:solidFill>
                  <a:srgbClr val="333333"/>
                </a:solidFill>
                <a:effectLst/>
                <a:latin typeface="Open Sans" panose="020B0606030504020204" pitchFamily="34" charset="0"/>
              </a:rPr>
              <a:t/>
            </a:r>
            <a:br>
              <a:rPr lang="mn-MN" b="0" i="0" dirty="0" smtClean="0">
                <a:solidFill>
                  <a:srgbClr val="333333"/>
                </a:solidFill>
                <a:effectLst/>
                <a:latin typeface="Open Sans" panose="020B0606030504020204" pitchFamily="34" charset="0"/>
              </a:rPr>
            </a:br>
            <a:endParaRPr lang="en-US" dirty="0"/>
          </a:p>
        </p:txBody>
      </p:sp>
    </p:spTree>
    <p:extLst>
      <p:ext uri="{BB962C8B-B14F-4D97-AF65-F5344CB8AC3E}">
        <p14:creationId xmlns:p14="http://schemas.microsoft.com/office/powerpoint/2010/main" xmlns="" val="284103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solidFill>
                  <a:srgbClr val="333333"/>
                </a:solidFill>
                <a:latin typeface="Open Sans" panose="020B0606030504020204" pitchFamily="34" charset="0"/>
              </a:rPr>
              <a:t>Tableau</a:t>
            </a:r>
            <a:r>
              <a:rPr lang="mn-MN" sz="2200" dirty="0" smtClean="0">
                <a:solidFill>
                  <a:srgbClr val="333333"/>
                </a:solidFill>
                <a:latin typeface="Open Sans" panose="020B0606030504020204" pitchFamily="34" charset="0"/>
              </a:rPr>
              <a:t> хувилбар</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r>
            <a:br>
              <a:rPr lang="en-US" dirty="0" smtClean="0"/>
            </a:br>
            <a:r>
              <a:rPr lang="en-US" b="0" i="0" dirty="0" smtClean="0">
                <a:solidFill>
                  <a:srgbClr val="333333"/>
                </a:solidFill>
                <a:effectLst/>
                <a:latin typeface="Open Sans" panose="020B0606030504020204" pitchFamily="34" charset="0"/>
              </a:rPr>
              <a:t>Tableau Desktop </a:t>
            </a:r>
            <a:r>
              <a:rPr lang="mn-MN" b="0" i="0" dirty="0" smtClean="0">
                <a:solidFill>
                  <a:srgbClr val="333333"/>
                </a:solidFill>
                <a:effectLst/>
                <a:latin typeface="Open Sans" panose="020B0606030504020204" pitchFamily="34" charset="0"/>
              </a:rPr>
              <a:t>хувилбар нь </a:t>
            </a:r>
            <a:r>
              <a:rPr lang="en-US" b="0" i="0" dirty="0" smtClean="0">
                <a:solidFill>
                  <a:srgbClr val="333333"/>
                </a:solidFill>
                <a:effectLst/>
                <a:latin typeface="Open Sans" panose="020B0606030504020204" pitchFamily="34" charset="0"/>
              </a:rPr>
              <a:t>Oracle, MySQL, </a:t>
            </a:r>
            <a:r>
              <a:rPr lang="en-US" b="0" i="0" dirty="0" err="1" smtClean="0">
                <a:solidFill>
                  <a:srgbClr val="333333"/>
                </a:solidFill>
                <a:effectLst/>
                <a:latin typeface="Open Sans" panose="020B0606030504020204" pitchFamily="34" charset="0"/>
              </a:rPr>
              <a:t>PostgreSQL</a:t>
            </a:r>
            <a:r>
              <a:rPr lang="en-US" b="0" i="0" dirty="0" smtClean="0">
                <a:solidFill>
                  <a:srgbClr val="333333"/>
                </a:solidFill>
                <a:effectLst/>
                <a:latin typeface="Open Sans" panose="020B0606030504020204" pitchFamily="34" charset="0"/>
              </a:rPr>
              <a:t>, CSV file, Excel, XML </a:t>
            </a:r>
            <a:r>
              <a:rPr lang="mn-MN" b="0" i="0" dirty="0" smtClean="0">
                <a:solidFill>
                  <a:srgbClr val="333333"/>
                </a:solidFill>
                <a:effectLst/>
                <a:latin typeface="Open Sans" panose="020B0606030504020204" pitchFamily="34" charset="0"/>
              </a:rPr>
              <a:t>зэрэг 30 гаруй төрлийн эх сурвалжаас өгөгдлийг нэгэн зэрэг авч маш богино хугацаанд боловсруулт хийдэг орчин үеийн аналитикийн програм бөгөөд багц мэдээллийг задлан шинжилж, үр дүнг энгийн, ойлгомжтой дүрслэл графикаар хэрэглэгчид харуулах, компани дотор мэдээлэл солилцох зэрэг олон ажлыг гайхалтай хурдан гүйцэтгэх чадвартай мэдээллийн гүнд нэвтрэх “бизнесийн зэвсэг” юм.</a:t>
            </a:r>
            <a:r>
              <a:rPr lang="mn-MN" dirty="0" smtClean="0"/>
              <a:t/>
            </a:r>
            <a:br>
              <a:rPr lang="mn-MN" dirty="0" smtClean="0"/>
            </a:br>
            <a:r>
              <a:rPr lang="mn-MN" dirty="0" smtClean="0"/>
              <a:t/>
            </a:r>
            <a:br>
              <a:rPr lang="mn-MN" dirty="0" smtClean="0"/>
            </a:br>
            <a:r>
              <a:rPr lang="mn-MN" b="0" i="0" dirty="0" smtClean="0">
                <a:solidFill>
                  <a:srgbClr val="333333"/>
                </a:solidFill>
                <a:effectLst/>
                <a:latin typeface="Open Sans" panose="020B0606030504020204" pitchFamily="34" charset="0"/>
              </a:rPr>
              <a:t>ХЭРЭГЛЭХЭД ХЯЛБАР</a:t>
            </a:r>
            <a:r>
              <a:rPr lang="mn-MN" dirty="0" smtClean="0"/>
              <a:t/>
            </a:r>
            <a:br>
              <a:rPr lang="mn-MN" dirty="0" smtClean="0"/>
            </a:br>
            <a:r>
              <a:rPr lang="mn-MN" dirty="0" smtClean="0"/>
              <a:t/>
            </a:r>
            <a:br>
              <a:rPr lang="mn-MN" dirty="0" smtClean="0"/>
            </a:br>
            <a:r>
              <a:rPr lang="mn-MN" b="0" i="0" dirty="0" smtClean="0">
                <a:solidFill>
                  <a:srgbClr val="333333"/>
                </a:solidFill>
                <a:effectLst/>
                <a:latin typeface="Open Sans" panose="020B0606030504020204" pitchFamily="34" charset="0"/>
              </a:rPr>
              <a:t>Энгийн, ашиглахад хялбар интерфейсийн тусламжтайгаар менежерүүдэд бие даан өөрийн хэрэгцээт тайланг хийж, интерактив хянах самбар дээр хэд хэдэн тайланг нэг дор нийтлэх боломжийг олгоно. Энэ бүгдийг мэдээлэл технологийн мэргэжилтний туслалцаагүйгээр хийх боломжтой.</a:t>
            </a:r>
            <a:endParaRPr lang="en-US" dirty="0"/>
          </a:p>
        </p:txBody>
      </p:sp>
    </p:spTree>
    <p:extLst>
      <p:ext uri="{BB962C8B-B14F-4D97-AF65-F5344CB8AC3E}">
        <p14:creationId xmlns:p14="http://schemas.microsoft.com/office/powerpoint/2010/main" xmlns="" val="357349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0" dirty="0" smtClean="0">
                <a:solidFill>
                  <a:srgbClr val="212529"/>
                </a:solidFill>
                <a:effectLst/>
                <a:latin typeface="Montserrat"/>
              </a:rPr>
              <a:t>TABLEAU DESKTOP-</a:t>
            </a:r>
            <a:r>
              <a:rPr lang="mn-MN" sz="2800" b="1" i="0" dirty="0" smtClean="0">
                <a:solidFill>
                  <a:srgbClr val="212529"/>
                </a:solidFill>
                <a:effectLst/>
                <a:latin typeface="Montserrat"/>
              </a:rPr>
              <a:t>ХҮН БҮРТ ЗОРИУЛСАН БИЗНЕС АНАЛИТИК</a:t>
            </a:r>
            <a:r>
              <a:rPr lang="mn-MN" sz="2800" b="0" i="0" dirty="0" smtClean="0">
                <a:solidFill>
                  <a:srgbClr val="212529"/>
                </a:solidFill>
                <a:effectLst/>
                <a:latin typeface="Montserrat"/>
              </a:rPr>
              <a:t/>
            </a:r>
            <a:br>
              <a:rPr lang="mn-MN" sz="2800" b="0" i="0" dirty="0" smtClean="0">
                <a:solidFill>
                  <a:srgbClr val="212529"/>
                </a:solidFill>
                <a:effectLst/>
                <a:latin typeface="Montserrat"/>
              </a:rPr>
            </a:br>
            <a:endParaRPr lang="en-US" sz="2800" dirty="0"/>
          </a:p>
        </p:txBody>
      </p:sp>
      <p:sp>
        <p:nvSpPr>
          <p:cNvPr id="3" name="Content Placeholder 2"/>
          <p:cNvSpPr>
            <a:spLocks noGrp="1"/>
          </p:cNvSpPr>
          <p:nvPr>
            <p:ph idx="1"/>
          </p:nvPr>
        </p:nvSpPr>
        <p:spPr/>
        <p:txBody>
          <a:bodyPr>
            <a:normAutofit lnSpcReduction="10000"/>
          </a:bodyPr>
          <a:lstStyle/>
          <a:p>
            <a:pPr algn="just"/>
            <a:r>
              <a:rPr lang="en-US" b="0" i="0" u="none" strike="noStrike" dirty="0" smtClean="0">
                <a:solidFill>
                  <a:srgbClr val="007BFF"/>
                </a:solidFill>
                <a:effectLst/>
                <a:latin typeface="Montserrat"/>
                <a:hlinkClick r:id="rId2"/>
              </a:rPr>
              <a:t>Tableau</a:t>
            </a:r>
            <a:r>
              <a:rPr lang="en-US" b="0" i="0" dirty="0" smtClean="0">
                <a:solidFill>
                  <a:srgbClr val="666666"/>
                </a:solidFill>
                <a:effectLst/>
                <a:latin typeface="Montserrat"/>
              </a:rPr>
              <a:t>-</a:t>
            </a:r>
            <a:r>
              <a:rPr lang="mn-MN" b="0" i="0" dirty="0" smtClean="0">
                <a:solidFill>
                  <a:srgbClr val="666666"/>
                </a:solidFill>
                <a:effectLst/>
                <a:latin typeface="Montserrat"/>
              </a:rPr>
              <a:t>ын дата боловсруулах механизм нь том хэмжээний мэдээллийг маш богино хугацаанд боловсруулж, харахад энгийн, ойлгомжтой хэв загварыг гаргадаг тул </a:t>
            </a:r>
            <a:r>
              <a:rPr lang="en-US" b="0" i="0" dirty="0" smtClean="0">
                <a:solidFill>
                  <a:srgbClr val="666666"/>
                </a:solidFill>
                <a:effectLst/>
                <a:latin typeface="Montserrat"/>
              </a:rPr>
              <a:t>Built in connector-</a:t>
            </a:r>
            <a:r>
              <a:rPr lang="mn-MN" b="0" i="0" dirty="0" smtClean="0">
                <a:solidFill>
                  <a:srgbClr val="666666"/>
                </a:solidFill>
                <a:effectLst/>
                <a:latin typeface="Montserrat"/>
              </a:rPr>
              <a:t>ийг нь ашиглан 30 гаруй мэдээллийн эх сурвалжаас мэдээллийг нэгтгэн боловсруулах боломжтой.  Энэ бол програм хангамж суулгах, мэдээлэл рүү хандах, багц мэдээллийг задлан шинжлэх, интерактив мэдээллийн самбарыг танилцуулах, компани дотор мэдээлэл солилцох зэрэг олон ажлыг гайхалтай хурдан гүйцэтгэх чадвартай мэдээллийн гүнд нэвтрэх “зэвсэг” юм.</a:t>
            </a:r>
          </a:p>
          <a:p>
            <a:endParaRPr lang="en-US" dirty="0"/>
          </a:p>
        </p:txBody>
      </p:sp>
    </p:spTree>
    <p:extLst>
      <p:ext uri="{BB962C8B-B14F-4D97-AF65-F5344CB8AC3E}">
        <p14:creationId xmlns:p14="http://schemas.microsoft.com/office/powerpoint/2010/main" xmlns="" val="81049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184"/>
          </a:xfrm>
        </p:spPr>
        <p:txBody>
          <a:bodyPr>
            <a:normAutofit/>
          </a:bodyPr>
          <a:lstStyle/>
          <a:p>
            <a:r>
              <a:rPr lang="en-US" sz="2200" dirty="0" smtClean="0">
                <a:solidFill>
                  <a:srgbClr val="333333"/>
                </a:solidFill>
                <a:latin typeface="Open Sans" panose="020B0606030504020204" pitchFamily="34" charset="0"/>
              </a:rPr>
              <a:t>Tableau</a:t>
            </a:r>
            <a:r>
              <a:rPr lang="mn-MN" sz="2200" dirty="0" smtClean="0">
                <a:solidFill>
                  <a:srgbClr val="333333"/>
                </a:solidFill>
                <a:latin typeface="Open Sans" panose="020B0606030504020204" pitchFamily="34" charset="0"/>
              </a:rPr>
              <a:t> дүрслэл</a:t>
            </a:r>
            <a:endParaRPr lang="en-US" dirty="0"/>
          </a:p>
        </p:txBody>
      </p:sp>
      <p:sp>
        <p:nvSpPr>
          <p:cNvPr id="6" name="Rectangle 5"/>
          <p:cNvSpPr/>
          <p:nvPr/>
        </p:nvSpPr>
        <p:spPr>
          <a:xfrm>
            <a:off x="838200" y="1225689"/>
            <a:ext cx="10515600" cy="4770537"/>
          </a:xfrm>
          <a:prstGeom prst="rect">
            <a:avLst/>
          </a:prstGeom>
        </p:spPr>
        <p:txBody>
          <a:bodyPr wrap="square">
            <a:spAutoFit/>
          </a:bodyPr>
          <a:lstStyle/>
          <a:p>
            <a:r>
              <a:rPr lang="mn-MN" sz="1600" b="0" i="0" dirty="0" smtClean="0">
                <a:solidFill>
                  <a:srgbClr val="333333"/>
                </a:solidFill>
                <a:effectLst/>
                <a:latin typeface="Open Sans" panose="020B0606030504020204" pitchFamily="34" charset="0"/>
              </a:rPr>
              <a:t>ШИЛДЭГ ТУРШЛАГУУДЫГ НЭГ ДОР БАГТААСАН ВИЗУАЛ ДҮРСЛЭЛҮҮД</a:t>
            </a:r>
            <a:r>
              <a:rPr lang="mn-MN" sz="1600" dirty="0" smtClean="0"/>
              <a:t/>
            </a:r>
            <a:br>
              <a:rPr lang="mn-MN" sz="1600" dirty="0" smtClean="0"/>
            </a:br>
            <a:r>
              <a:rPr lang="mn-MN" sz="1600" dirty="0" smtClean="0"/>
              <a:t/>
            </a:r>
            <a:br>
              <a:rPr lang="mn-MN" sz="1600" dirty="0" smtClean="0"/>
            </a:br>
            <a:r>
              <a:rPr lang="en-US" sz="1600" b="0" i="0" dirty="0" smtClean="0">
                <a:solidFill>
                  <a:srgbClr val="333333"/>
                </a:solidFill>
                <a:effectLst/>
                <a:latin typeface="Open Sans" panose="020B0606030504020204" pitchFamily="34" charset="0"/>
              </a:rPr>
              <a:t>Tableau </a:t>
            </a:r>
            <a:r>
              <a:rPr lang="mn-MN" sz="1600" b="0" i="0" dirty="0" smtClean="0">
                <a:solidFill>
                  <a:srgbClr val="333333"/>
                </a:solidFill>
                <a:effectLst/>
                <a:latin typeface="Open Sans" panose="020B0606030504020204" pitchFamily="34" charset="0"/>
              </a:rPr>
              <a:t>нь мэдээллийг боловсруулан, харах процессыг өндөр хурдаар гүйцэтгэдэг вэбд суурилсан мэдээллийн самбар, тайлан, графикийг хэдхэн үйлдлээр хийж, түүнийгээ төрөл бүрийн график, дүрслэлээр нийтлэх боломжийг бий болгодог. Олон жилийн судалгаагаар баталгаажсан, шилэгдмэл график загвар, визуал дүрслэлийг ашиглан өөрийн мэдээлэл дэх чухал хэсгийг илүү тодотгон бусдад хүргэх боломжтой.</a:t>
            </a:r>
            <a:r>
              <a:rPr lang="mn-MN" sz="1600" dirty="0" smtClean="0"/>
              <a:t/>
            </a:r>
            <a:br>
              <a:rPr lang="mn-MN" sz="1600" dirty="0" smtClean="0"/>
            </a:br>
            <a:r>
              <a:rPr lang="mn-MN" sz="1600" dirty="0" smtClean="0"/>
              <a:t/>
            </a:r>
            <a:br>
              <a:rPr lang="mn-MN" sz="1600" dirty="0" smtClean="0"/>
            </a:br>
            <a:r>
              <a:rPr lang="mn-MN" sz="1600" b="0" i="0" dirty="0" smtClean="0">
                <a:solidFill>
                  <a:srgbClr val="333333"/>
                </a:solidFill>
                <a:effectLst/>
                <a:latin typeface="Open Sans" panose="020B0606030504020204" pitchFamily="34" charset="0"/>
              </a:rPr>
              <a:t>БОЛОВСРУУЛАЛТЫН ӨНДӨР ХУРД</a:t>
            </a:r>
            <a:r>
              <a:rPr lang="mn-MN" sz="1600" dirty="0" smtClean="0"/>
              <a:t/>
            </a:r>
            <a:br>
              <a:rPr lang="mn-MN" sz="1600" dirty="0" smtClean="0"/>
            </a:br>
            <a:r>
              <a:rPr lang="mn-MN" sz="1600" dirty="0" smtClean="0"/>
              <a:t/>
            </a:r>
            <a:br>
              <a:rPr lang="mn-MN" sz="1600" dirty="0" smtClean="0"/>
            </a:br>
            <a:r>
              <a:rPr lang="mn-MN" sz="1600" b="0" i="0" dirty="0" smtClean="0">
                <a:solidFill>
                  <a:srgbClr val="333333"/>
                </a:solidFill>
                <a:effectLst/>
                <a:latin typeface="Open Sans" panose="020B0606030504020204" pitchFamily="34" charset="0"/>
              </a:rPr>
              <a:t>Өөрт байгаа мэдээллээ компьютерийн цонх уруу зөөхөд 10-100 сая баганууд дахь мэдээллээс зөвхөн шаардлагатай мэдээллийг </a:t>
            </a:r>
            <a:r>
              <a:rPr lang="en-US" sz="1600" b="0" i="0" dirty="0" smtClean="0">
                <a:solidFill>
                  <a:srgbClr val="333333"/>
                </a:solidFill>
                <a:effectLst/>
                <a:latin typeface="Open Sans" panose="020B0606030504020204" pitchFamily="34" charset="0"/>
              </a:rPr>
              <a:t>Tableau </a:t>
            </a:r>
            <a:r>
              <a:rPr lang="mn-MN" sz="1600" b="0" i="0" dirty="0" smtClean="0">
                <a:solidFill>
                  <a:srgbClr val="333333"/>
                </a:solidFill>
                <a:effectLst/>
                <a:latin typeface="Open Sans" panose="020B0606030504020204" pitchFamily="34" charset="0"/>
              </a:rPr>
              <a:t>танд агшин зуур боловсруулан үзүүлэх болно. Энэ бол аналитикийн гайхамшигт хүч ба илүү сайжруулсан аналитик, статистик, зөөврийн функцууд бий. Жишээ нь бидний хамгийн их хэрэглэдэг </a:t>
            </a:r>
            <a:r>
              <a:rPr lang="en-US" sz="1600" b="0" i="0" dirty="0" smtClean="0">
                <a:solidFill>
                  <a:srgbClr val="333333"/>
                </a:solidFill>
                <a:effectLst/>
                <a:latin typeface="Open Sans" panose="020B0606030504020204" pitchFamily="34" charset="0"/>
              </a:rPr>
              <a:t>Excel </a:t>
            </a:r>
            <a:r>
              <a:rPr lang="mn-MN" sz="1600" b="0" i="0" dirty="0" smtClean="0">
                <a:solidFill>
                  <a:srgbClr val="333333"/>
                </a:solidFill>
                <a:effectLst/>
                <a:latin typeface="Open Sans" panose="020B0606030504020204" pitchFamily="34" charset="0"/>
              </a:rPr>
              <a:t>програм дээрх олон мянган мөр, багана дээр ажиллаж, их цаг хугацаа</a:t>
            </a:r>
          </a:p>
          <a:p>
            <a:r>
              <a:rPr lang="mn-MN" sz="1600" dirty="0" smtClean="0"/>
              <a:t/>
            </a:r>
            <a:br>
              <a:rPr lang="mn-MN" sz="1600" dirty="0" smtClean="0"/>
            </a:br>
            <a:r>
              <a:rPr lang="mn-MN" sz="1600" b="0" i="0" dirty="0" smtClean="0">
                <a:solidFill>
                  <a:srgbClr val="333333"/>
                </a:solidFill>
                <a:effectLst/>
                <a:latin typeface="Open Sans" panose="020B0606030504020204" pitchFamily="34" charset="0"/>
              </a:rPr>
              <a:t>МЭДЭЭЛЛИЙГ БУСАДТАЙ ХУВААЛЦАХ</a:t>
            </a:r>
            <a:r>
              <a:rPr lang="mn-MN" sz="1600" dirty="0" smtClean="0"/>
              <a:t/>
            </a:r>
            <a:br>
              <a:rPr lang="mn-MN" sz="1600" dirty="0" smtClean="0"/>
            </a:br>
            <a:r>
              <a:rPr lang="en-US" sz="1600" b="0" i="0" dirty="0" smtClean="0">
                <a:solidFill>
                  <a:srgbClr val="333333"/>
                </a:solidFill>
                <a:effectLst/>
                <a:latin typeface="Open Sans" panose="020B0606030504020204" pitchFamily="34" charset="0"/>
              </a:rPr>
              <a:t>Tableau </a:t>
            </a:r>
            <a:r>
              <a:rPr lang="mn-MN" sz="1600" b="0" i="0" dirty="0" smtClean="0">
                <a:solidFill>
                  <a:srgbClr val="333333"/>
                </a:solidFill>
                <a:effectLst/>
                <a:latin typeface="Open Sans" panose="020B0606030504020204" pitchFamily="34" charset="0"/>
              </a:rPr>
              <a:t>нь вэб болон хамгаалалттай серверт хандах эрхүүдийг ялгаатайгаар үүсгэн мэдээллийн интерактив самбарыг нийтлэх боломжийг олгодог.</a:t>
            </a:r>
            <a:r>
              <a:rPr lang="mn-MN" sz="1600" dirty="0" smtClean="0"/>
              <a:t/>
            </a:r>
            <a:br>
              <a:rPr lang="mn-MN" sz="1600" dirty="0" smtClean="0"/>
            </a:br>
            <a:r>
              <a:rPr lang="en-US" sz="1600" b="0" i="0" dirty="0" smtClean="0">
                <a:solidFill>
                  <a:srgbClr val="333333"/>
                </a:solidFill>
                <a:effectLst/>
                <a:latin typeface="Open Sans" panose="020B0606030504020204" pitchFamily="34" charset="0"/>
              </a:rPr>
              <a:t>TABLEAU SERVER-</a:t>
            </a:r>
            <a:r>
              <a:rPr lang="mn-MN" sz="1600" b="0" i="0" dirty="0" smtClean="0">
                <a:solidFill>
                  <a:srgbClr val="333333"/>
                </a:solidFill>
                <a:effectLst/>
                <a:latin typeface="Open Sans" panose="020B0606030504020204" pitchFamily="34" charset="0"/>
              </a:rPr>
              <a:t>БИЗНЕСТ ИЛҮҮ ХУРДЫГ АВЧИРНА</a:t>
            </a:r>
            <a:endParaRPr lang="en-US" sz="1600" dirty="0"/>
          </a:p>
        </p:txBody>
      </p:sp>
    </p:spTree>
    <p:extLst>
      <p:ext uri="{BB962C8B-B14F-4D97-AF65-F5344CB8AC3E}">
        <p14:creationId xmlns:p14="http://schemas.microsoft.com/office/powerpoint/2010/main" xmlns="" val="91977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txBody>
          <a:bodyPr>
            <a:normAutofit fontScale="70000" lnSpcReduction="20000"/>
          </a:bodyPr>
          <a:lstStyle/>
          <a:p>
            <a:r>
              <a:rPr lang="en-US" b="0" i="0" dirty="0" smtClean="0">
                <a:solidFill>
                  <a:srgbClr val="333333"/>
                </a:solidFill>
                <a:effectLst/>
                <a:latin typeface="Open Sans" panose="020B0606030504020204" pitchFamily="34" charset="0"/>
              </a:rPr>
              <a:t>Tableau Desktop </a:t>
            </a:r>
            <a:r>
              <a:rPr lang="mn-MN" b="0" i="0" dirty="0" smtClean="0">
                <a:solidFill>
                  <a:srgbClr val="333333"/>
                </a:solidFill>
                <a:effectLst/>
                <a:latin typeface="Open Sans" panose="020B0606030504020204" pitchFamily="34" charset="0"/>
              </a:rPr>
              <a:t>програмаар болосвруулсан тайлан, мэдээллийн хяналтын самбар /</a:t>
            </a:r>
            <a:r>
              <a:rPr lang="en-US" b="0" i="0" dirty="0" smtClean="0">
                <a:solidFill>
                  <a:srgbClr val="333333"/>
                </a:solidFill>
                <a:effectLst/>
                <a:latin typeface="Open Sans" panose="020B0606030504020204" pitchFamily="34" charset="0"/>
              </a:rPr>
              <a:t>Dashboard/-</a:t>
            </a:r>
            <a:r>
              <a:rPr lang="mn-MN" b="0" i="0" dirty="0" smtClean="0">
                <a:solidFill>
                  <a:srgbClr val="333333"/>
                </a:solidFill>
                <a:effectLst/>
                <a:latin typeface="Open Sans" panose="020B0606030504020204" pitchFamily="34" charset="0"/>
              </a:rPr>
              <a:t>уудаа </a:t>
            </a:r>
            <a:r>
              <a:rPr lang="en-US" b="0" i="0" dirty="0" smtClean="0">
                <a:solidFill>
                  <a:srgbClr val="333333"/>
                </a:solidFill>
                <a:effectLst/>
                <a:latin typeface="Open Sans" panose="020B0606030504020204" pitchFamily="34" charset="0"/>
              </a:rPr>
              <a:t>Tableau Server-</a:t>
            </a:r>
            <a:r>
              <a:rPr lang="mn-MN" b="0" i="0" dirty="0" smtClean="0">
                <a:solidFill>
                  <a:srgbClr val="333333"/>
                </a:solidFill>
                <a:effectLst/>
                <a:latin typeface="Open Sans" panose="020B0606030504020204" pitchFamily="34" charset="0"/>
              </a:rPr>
              <a:t>ээр дамжуулан өөрийн байгууллагын сүлжээнд нийтлэх боломжтой. Өөрөө хэлбэл тогтмол шинэчлэгддэг, том хэмжээний, интерактив мэдээллийн самбар, тайланг дотоод сайт, </a:t>
            </a:r>
            <a:r>
              <a:rPr lang="en-US" b="0" i="0" dirty="0" smtClean="0">
                <a:solidFill>
                  <a:srgbClr val="333333"/>
                </a:solidFill>
                <a:effectLst/>
                <a:latin typeface="Open Sans" panose="020B0606030504020204" pitchFamily="34" charset="0"/>
              </a:rPr>
              <a:t>share-point, </a:t>
            </a:r>
            <a:r>
              <a:rPr lang="mn-MN" b="0" i="0" dirty="0" smtClean="0">
                <a:solidFill>
                  <a:srgbClr val="333333"/>
                </a:solidFill>
                <a:effectLst/>
                <a:latin typeface="Open Sans" panose="020B0606030504020204" pitchFamily="34" charset="0"/>
              </a:rPr>
              <a:t>вэб сайтад тавихад </a:t>
            </a:r>
            <a:r>
              <a:rPr lang="en-US" b="0" i="0" dirty="0" smtClean="0">
                <a:solidFill>
                  <a:srgbClr val="333333"/>
                </a:solidFill>
                <a:effectLst/>
                <a:latin typeface="Open Sans" panose="020B0606030504020204" pitchFamily="34" charset="0"/>
              </a:rPr>
              <a:t>Tableau Server -</a:t>
            </a:r>
            <a:r>
              <a:rPr lang="mn-MN" b="0" i="0" dirty="0" smtClean="0">
                <a:solidFill>
                  <a:srgbClr val="333333"/>
                </a:solidFill>
                <a:effectLst/>
                <a:latin typeface="Open Sans" panose="020B0606030504020204" pitchFamily="34" charset="0"/>
              </a:rPr>
              <a:t>ийг ашигладаг. Хэдхэн минут, цагийн дотор дата серверт хэсэгчилсэн мэдээллийг хадгалж, график мэдээлэл болгон хандах эрх бүхий группд нийтэлнэ.</a:t>
            </a:r>
            <a:r>
              <a:rPr lang="mn-MN" dirty="0" smtClean="0"/>
              <a:t/>
            </a:r>
            <a:br>
              <a:rPr lang="mn-MN" dirty="0" smtClean="0"/>
            </a:br>
            <a:r>
              <a:rPr lang="mn-MN" b="0" i="0" dirty="0" smtClean="0">
                <a:solidFill>
                  <a:srgbClr val="333333"/>
                </a:solidFill>
                <a:effectLst/>
                <a:latin typeface="Open Sans" panose="020B0606030504020204" pitchFamily="34" charset="0"/>
              </a:rPr>
              <a:t>ИЛҮҮ ОЛОН </a:t>
            </a:r>
            <a:r>
              <a:rPr lang="mn-MN" b="0" i="0" dirty="0" smtClean="0">
                <a:solidFill>
                  <a:srgbClr val="333333"/>
                </a:solidFill>
                <a:effectLst/>
                <a:latin typeface="Open Sans" panose="020B0606030504020204" pitchFamily="34" charset="0"/>
              </a:rPr>
              <a:t>ХҮМҮҮСТ</a:t>
            </a:r>
            <a:r>
              <a:rPr lang="en-US" b="0" i="0" dirty="0" smtClean="0">
                <a:solidFill>
                  <a:srgbClr val="333333"/>
                </a:solidFill>
                <a:effectLst/>
                <a:latin typeface="Open Sans" panose="020B0606030504020204" pitchFamily="34" charset="0"/>
              </a:rPr>
              <a:t> </a:t>
            </a:r>
            <a:r>
              <a:rPr lang="mn-MN" b="0" i="0" dirty="0" smtClean="0">
                <a:solidFill>
                  <a:srgbClr val="333333"/>
                </a:solidFill>
                <a:effectLst/>
                <a:latin typeface="Open Sans" panose="020B0606030504020204" pitchFamily="34" charset="0"/>
              </a:rPr>
              <a:t>ТҮГЭЭХ </a:t>
            </a:r>
            <a:r>
              <a:rPr lang="mn-MN" b="0" i="0" dirty="0" smtClean="0">
                <a:solidFill>
                  <a:srgbClr val="333333"/>
                </a:solidFill>
                <a:effectLst/>
                <a:latin typeface="Open Sans" panose="020B0606030504020204" pitchFamily="34" charset="0"/>
              </a:rPr>
              <a:t>БОЛОМЖ</a:t>
            </a:r>
            <a:r>
              <a:rPr lang="mn-MN" dirty="0" smtClean="0"/>
              <a:t/>
            </a:r>
            <a:br>
              <a:rPr lang="mn-MN" dirty="0" smtClean="0"/>
            </a:br>
            <a:r>
              <a:rPr lang="mn-MN" dirty="0" smtClean="0"/>
              <a:t/>
            </a:r>
            <a:br>
              <a:rPr lang="mn-MN" dirty="0" smtClean="0"/>
            </a:br>
            <a:r>
              <a:rPr lang="en-US" b="0" i="0" dirty="0" smtClean="0">
                <a:solidFill>
                  <a:srgbClr val="333333"/>
                </a:solidFill>
                <a:effectLst/>
                <a:latin typeface="Open Sans" panose="020B0606030504020204" pitchFamily="34" charset="0"/>
              </a:rPr>
              <a:t>Tableau Server </a:t>
            </a:r>
            <a:r>
              <a:rPr lang="mn-MN" b="0" i="0" dirty="0" smtClean="0">
                <a:solidFill>
                  <a:srgbClr val="333333"/>
                </a:solidFill>
                <a:effectLst/>
                <a:latin typeface="Open Sans" panose="020B0606030504020204" pitchFamily="34" charset="0"/>
              </a:rPr>
              <a:t>нь </a:t>
            </a:r>
            <a:r>
              <a:rPr lang="en-US" b="0" i="0" dirty="0" smtClean="0">
                <a:solidFill>
                  <a:srgbClr val="333333"/>
                </a:solidFill>
                <a:effectLst/>
                <a:latin typeface="Open Sans" panose="020B0606030504020204" pitchFamily="34" charset="0"/>
              </a:rPr>
              <a:t>Tableau Desktop </a:t>
            </a:r>
            <a:r>
              <a:rPr lang="mn-MN" b="0" i="0" dirty="0" smtClean="0">
                <a:solidFill>
                  <a:srgbClr val="333333"/>
                </a:solidFill>
                <a:effectLst/>
                <a:latin typeface="Open Sans" panose="020B0606030504020204" pitchFamily="34" charset="0"/>
              </a:rPr>
              <a:t>дээр бусдад түгээх зорилгоор боловсруулагдсан тайлан, </a:t>
            </a:r>
            <a:r>
              <a:rPr lang="en-US" b="0" i="0" dirty="0" smtClean="0">
                <a:solidFill>
                  <a:srgbClr val="333333"/>
                </a:solidFill>
                <a:effectLst/>
                <a:latin typeface="Open Sans" panose="020B0606030504020204" pitchFamily="34" charset="0"/>
              </a:rPr>
              <a:t>dashboard-</a:t>
            </a:r>
            <a:r>
              <a:rPr lang="mn-MN" b="0" i="0" dirty="0" smtClean="0">
                <a:solidFill>
                  <a:srgbClr val="333333"/>
                </a:solidFill>
                <a:effectLst/>
                <a:latin typeface="Open Sans" panose="020B0606030504020204" pitchFamily="34" charset="0"/>
              </a:rPr>
              <a:t>уудыг дамжуулах зорилготой өөр хоорондоо нарийн хэлхээ, холбоо бүхий аппликэйшний нэгдлээс бүрдэнэ. Энэ нь компани доторх мэдээллийг зөв хүнд нь, зөв цагт нь зөв зохистой байдлаар түгээж, цаг алдалгүй ухаалаг шийдвэр гаргахад зориулагдсан</a:t>
            </a:r>
            <a:r>
              <a:rPr lang="mn-MN" b="0" i="0" dirty="0" smtClean="0">
                <a:solidFill>
                  <a:srgbClr val="333333"/>
                </a:solidFill>
                <a:effectLst/>
                <a:latin typeface="Open Sans" panose="020B0606030504020204" pitchFamily="34" charset="0"/>
              </a:rPr>
              <a:t>.</a:t>
            </a:r>
            <a:endParaRPr lang="en-US" b="0" i="0" dirty="0" smtClean="0">
              <a:solidFill>
                <a:srgbClr val="333333"/>
              </a:solidFill>
              <a:effectLst/>
              <a:latin typeface="Open Sans" panose="020B0606030504020204" pitchFamily="34" charset="0"/>
            </a:endParaRPr>
          </a:p>
          <a:p>
            <a:pPr>
              <a:buNone/>
            </a:pPr>
            <a:r>
              <a:rPr lang="mn-MN" dirty="0" smtClean="0"/>
              <a:t/>
            </a:r>
            <a:br>
              <a:rPr lang="mn-MN" dirty="0" smtClean="0"/>
            </a:br>
            <a:r>
              <a:rPr lang="mn-MN" b="0" i="0" dirty="0" smtClean="0">
                <a:solidFill>
                  <a:srgbClr val="333333"/>
                </a:solidFill>
                <a:effectLst/>
                <a:latin typeface="Open Sans" panose="020B0606030504020204" pitchFamily="34" charset="0"/>
              </a:rPr>
              <a:t>ТӨВЛӨРСӨН </a:t>
            </a:r>
            <a:r>
              <a:rPr lang="mn-MN" b="0" i="0" dirty="0" smtClean="0">
                <a:solidFill>
                  <a:srgbClr val="333333"/>
                </a:solidFill>
                <a:effectLst/>
                <a:latin typeface="Open Sans" panose="020B0606030504020204" pitchFamily="34" charset="0"/>
              </a:rPr>
              <a:t>БӨГӨӨД</a:t>
            </a:r>
            <a:r>
              <a:rPr lang="en-US" b="0" i="0" dirty="0" smtClean="0">
                <a:solidFill>
                  <a:srgbClr val="333333"/>
                </a:solidFill>
                <a:effectLst/>
                <a:latin typeface="Open Sans" panose="020B0606030504020204" pitchFamily="34" charset="0"/>
              </a:rPr>
              <a:t>  </a:t>
            </a:r>
            <a:r>
              <a:rPr lang="mn-MN" b="0" i="0" dirty="0" smtClean="0">
                <a:solidFill>
                  <a:srgbClr val="333333"/>
                </a:solidFill>
                <a:effectLst/>
                <a:latin typeface="Open Sans" panose="020B0606030504020204" pitchFamily="34" charset="0"/>
              </a:rPr>
              <a:t>ХЯЛБАР </a:t>
            </a:r>
            <a:r>
              <a:rPr lang="mn-MN" b="0" i="0" dirty="0" smtClean="0">
                <a:solidFill>
                  <a:srgbClr val="333333"/>
                </a:solidFill>
                <a:effectLst/>
                <a:latin typeface="Open Sans" panose="020B0606030504020204" pitchFamily="34" charset="0"/>
              </a:rPr>
              <a:t>ДАТА СЕРВЕР</a:t>
            </a:r>
            <a:r>
              <a:rPr lang="mn-MN" dirty="0" smtClean="0"/>
              <a:t/>
            </a:r>
            <a:br>
              <a:rPr lang="mn-MN" dirty="0" smtClean="0"/>
            </a:br>
            <a:r>
              <a:rPr lang="mn-MN" dirty="0" smtClean="0"/>
              <a:t/>
            </a:r>
            <a:br>
              <a:rPr lang="mn-MN" dirty="0" smtClean="0"/>
            </a:br>
            <a:r>
              <a:rPr lang="en-US" b="0" i="0" dirty="0" smtClean="0">
                <a:solidFill>
                  <a:srgbClr val="333333"/>
                </a:solidFill>
                <a:effectLst/>
                <a:latin typeface="Open Sans" panose="020B0606030504020204" pitchFamily="34" charset="0"/>
              </a:rPr>
              <a:t>Tableau </a:t>
            </a:r>
            <a:r>
              <a:rPr lang="mn-MN" b="0" i="0" dirty="0" smtClean="0">
                <a:solidFill>
                  <a:srgbClr val="333333"/>
                </a:solidFill>
                <a:effectLst/>
                <a:latin typeface="Open Sans" panose="020B0606030504020204" pitchFamily="34" charset="0"/>
              </a:rPr>
              <a:t>Сервер нь мэдээллийг нэгтгэх, дамжуулах холболт бүхий илүү төвлөрсөн менежменттэй. Ингэснээр компьютер хэрэглэгч өөр бусад мэдээллийн эх сурвалж руу хандахын сацуу компанийн дотоод мэдээллийн бааз руу тогтмол хандан </a:t>
            </a:r>
            <a:r>
              <a:rPr lang="en-US" b="0" i="0" dirty="0" smtClean="0">
                <a:solidFill>
                  <a:srgbClr val="333333"/>
                </a:solidFill>
                <a:effectLst/>
                <a:latin typeface="Open Sans" panose="020B0606030504020204" pitchFamily="34" charset="0"/>
              </a:rPr>
              <a:t>Dashboard </a:t>
            </a:r>
            <a:r>
              <a:rPr lang="mn-MN" b="0" i="0" dirty="0" smtClean="0">
                <a:solidFill>
                  <a:srgbClr val="333333"/>
                </a:solidFill>
                <a:effectLst/>
                <a:latin typeface="Open Sans" panose="020B0606030504020204" pitchFamily="34" charset="0"/>
              </a:rPr>
              <a:t>дахь мэдээллүүдийг автоматаар шинэчилж, хэрэглэгчдэд тухайн цаг мөч дэх мэдээллийг боловсруулан харуулдаг.</a:t>
            </a:r>
            <a:r>
              <a:rPr lang="mn-MN" dirty="0" smtClean="0"/>
              <a:t/>
            </a:r>
            <a:br>
              <a:rPr lang="mn-MN" dirty="0" smtClean="0"/>
            </a:br>
            <a:r>
              <a:rPr lang="mn-MN" b="0" i="0" dirty="0" smtClean="0">
                <a:solidFill>
                  <a:srgbClr val="333333"/>
                </a:solidFill>
                <a:effectLst/>
                <a:latin typeface="Open Sans" panose="020B0606030504020204" pitchFamily="34" charset="0"/>
              </a:rPr>
              <a:t>ЗӨӨВРИЙН ТӨХӨӨРӨМЖИЙГ ДЭМЖИНЭ</a:t>
            </a:r>
            <a:r>
              <a:rPr lang="mn-MN" dirty="0" smtClean="0"/>
              <a:t/>
            </a:r>
            <a:br>
              <a:rPr lang="mn-MN" dirty="0" smtClean="0"/>
            </a:br>
            <a:r>
              <a:rPr lang="mn-MN" dirty="0" smtClean="0"/>
              <a:t/>
            </a:r>
            <a:br>
              <a:rPr lang="mn-MN" dirty="0" smtClean="0"/>
            </a:br>
            <a:endParaRPr lang="en-US" dirty="0"/>
          </a:p>
        </p:txBody>
      </p:sp>
    </p:spTree>
    <p:extLst>
      <p:ext uri="{BB962C8B-B14F-4D97-AF65-F5344CB8AC3E}">
        <p14:creationId xmlns:p14="http://schemas.microsoft.com/office/powerpoint/2010/main" xmlns="" val="24783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i="0" dirty="0" smtClean="0">
                <a:solidFill>
                  <a:srgbClr val="212529"/>
                </a:solidFill>
                <a:effectLst/>
                <a:latin typeface="Montserrat"/>
              </a:rPr>
              <a:t>TABLEAU SERVER-</a:t>
            </a:r>
            <a:r>
              <a:rPr lang="mn-MN" sz="2000" b="1" i="0" dirty="0" smtClean="0">
                <a:solidFill>
                  <a:srgbClr val="212529"/>
                </a:solidFill>
                <a:effectLst/>
                <a:latin typeface="Montserrat"/>
              </a:rPr>
              <a:t>ӨНДӨР ХУРДТАЙ, БИЗНЕСИЙН УХААЛАГ СОНГОЛТ</a:t>
            </a:r>
            <a:r>
              <a:rPr lang="mn-MN" sz="2000" b="0" i="0" dirty="0" smtClean="0">
                <a:solidFill>
                  <a:srgbClr val="212529"/>
                </a:solidFill>
                <a:effectLst/>
                <a:latin typeface="Montserrat"/>
              </a:rPr>
              <a:t/>
            </a:r>
            <a:br>
              <a:rPr lang="mn-MN" sz="2000" b="0" i="0" dirty="0" smtClean="0">
                <a:solidFill>
                  <a:srgbClr val="212529"/>
                </a:solidFill>
                <a:effectLst/>
                <a:latin typeface="Montserrat"/>
              </a:rPr>
            </a:br>
            <a:endParaRPr lang="en-US" sz="2000" dirty="0"/>
          </a:p>
        </p:txBody>
      </p:sp>
      <p:sp>
        <p:nvSpPr>
          <p:cNvPr id="3" name="Content Placeholder 2"/>
          <p:cNvSpPr>
            <a:spLocks noGrp="1"/>
          </p:cNvSpPr>
          <p:nvPr>
            <p:ph idx="1"/>
          </p:nvPr>
        </p:nvSpPr>
        <p:spPr>
          <a:xfrm>
            <a:off x="838200" y="1094509"/>
            <a:ext cx="10515600" cy="5082454"/>
          </a:xfrm>
        </p:spPr>
        <p:txBody>
          <a:bodyPr>
            <a:normAutofit fontScale="85000" lnSpcReduction="10000"/>
          </a:bodyPr>
          <a:lstStyle/>
          <a:p>
            <a:pPr algn="just"/>
            <a:r>
              <a:rPr lang="en-US" b="0" i="0" dirty="0" smtClean="0">
                <a:solidFill>
                  <a:srgbClr val="666666"/>
                </a:solidFill>
                <a:effectLst/>
                <a:latin typeface="Montserrat"/>
              </a:rPr>
              <a:t>Tableau Desktop-</a:t>
            </a:r>
            <a:r>
              <a:rPr lang="mn-MN" b="0" i="0" dirty="0" smtClean="0">
                <a:solidFill>
                  <a:srgbClr val="666666"/>
                </a:solidFill>
                <a:effectLst/>
                <a:latin typeface="Montserrat"/>
              </a:rPr>
              <a:t>ыг ашиглаж, мэдээллээ хэдхэн секундэд боловсруулсан бол </a:t>
            </a:r>
            <a:r>
              <a:rPr lang="en-US" b="0" i="0" dirty="0" smtClean="0">
                <a:solidFill>
                  <a:srgbClr val="666666"/>
                </a:solidFill>
                <a:effectLst/>
                <a:latin typeface="Montserrat"/>
              </a:rPr>
              <a:t>Tableau Server-</a:t>
            </a:r>
            <a:r>
              <a:rPr lang="mn-MN" b="0" i="0" dirty="0" smtClean="0">
                <a:solidFill>
                  <a:srgbClr val="666666"/>
                </a:solidFill>
                <a:effectLst/>
                <a:latin typeface="Montserrat"/>
              </a:rPr>
              <a:t>ээр өөрийн байгууллагын сүлжээнд хэдхэн минутын дотор нийтлэх боломжтой.  Том хэмжээний, интерактив мэдээллийн самбар, тайланг дотоод веб сайт, </a:t>
            </a:r>
            <a:r>
              <a:rPr lang="en-US" b="0" i="0" dirty="0" smtClean="0">
                <a:solidFill>
                  <a:srgbClr val="666666"/>
                </a:solidFill>
                <a:effectLst/>
                <a:latin typeface="Montserrat"/>
              </a:rPr>
              <a:t>share-point, </a:t>
            </a:r>
            <a:r>
              <a:rPr lang="mn-MN" b="0" i="0" dirty="0" smtClean="0">
                <a:solidFill>
                  <a:srgbClr val="666666"/>
                </a:solidFill>
                <a:effectLst/>
                <a:latin typeface="Montserrat"/>
              </a:rPr>
              <a:t>вэб сайтад тавихын тулд </a:t>
            </a:r>
            <a:r>
              <a:rPr lang="en-US" b="0" i="0" dirty="0" smtClean="0">
                <a:solidFill>
                  <a:srgbClr val="666666"/>
                </a:solidFill>
                <a:effectLst/>
                <a:latin typeface="Montserrat"/>
              </a:rPr>
              <a:t>Tableau </a:t>
            </a:r>
            <a:r>
              <a:rPr lang="mn-MN" b="0" i="0" dirty="0" smtClean="0">
                <a:solidFill>
                  <a:srgbClr val="666666"/>
                </a:solidFill>
                <a:effectLst/>
                <a:latin typeface="Montserrat"/>
              </a:rPr>
              <a:t>сервер-ийг ашигладаг. Хэдхэн минут, цагийн дотор дата серверт хэсэгчилсэн мэдээллийг хадгалж, график мэдээлэл болгон байрлуулж хандах эрх бүхий групп үүсгэдэг.  </a:t>
            </a:r>
          </a:p>
          <a:p>
            <a:pPr algn="just"/>
            <a:r>
              <a:rPr lang="mn-MN" b="0" i="0" dirty="0" smtClean="0">
                <a:solidFill>
                  <a:srgbClr val="666666"/>
                </a:solidFill>
                <a:effectLst/>
                <a:latin typeface="Montserrat"/>
              </a:rPr>
              <a:t>Аливаа уулзалт, хурал, хэрэглэгчтэй холбоотой асуудлыг цаг алдалгүй шийдвэрлэж, түүнийгээ олон нийтэд түгээх нь бизнесийн хурд юм. Гарсан шийдвэрийн дагуу мэдээллүүдийг </a:t>
            </a:r>
            <a:r>
              <a:rPr lang="en-US" b="0" i="0" dirty="0" smtClean="0">
                <a:solidFill>
                  <a:srgbClr val="666666"/>
                </a:solidFill>
                <a:effectLst/>
                <a:latin typeface="Montserrat"/>
              </a:rPr>
              <a:t>Tableau </a:t>
            </a:r>
            <a:r>
              <a:rPr lang="mn-MN" b="0" i="0" dirty="0" smtClean="0">
                <a:solidFill>
                  <a:srgbClr val="666666"/>
                </a:solidFill>
                <a:effectLst/>
                <a:latin typeface="Montserrat"/>
              </a:rPr>
              <a:t>серверт хадгалсан тохиолдолд таны нийтэлсэн тайлан, мэдээллийн самбарууд </a:t>
            </a:r>
            <a:r>
              <a:rPr lang="en-US" b="0" i="0" dirty="0" smtClean="0">
                <a:solidFill>
                  <a:srgbClr val="666666"/>
                </a:solidFill>
                <a:effectLst/>
                <a:latin typeface="Montserrat"/>
              </a:rPr>
              <a:t>iPod </a:t>
            </a:r>
            <a:r>
              <a:rPr lang="mn-MN" b="0" i="0" dirty="0" smtClean="0">
                <a:solidFill>
                  <a:srgbClr val="666666"/>
                </a:solidFill>
                <a:effectLst/>
                <a:latin typeface="Montserrat"/>
              </a:rPr>
              <a:t>болон </a:t>
            </a:r>
            <a:r>
              <a:rPr lang="en-US" b="0" i="0" dirty="0" smtClean="0">
                <a:solidFill>
                  <a:srgbClr val="666666"/>
                </a:solidFill>
                <a:effectLst/>
                <a:latin typeface="Montserrat"/>
              </a:rPr>
              <a:t>Android </a:t>
            </a:r>
            <a:r>
              <a:rPr lang="mn-MN" b="0" i="0" dirty="0" smtClean="0">
                <a:solidFill>
                  <a:srgbClr val="666666"/>
                </a:solidFill>
                <a:effectLst/>
                <a:latin typeface="Montserrat"/>
              </a:rPr>
              <a:t>таблетуудад ашиглаж болохуйц байдлаар хувирдаг.</a:t>
            </a:r>
          </a:p>
          <a:p>
            <a:endParaRPr lang="en-US" dirty="0"/>
          </a:p>
        </p:txBody>
      </p:sp>
    </p:spTree>
    <p:extLst>
      <p:ext uri="{BB962C8B-B14F-4D97-AF65-F5344CB8AC3E}">
        <p14:creationId xmlns:p14="http://schemas.microsoft.com/office/powerpoint/2010/main" xmlns="" val="363360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smtClean="0">
                <a:solidFill>
                  <a:srgbClr val="007BFF"/>
                </a:solidFill>
                <a:effectLst/>
                <a:latin typeface="Montserrat"/>
                <a:hlinkClick r:id="rId2"/>
              </a:rPr>
              <a:t>Tableau desktop</a:t>
            </a:r>
            <a:r>
              <a:rPr lang="en-US" b="1" i="0" dirty="0" smtClean="0">
                <a:solidFill>
                  <a:srgbClr val="666666"/>
                </a:solidFill>
                <a:effectLst/>
                <a:latin typeface="Montserrat"/>
              </a:rPr>
              <a:t> </a:t>
            </a:r>
            <a:r>
              <a:rPr lang="mn-MN" b="1" i="0" dirty="0" smtClean="0">
                <a:solidFill>
                  <a:srgbClr val="666666"/>
                </a:solidFill>
                <a:effectLst/>
                <a:latin typeface="Montserrat"/>
              </a:rPr>
              <a:t>давуу талууд:</a:t>
            </a:r>
            <a:r>
              <a:rPr lang="mn-MN" b="0" i="0" dirty="0" smtClean="0">
                <a:solidFill>
                  <a:srgbClr val="666666"/>
                </a:solidFill>
                <a:effectLst/>
                <a:latin typeface="Montserrat"/>
              </a:rPr>
              <a:t/>
            </a:r>
            <a:br>
              <a:rPr lang="mn-MN" b="0" i="0" dirty="0" smtClean="0">
                <a:solidFill>
                  <a:srgbClr val="666666"/>
                </a:solidFill>
                <a:effectLst/>
                <a:latin typeface="Montserrat"/>
              </a:rPr>
            </a:br>
            <a:endParaRPr lang="en-US" dirty="0"/>
          </a:p>
        </p:txBody>
      </p:sp>
      <p:sp>
        <p:nvSpPr>
          <p:cNvPr id="3" name="Content Placeholder 2"/>
          <p:cNvSpPr>
            <a:spLocks noGrp="1"/>
          </p:cNvSpPr>
          <p:nvPr>
            <p:ph idx="1"/>
          </p:nvPr>
        </p:nvSpPr>
        <p:spPr>
          <a:xfrm>
            <a:off x="838200" y="1163782"/>
            <a:ext cx="10515600" cy="5013181"/>
          </a:xfrm>
        </p:spPr>
        <p:txBody>
          <a:bodyPr>
            <a:normAutofit fontScale="62500" lnSpcReduction="20000"/>
          </a:bodyPr>
          <a:lstStyle/>
          <a:p>
            <a:r>
              <a:rPr lang="mn-MN" b="1" i="0" dirty="0" smtClean="0">
                <a:solidFill>
                  <a:srgbClr val="212529"/>
                </a:solidFill>
                <a:effectLst/>
                <a:latin typeface="Montserrat"/>
              </a:rPr>
              <a:t>Хэрэглэхэд хялбар. </a:t>
            </a:r>
            <a:r>
              <a:rPr lang="mn-MN" b="0" i="0" dirty="0" smtClean="0">
                <a:solidFill>
                  <a:srgbClr val="212529"/>
                </a:solidFill>
                <a:effectLst/>
                <a:latin typeface="Montserrat"/>
              </a:rPr>
              <a:t>Мэдээллийн самбарыг дээш, доош гүйлгэх интерфейсийн тусламжтайгаар хүссэн хэлбэрээр өөрчлөх боломжтой.</a:t>
            </a:r>
          </a:p>
          <a:p>
            <a:pPr algn="just"/>
            <a:r>
              <a:rPr lang="mn-MN" b="1" i="0" dirty="0" smtClean="0">
                <a:solidFill>
                  <a:srgbClr val="212529"/>
                </a:solidFill>
                <a:effectLst/>
                <a:latin typeface="Montserrat"/>
              </a:rPr>
              <a:t>Бодит мэт дүрслэл, өндөр хурд. </a:t>
            </a:r>
            <a:r>
              <a:rPr lang="en-US" b="0" i="0" dirty="0" smtClean="0">
                <a:solidFill>
                  <a:srgbClr val="212529"/>
                </a:solidFill>
                <a:effectLst/>
                <a:latin typeface="Montserrat"/>
              </a:rPr>
              <a:t>Tableau </a:t>
            </a:r>
            <a:r>
              <a:rPr lang="mn-MN" b="0" i="0" dirty="0" smtClean="0">
                <a:solidFill>
                  <a:srgbClr val="212529"/>
                </a:solidFill>
                <a:effectLst/>
                <a:latin typeface="Montserrat"/>
              </a:rPr>
              <a:t>нь мэдээллийг боловсруулан, харах процессыг өндөр хурдаар гүйцэтгэдэг давуу талтай тул вэбд суурилсан мэдээллийн самбар, тайлан, графикийг хэдхэн үйлдлээр хийж, түүнийгээ нийтлэх боломжтой.</a:t>
            </a:r>
          </a:p>
          <a:p>
            <a:pPr algn="just"/>
            <a:r>
              <a:rPr lang="mn-MN" b="1" i="0" dirty="0" smtClean="0">
                <a:solidFill>
                  <a:srgbClr val="212529"/>
                </a:solidFill>
                <a:effectLst/>
                <a:latin typeface="Montserrat"/>
              </a:rPr>
              <a:t>Боловсруулалтын гайхалтай хурд. </a:t>
            </a:r>
            <a:r>
              <a:rPr lang="mn-MN" b="0" i="0" dirty="0" smtClean="0">
                <a:solidFill>
                  <a:srgbClr val="212529"/>
                </a:solidFill>
                <a:effectLst/>
                <a:latin typeface="Montserrat"/>
              </a:rPr>
              <a:t>Өөрт байгаа мэдээллээ компьютерийн цонх уруу зөөгөөд хэсэг зуур хүлээхэд программ хангамж 10-100 сая баганууд дахь мэдээлэл дээр ажиллаж шаардлагатай мэдээллийг хэдхэн секундийн дотор гаргаж харуулдаг.</a:t>
            </a:r>
          </a:p>
          <a:p>
            <a:pPr algn="just"/>
            <a:r>
              <a:rPr lang="mn-MN" b="1" i="0" dirty="0" smtClean="0">
                <a:solidFill>
                  <a:srgbClr val="212529"/>
                </a:solidFill>
                <a:effectLst/>
                <a:latin typeface="Montserrat"/>
              </a:rPr>
              <a:t>Аналитикийн гайхамшигт хүч. </a:t>
            </a:r>
            <a:r>
              <a:rPr lang="en-US" b="0" i="0" dirty="0" smtClean="0">
                <a:solidFill>
                  <a:srgbClr val="212529"/>
                </a:solidFill>
                <a:effectLst/>
                <a:latin typeface="Montserrat"/>
              </a:rPr>
              <a:t>Tableau </a:t>
            </a:r>
            <a:r>
              <a:rPr lang="mn-MN" b="0" i="0" dirty="0" smtClean="0">
                <a:solidFill>
                  <a:srgbClr val="212529"/>
                </a:solidFill>
                <a:effectLst/>
                <a:latin typeface="Montserrat"/>
              </a:rPr>
              <a:t>нь сайжруулсан аналитик, статистик, зөөврийн функцтэй бөгөөд мэдээллийг ялган харах, ойлгоход тусална. </a:t>
            </a:r>
            <a:r>
              <a:rPr lang="en-US" b="0" i="0" dirty="0" smtClean="0">
                <a:solidFill>
                  <a:srgbClr val="212529"/>
                </a:solidFill>
                <a:effectLst/>
                <a:latin typeface="Montserrat"/>
              </a:rPr>
              <a:t>Excel </a:t>
            </a:r>
            <a:r>
              <a:rPr lang="mn-MN" b="0" i="0" dirty="0" smtClean="0">
                <a:solidFill>
                  <a:srgbClr val="212529"/>
                </a:solidFill>
                <a:effectLst/>
                <a:latin typeface="Montserrat"/>
              </a:rPr>
              <a:t>программ дээрх олон мянган хуудас дээр ажиллаж, их цаг хугацаа зарцуулж хийх байсан үйлдлийг </a:t>
            </a:r>
            <a:r>
              <a:rPr lang="en-US" b="0" i="0" dirty="0" smtClean="0">
                <a:solidFill>
                  <a:srgbClr val="212529"/>
                </a:solidFill>
                <a:effectLst/>
                <a:latin typeface="Montserrat"/>
              </a:rPr>
              <a:t>Tableau </a:t>
            </a:r>
            <a:r>
              <a:rPr lang="mn-MN" b="0" i="0" dirty="0" smtClean="0">
                <a:solidFill>
                  <a:srgbClr val="212529"/>
                </a:solidFill>
                <a:effectLst/>
                <a:latin typeface="Montserrat"/>
              </a:rPr>
              <a:t>дээр хийхэд хэдхэн хором зарцуулахад хангалттай.</a:t>
            </a:r>
          </a:p>
          <a:p>
            <a:pPr algn="just"/>
            <a:r>
              <a:rPr lang="mn-MN" b="1" i="0" dirty="0" smtClean="0">
                <a:solidFill>
                  <a:srgbClr val="212529"/>
                </a:solidFill>
                <a:effectLst/>
                <a:latin typeface="Montserrat"/>
              </a:rPr>
              <a:t>Шилдэг туршлагуудыг нэг дор багтаасан. </a:t>
            </a:r>
            <a:r>
              <a:rPr lang="mn-MN" b="0" i="0" dirty="0" smtClean="0">
                <a:solidFill>
                  <a:srgbClr val="212529"/>
                </a:solidFill>
                <a:effectLst/>
                <a:latin typeface="Montserrat"/>
              </a:rPr>
              <a:t>Олон жилийн судалгаагаар баталгаажсан, шилэгдмэл загварыг ашиглан өөрийн мэдээлэл дэх чухал хэсгийг илүү тодотгон бусдад хүргэх боломжтой.</a:t>
            </a:r>
          </a:p>
          <a:p>
            <a:r>
              <a:rPr lang="mn-MN" b="1" i="0" dirty="0" smtClean="0">
                <a:solidFill>
                  <a:srgbClr val="212529"/>
                </a:solidFill>
                <a:effectLst/>
                <a:latin typeface="Montserrat"/>
              </a:rPr>
              <a:t>Олон нийтэд цаг тухайд нь мэдээлэл хүргэх. </a:t>
            </a:r>
            <a:r>
              <a:rPr lang="en-US" b="0" i="0" dirty="0" smtClean="0">
                <a:solidFill>
                  <a:srgbClr val="212529"/>
                </a:solidFill>
                <a:effectLst/>
                <a:latin typeface="Montserrat"/>
              </a:rPr>
              <a:t>Tableau </a:t>
            </a:r>
            <a:r>
              <a:rPr lang="mn-MN" b="0" i="0" dirty="0" smtClean="0">
                <a:solidFill>
                  <a:srgbClr val="212529"/>
                </a:solidFill>
                <a:effectLst/>
                <a:latin typeface="Montserrat"/>
              </a:rPr>
              <a:t>нь мэдээллийн самбарыг вэб болон хамгаалалттай серверт хэдхэн секундын дотор нийтлэх боломжийг олгодог.  </a:t>
            </a:r>
          </a:p>
          <a:p>
            <a:endParaRPr lang="en-US" dirty="0"/>
          </a:p>
        </p:txBody>
      </p:sp>
    </p:spTree>
    <p:extLst>
      <p:ext uri="{BB962C8B-B14F-4D97-AF65-F5344CB8AC3E}">
        <p14:creationId xmlns:p14="http://schemas.microsoft.com/office/powerpoint/2010/main" xmlns="" val="223442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Давуу тал</a:t>
            </a:r>
            <a:endParaRPr lang="en-US" dirty="0"/>
          </a:p>
        </p:txBody>
      </p:sp>
      <p:sp>
        <p:nvSpPr>
          <p:cNvPr id="3" name="Content Placeholder 2"/>
          <p:cNvSpPr>
            <a:spLocks noGrp="1"/>
          </p:cNvSpPr>
          <p:nvPr>
            <p:ph idx="1"/>
          </p:nvPr>
        </p:nvSpPr>
        <p:spPr>
          <a:xfrm>
            <a:off x="838200" y="1343891"/>
            <a:ext cx="10515600" cy="4833072"/>
          </a:xfrm>
        </p:spPr>
        <p:txBody>
          <a:bodyPr>
            <a:normAutofit fontScale="70000" lnSpcReduction="20000"/>
          </a:bodyPr>
          <a:lstStyle/>
          <a:p>
            <a:pPr algn="just"/>
            <a:r>
              <a:rPr lang="en-US" b="0" i="0" u="sng" dirty="0" smtClean="0">
                <a:solidFill>
                  <a:srgbClr val="0056B3"/>
                </a:solidFill>
                <a:effectLst/>
                <a:latin typeface="Montserrat"/>
                <a:hlinkClick r:id="rId2"/>
              </a:rPr>
              <a:t>Tableau Server</a:t>
            </a:r>
            <a:r>
              <a:rPr lang="en-US" b="1" i="0" dirty="0" smtClean="0">
                <a:solidFill>
                  <a:srgbClr val="666666"/>
                </a:solidFill>
                <a:effectLst/>
                <a:latin typeface="Montserrat"/>
              </a:rPr>
              <a:t>-</a:t>
            </a:r>
            <a:r>
              <a:rPr lang="mn-MN" b="1" i="0" dirty="0" smtClean="0">
                <a:solidFill>
                  <a:srgbClr val="666666"/>
                </a:solidFill>
                <a:effectLst/>
                <a:latin typeface="Montserrat"/>
              </a:rPr>
              <a:t>ийн давуу талууд:</a:t>
            </a:r>
            <a:endParaRPr lang="mn-MN" b="0" i="0" dirty="0" smtClean="0">
              <a:solidFill>
                <a:srgbClr val="666666"/>
              </a:solidFill>
              <a:effectLst/>
              <a:latin typeface="Montserrat"/>
            </a:endParaRPr>
          </a:p>
          <a:p>
            <a:pPr algn="just"/>
            <a:r>
              <a:rPr lang="mn-MN" b="1" i="0" dirty="0" smtClean="0">
                <a:solidFill>
                  <a:srgbClr val="212529"/>
                </a:solidFill>
                <a:effectLst/>
                <a:latin typeface="Montserrat"/>
              </a:rPr>
              <a:t>Зөөврийн төхөөрөмжийг дэмжинэ. </a:t>
            </a:r>
            <a:r>
              <a:rPr lang="en-US" b="0" i="0" dirty="0" smtClean="0">
                <a:solidFill>
                  <a:srgbClr val="212529"/>
                </a:solidFill>
                <a:effectLst/>
                <a:latin typeface="Montserrat"/>
              </a:rPr>
              <a:t>Tableau-</a:t>
            </a:r>
            <a:r>
              <a:rPr lang="mn-MN" b="0" i="0" dirty="0" smtClean="0">
                <a:solidFill>
                  <a:srgbClr val="212529"/>
                </a:solidFill>
                <a:effectLst/>
                <a:latin typeface="Montserrat"/>
              </a:rPr>
              <a:t>ын давуу тал нь хэрэгтэй цагтаа, хүссэн мэдээллээ ашиглах боломжийг олгодог.  Хэрэглэгч зөөврийн төхөөрөмж дээр тайлан үүсгэсэн тохиолдолд шинээр үүссэн файл автоматаар серверт хадгалагддаг.</a:t>
            </a:r>
          </a:p>
          <a:p>
            <a:pPr algn="just"/>
            <a:r>
              <a:rPr lang="mn-MN" b="1" i="0" dirty="0" smtClean="0">
                <a:solidFill>
                  <a:srgbClr val="212529"/>
                </a:solidFill>
                <a:effectLst/>
                <a:latin typeface="Montserrat"/>
              </a:rPr>
              <a:t>Төвлөрсөн бөгөөд хялбар байдалтай дата сервер. </a:t>
            </a:r>
            <a:r>
              <a:rPr lang="en-US" b="0" i="0" dirty="0" smtClean="0">
                <a:solidFill>
                  <a:srgbClr val="212529"/>
                </a:solidFill>
                <a:effectLst/>
                <a:latin typeface="Montserrat"/>
              </a:rPr>
              <a:t>Tableau </a:t>
            </a:r>
            <a:r>
              <a:rPr lang="mn-MN" b="0" i="0" dirty="0" smtClean="0">
                <a:solidFill>
                  <a:srgbClr val="212529"/>
                </a:solidFill>
                <a:effectLst/>
                <a:latin typeface="Montserrat"/>
              </a:rPr>
              <a:t>Сервер нь мэдээллийг нэгтгэх, дамжуулах холболт бүхий илүү төвлөрсөн менежменттэй.  Компьютер хэрэглэгч өөр бусад мэдээллийн эх сурвалж руу хандахын сацуу төвлөрсөн мэдээллийн эх сурвалжид ч зэрэг хандах боломжтой. Хандалтын үзүүлэлтүүд серверт бичигдсэнээр хэрэглэгчийн цаг зав болон ажлын гүйцэтгэлд  эерэг нөлөө үзүүлдэг. Мөн график мэдээллүүд нь төвлөрч нийтлэгдсэн байдаг.</a:t>
            </a:r>
          </a:p>
          <a:p>
            <a:pPr algn="just"/>
            <a:r>
              <a:rPr lang="mn-MN" b="1" i="0" dirty="0" smtClean="0">
                <a:solidFill>
                  <a:srgbClr val="212529"/>
                </a:solidFill>
                <a:effectLst/>
                <a:latin typeface="Montserrat"/>
              </a:rPr>
              <a:t>Илүү олон хүмүүст түгээх боломж. </a:t>
            </a:r>
            <a:r>
              <a:rPr lang="mn-MN" b="0" i="0" dirty="0" smtClean="0">
                <a:solidFill>
                  <a:srgbClr val="212529"/>
                </a:solidFill>
                <a:effectLst/>
                <a:latin typeface="Montserrat"/>
              </a:rPr>
              <a:t>Компани дотор мэдээллийг зөв зохистой байдлаар түгээх  нь бизнесийн ухаалаг сонголтод нөлөөлдөг. Ажилтнууд мэдээллийг нийтлэх, хуваалцах, түүний талаар саналаа солилцохдоо мэдээлэл технологийн мэргэжилтний туслалцаагүйгээр хийх  боломжтой. </a:t>
            </a:r>
            <a:r>
              <a:rPr lang="en-US" b="0" i="0" dirty="0" smtClean="0">
                <a:solidFill>
                  <a:srgbClr val="212529"/>
                </a:solidFill>
                <a:effectLst/>
                <a:latin typeface="Montserrat"/>
              </a:rPr>
              <a:t>Tableau </a:t>
            </a:r>
            <a:r>
              <a:rPr lang="mn-MN" b="0" i="0" dirty="0" smtClean="0">
                <a:solidFill>
                  <a:srgbClr val="212529"/>
                </a:solidFill>
                <a:effectLst/>
                <a:latin typeface="Montserrat"/>
              </a:rPr>
              <a:t>Сервер нь том хэмжээний мэдээллийг дамжуулах зорилготой өөр хоорондоо нарийн уялдаа холбоо бүхий аппликейшн юм.</a:t>
            </a:r>
          </a:p>
          <a:p>
            <a:endParaRPr lang="en-US" dirty="0"/>
          </a:p>
        </p:txBody>
      </p:sp>
    </p:spTree>
    <p:extLst>
      <p:ext uri="{BB962C8B-B14F-4D97-AF65-F5344CB8AC3E}">
        <p14:creationId xmlns:p14="http://schemas.microsoft.com/office/powerpoint/2010/main" xmlns="" val="3042475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140</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Дижитал шилжилтэд бид бэлэн үү</vt:lpstr>
      <vt:lpstr>Tableau гэж юу вэ? </vt:lpstr>
      <vt:lpstr>Tableau хувилбар</vt:lpstr>
      <vt:lpstr>TABLEAU DESKTOP-ХҮН БҮРТ ЗОРИУЛСАН БИЗНЕС АНАЛИТИК </vt:lpstr>
      <vt:lpstr>Tableau дүрслэл</vt:lpstr>
      <vt:lpstr>Slide 6</vt:lpstr>
      <vt:lpstr>TABLEAU SERVER-ӨНДӨР ХУРДТАЙ, БИЗНЕСИЙН УХААЛАГ СОНГОЛТ </vt:lpstr>
      <vt:lpstr>Tableau desktop давуу талууд: </vt:lpstr>
      <vt:lpstr>Давуу тал</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Дижитал шилжилтэд бид бэлэн үү</dc:title>
  <dc:creator>User</dc:creator>
  <cp:lastModifiedBy>Oyunbold</cp:lastModifiedBy>
  <cp:revision>10</cp:revision>
  <dcterms:created xsi:type="dcterms:W3CDTF">2020-12-18T01:30:03Z</dcterms:created>
  <dcterms:modified xsi:type="dcterms:W3CDTF">2021-02-09T09:17:55Z</dcterms:modified>
</cp:coreProperties>
</file>