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57" r:id="rId3"/>
    <p:sldId id="258" r:id="rId4"/>
    <p:sldId id="299" r:id="rId5"/>
    <p:sldId id="269" r:id="rId6"/>
    <p:sldId id="270" r:id="rId7"/>
    <p:sldId id="271" r:id="rId8"/>
    <p:sldId id="272" r:id="rId9"/>
    <p:sldId id="300" r:id="rId10"/>
    <p:sldId id="259" r:id="rId11"/>
    <p:sldId id="260" r:id="rId12"/>
    <p:sldId id="261" r:id="rId13"/>
    <p:sldId id="262" r:id="rId14"/>
    <p:sldId id="292" r:id="rId15"/>
    <p:sldId id="293" r:id="rId16"/>
    <p:sldId id="263" r:id="rId17"/>
    <p:sldId id="264" r:id="rId18"/>
    <p:sldId id="291" r:id="rId19"/>
    <p:sldId id="290" r:id="rId20"/>
    <p:sldId id="301" r:id="rId21"/>
    <p:sldId id="265" r:id="rId22"/>
    <p:sldId id="273" r:id="rId23"/>
    <p:sldId id="303" r:id="rId24"/>
    <p:sldId id="302" r:id="rId25"/>
    <p:sldId id="266" r:id="rId26"/>
  </p:sldIdLst>
  <p:sldSz cx="12192000" cy="6858000"/>
  <p:notesSz cx="7104063" cy="10234613"/>
  <p:defaultText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F604AB-C435-4966-A46C-950DEC4EF8ED}" v="2" dt="2022-03-16T03:43:53.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74"/>
  </p:normalViewPr>
  <p:slideViewPr>
    <p:cSldViewPr snapToGrid="0" snapToObjects="1">
      <p:cViewPr varScale="1">
        <p:scale>
          <a:sx n="114" d="100"/>
          <a:sy n="114" d="100"/>
        </p:scale>
        <p:origin x="8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yambayar Yadamsuren" userId="95c7f315d98cf315" providerId="LiveId" clId="{25B309C5-93A5-4595-90C9-4E01DCDD0A8E}"/>
    <pc:docChg chg="undo custSel addSld delSld modSld sldOrd modMainMaster">
      <pc:chgData name="Byambayar Yadamsuren" userId="95c7f315d98cf315" providerId="LiveId" clId="{25B309C5-93A5-4595-90C9-4E01DCDD0A8E}" dt="2022-03-11T15:37:43.825" v="872" actId="20577"/>
      <pc:docMkLst>
        <pc:docMk/>
      </pc:docMkLst>
      <pc:sldChg chg="ord">
        <pc:chgData name="Byambayar Yadamsuren" userId="95c7f315d98cf315" providerId="LiveId" clId="{25B309C5-93A5-4595-90C9-4E01DCDD0A8E}" dt="2022-03-11T15:03:24.860" v="290"/>
        <pc:sldMkLst>
          <pc:docMk/>
          <pc:sldMk cId="1354033675" sldId="265"/>
        </pc:sldMkLst>
      </pc:sldChg>
      <pc:sldChg chg="modSp mod">
        <pc:chgData name="Byambayar Yadamsuren" userId="95c7f315d98cf315" providerId="LiveId" clId="{25B309C5-93A5-4595-90C9-4E01DCDD0A8E}" dt="2022-03-11T15:37:43.825" v="872" actId="20577"/>
        <pc:sldMkLst>
          <pc:docMk/>
          <pc:sldMk cId="4050641650" sldId="266"/>
        </pc:sldMkLst>
        <pc:spChg chg="mod">
          <ac:chgData name="Byambayar Yadamsuren" userId="95c7f315d98cf315" providerId="LiveId" clId="{25B309C5-93A5-4595-90C9-4E01DCDD0A8E}" dt="2022-03-11T15:37:43.825" v="872" actId="20577"/>
          <ac:spMkLst>
            <pc:docMk/>
            <pc:sldMk cId="4050641650" sldId="266"/>
            <ac:spMk id="3" creationId="{B9592D05-CD38-496F-8507-F0576E0F4A1A}"/>
          </ac:spMkLst>
        </pc:spChg>
      </pc:sldChg>
      <pc:sldChg chg="modSp mod">
        <pc:chgData name="Byambayar Yadamsuren" userId="95c7f315d98cf315" providerId="LiveId" clId="{25B309C5-93A5-4595-90C9-4E01DCDD0A8E}" dt="2022-03-11T14:41:42.098" v="127" actId="20577"/>
        <pc:sldMkLst>
          <pc:docMk/>
          <pc:sldMk cId="419195564" sldId="272"/>
        </pc:sldMkLst>
        <pc:spChg chg="mod">
          <ac:chgData name="Byambayar Yadamsuren" userId="95c7f315d98cf315" providerId="LiveId" clId="{25B309C5-93A5-4595-90C9-4E01DCDD0A8E}" dt="2022-03-11T14:41:42.098" v="127" actId="20577"/>
          <ac:spMkLst>
            <pc:docMk/>
            <pc:sldMk cId="419195564" sldId="272"/>
            <ac:spMk id="3" creationId="{00000000-0000-0000-0000-000000000000}"/>
          </ac:spMkLst>
        </pc:spChg>
      </pc:sldChg>
      <pc:sldChg chg="modSp mod">
        <pc:chgData name="Byambayar Yadamsuren" userId="95c7f315d98cf315" providerId="LiveId" clId="{25B309C5-93A5-4595-90C9-4E01DCDD0A8E}" dt="2022-03-11T15:02:24.161" v="241" actId="6549"/>
        <pc:sldMkLst>
          <pc:docMk/>
          <pc:sldMk cId="560795714" sldId="291"/>
        </pc:sldMkLst>
        <pc:spChg chg="mod">
          <ac:chgData name="Byambayar Yadamsuren" userId="95c7f315d98cf315" providerId="LiveId" clId="{25B309C5-93A5-4595-90C9-4E01DCDD0A8E}" dt="2022-03-11T15:02:24.161" v="241" actId="6549"/>
          <ac:spMkLst>
            <pc:docMk/>
            <pc:sldMk cId="560795714" sldId="291"/>
            <ac:spMk id="3" creationId="{CBCEC81E-66B4-4268-B8B5-570CDC4FFDD3}"/>
          </ac:spMkLst>
        </pc:spChg>
      </pc:sldChg>
      <pc:sldChg chg="modSp mod">
        <pc:chgData name="Byambayar Yadamsuren" userId="95c7f315d98cf315" providerId="LiveId" clId="{25B309C5-93A5-4595-90C9-4E01DCDD0A8E}" dt="2022-03-11T14:54:36.196" v="214" actId="20577"/>
        <pc:sldMkLst>
          <pc:docMk/>
          <pc:sldMk cId="595056734" sldId="292"/>
        </pc:sldMkLst>
        <pc:spChg chg="mod">
          <ac:chgData name="Byambayar Yadamsuren" userId="95c7f315d98cf315" providerId="LiveId" clId="{25B309C5-93A5-4595-90C9-4E01DCDD0A8E}" dt="2022-03-11T14:54:36.196" v="214" actId="20577"/>
          <ac:spMkLst>
            <pc:docMk/>
            <pc:sldMk cId="595056734" sldId="292"/>
            <ac:spMk id="3" creationId="{898A3133-8B6B-4CD5-B562-1FD2F86000DE}"/>
          </ac:spMkLst>
        </pc:spChg>
        <pc:spChg chg="mod">
          <ac:chgData name="Byambayar Yadamsuren" userId="95c7f315d98cf315" providerId="LiveId" clId="{25B309C5-93A5-4595-90C9-4E01DCDD0A8E}" dt="2022-03-11T14:53:53.291" v="171" actId="6549"/>
          <ac:spMkLst>
            <pc:docMk/>
            <pc:sldMk cId="595056734" sldId="292"/>
            <ac:spMk id="4" creationId="{7D349C5F-E862-47D0-B4D5-FC2212D29A78}"/>
          </ac:spMkLst>
        </pc:spChg>
      </pc:sldChg>
      <pc:sldChg chg="del">
        <pc:chgData name="Byambayar Yadamsuren" userId="95c7f315d98cf315" providerId="LiveId" clId="{25B309C5-93A5-4595-90C9-4E01DCDD0A8E}" dt="2022-03-11T14:58:10.326" v="215" actId="2696"/>
        <pc:sldMkLst>
          <pc:docMk/>
          <pc:sldMk cId="514700758" sldId="294"/>
        </pc:sldMkLst>
      </pc:sldChg>
      <pc:sldChg chg="del">
        <pc:chgData name="Byambayar Yadamsuren" userId="95c7f315d98cf315" providerId="LiveId" clId="{25B309C5-93A5-4595-90C9-4E01DCDD0A8E}" dt="2022-03-11T15:00:56.080" v="216" actId="47"/>
        <pc:sldMkLst>
          <pc:docMk/>
          <pc:sldMk cId="214194668" sldId="295"/>
        </pc:sldMkLst>
      </pc:sldChg>
      <pc:sldChg chg="del">
        <pc:chgData name="Byambayar Yadamsuren" userId="95c7f315d98cf315" providerId="LiveId" clId="{25B309C5-93A5-4595-90C9-4E01DCDD0A8E}" dt="2022-03-11T15:00:56.080" v="216" actId="47"/>
        <pc:sldMkLst>
          <pc:docMk/>
          <pc:sldMk cId="3107318588" sldId="296"/>
        </pc:sldMkLst>
      </pc:sldChg>
      <pc:sldChg chg="del">
        <pc:chgData name="Byambayar Yadamsuren" userId="95c7f315d98cf315" providerId="LiveId" clId="{25B309C5-93A5-4595-90C9-4E01DCDD0A8E}" dt="2022-03-11T14:52:15.484" v="170" actId="47"/>
        <pc:sldMkLst>
          <pc:docMk/>
          <pc:sldMk cId="2946609576" sldId="297"/>
        </pc:sldMkLst>
      </pc:sldChg>
      <pc:sldChg chg="new del">
        <pc:chgData name="Byambayar Yadamsuren" userId="95c7f315d98cf315" providerId="LiveId" clId="{25B309C5-93A5-4595-90C9-4E01DCDD0A8E}" dt="2022-03-11T14:40:15.383" v="2" actId="2696"/>
        <pc:sldMkLst>
          <pc:docMk/>
          <pc:sldMk cId="253016475" sldId="298"/>
        </pc:sldMkLst>
      </pc:sldChg>
      <pc:sldChg chg="delSp modSp new mod">
        <pc:chgData name="Byambayar Yadamsuren" userId="95c7f315d98cf315" providerId="LiveId" clId="{25B309C5-93A5-4595-90C9-4E01DCDD0A8E}" dt="2022-03-11T14:40:59.724" v="79" actId="404"/>
        <pc:sldMkLst>
          <pc:docMk/>
          <pc:sldMk cId="35622781" sldId="299"/>
        </pc:sldMkLst>
        <pc:spChg chg="mod">
          <ac:chgData name="Byambayar Yadamsuren" userId="95c7f315d98cf315" providerId="LiveId" clId="{25B309C5-93A5-4595-90C9-4E01DCDD0A8E}" dt="2022-03-11T14:40:59.724" v="79" actId="404"/>
          <ac:spMkLst>
            <pc:docMk/>
            <pc:sldMk cId="35622781" sldId="299"/>
            <ac:spMk id="2" creationId="{29B31C22-5227-4F47-8CC7-2C08CCDF84D5}"/>
          </ac:spMkLst>
        </pc:spChg>
        <pc:spChg chg="del">
          <ac:chgData name="Byambayar Yadamsuren" userId="95c7f315d98cf315" providerId="LiveId" clId="{25B309C5-93A5-4595-90C9-4E01DCDD0A8E}" dt="2022-03-11T14:40:50.743" v="74" actId="478"/>
          <ac:spMkLst>
            <pc:docMk/>
            <pc:sldMk cId="35622781" sldId="299"/>
            <ac:spMk id="3" creationId="{7BAAC689-AC4D-4A2E-B841-243C8599A847}"/>
          </ac:spMkLst>
        </pc:spChg>
      </pc:sldChg>
      <pc:sldChg chg="delSp modSp new mod">
        <pc:chgData name="Byambayar Yadamsuren" userId="95c7f315d98cf315" providerId="LiveId" clId="{25B309C5-93A5-4595-90C9-4E01DCDD0A8E}" dt="2022-03-11T14:42:28.993" v="169" actId="404"/>
        <pc:sldMkLst>
          <pc:docMk/>
          <pc:sldMk cId="393784260" sldId="300"/>
        </pc:sldMkLst>
        <pc:spChg chg="mod">
          <ac:chgData name="Byambayar Yadamsuren" userId="95c7f315d98cf315" providerId="LiveId" clId="{25B309C5-93A5-4595-90C9-4E01DCDD0A8E}" dt="2022-03-11T14:42:28.993" v="169" actId="404"/>
          <ac:spMkLst>
            <pc:docMk/>
            <pc:sldMk cId="393784260" sldId="300"/>
            <ac:spMk id="2" creationId="{9711CD30-C5DF-4089-B82D-19216320AB6E}"/>
          </ac:spMkLst>
        </pc:spChg>
        <pc:spChg chg="del">
          <ac:chgData name="Byambayar Yadamsuren" userId="95c7f315d98cf315" providerId="LiveId" clId="{25B309C5-93A5-4595-90C9-4E01DCDD0A8E}" dt="2022-03-11T14:42:09.230" v="129" actId="478"/>
          <ac:spMkLst>
            <pc:docMk/>
            <pc:sldMk cId="393784260" sldId="300"/>
            <ac:spMk id="3" creationId="{95EB2703-0670-47BF-964C-19BBFB1D1671}"/>
          </ac:spMkLst>
        </pc:spChg>
      </pc:sldChg>
      <pc:sldChg chg="delSp modSp new mod">
        <pc:chgData name="Byambayar Yadamsuren" userId="95c7f315d98cf315" providerId="LiveId" clId="{25B309C5-93A5-4595-90C9-4E01DCDD0A8E}" dt="2022-03-11T15:03:14.151" v="288" actId="404"/>
        <pc:sldMkLst>
          <pc:docMk/>
          <pc:sldMk cId="949077842" sldId="301"/>
        </pc:sldMkLst>
        <pc:spChg chg="mod">
          <ac:chgData name="Byambayar Yadamsuren" userId="95c7f315d98cf315" providerId="LiveId" clId="{25B309C5-93A5-4595-90C9-4E01DCDD0A8E}" dt="2022-03-11T15:03:14.151" v="288" actId="404"/>
          <ac:spMkLst>
            <pc:docMk/>
            <pc:sldMk cId="949077842" sldId="301"/>
            <ac:spMk id="2" creationId="{E6D448E3-10D3-41CD-A67D-C285D0AC7A0A}"/>
          </ac:spMkLst>
        </pc:spChg>
        <pc:spChg chg="del">
          <ac:chgData name="Byambayar Yadamsuren" userId="95c7f315d98cf315" providerId="LiveId" clId="{25B309C5-93A5-4595-90C9-4E01DCDD0A8E}" dt="2022-03-11T15:02:57.353" v="245" actId="478"/>
          <ac:spMkLst>
            <pc:docMk/>
            <pc:sldMk cId="949077842" sldId="301"/>
            <ac:spMk id="3" creationId="{51795889-3790-467A-9B07-9E4512C01C39}"/>
          </ac:spMkLst>
        </pc:spChg>
      </pc:sldChg>
      <pc:sldChg chg="new del">
        <pc:chgData name="Byambayar Yadamsuren" userId="95c7f315d98cf315" providerId="LiveId" clId="{25B309C5-93A5-4595-90C9-4E01DCDD0A8E}" dt="2022-03-11T15:02:48.493" v="243" actId="2696"/>
        <pc:sldMkLst>
          <pc:docMk/>
          <pc:sldMk cId="1543138273" sldId="301"/>
        </pc:sldMkLst>
      </pc:sldChg>
      <pc:sldChg chg="modSp new mod">
        <pc:chgData name="Byambayar Yadamsuren" userId="95c7f315d98cf315" providerId="LiveId" clId="{25B309C5-93A5-4595-90C9-4E01DCDD0A8E}" dt="2022-03-11T15:23:03.325" v="426" actId="114"/>
        <pc:sldMkLst>
          <pc:docMk/>
          <pc:sldMk cId="2695921826" sldId="302"/>
        </pc:sldMkLst>
        <pc:spChg chg="mod">
          <ac:chgData name="Byambayar Yadamsuren" userId="95c7f315d98cf315" providerId="LiveId" clId="{25B309C5-93A5-4595-90C9-4E01DCDD0A8E}" dt="2022-03-11T15:07:49.571" v="347" actId="20577"/>
          <ac:spMkLst>
            <pc:docMk/>
            <pc:sldMk cId="2695921826" sldId="302"/>
            <ac:spMk id="2" creationId="{C9DA05D8-7D64-4AA6-94B2-8FE0A87AD0FE}"/>
          </ac:spMkLst>
        </pc:spChg>
        <pc:spChg chg="mod">
          <ac:chgData name="Byambayar Yadamsuren" userId="95c7f315d98cf315" providerId="LiveId" clId="{25B309C5-93A5-4595-90C9-4E01DCDD0A8E}" dt="2022-03-11T15:23:03.325" v="426" actId="114"/>
          <ac:spMkLst>
            <pc:docMk/>
            <pc:sldMk cId="2695921826" sldId="302"/>
            <ac:spMk id="3" creationId="{E014C4D8-D4B4-408B-9E8B-B094F883F443}"/>
          </ac:spMkLst>
        </pc:spChg>
      </pc:sldChg>
      <pc:sldChg chg="modSp new mod">
        <pc:chgData name="Byambayar Yadamsuren" userId="95c7f315d98cf315" providerId="LiveId" clId="{25B309C5-93A5-4595-90C9-4E01DCDD0A8E}" dt="2022-03-11T15:31:52.054" v="579"/>
        <pc:sldMkLst>
          <pc:docMk/>
          <pc:sldMk cId="4117228493" sldId="303"/>
        </pc:sldMkLst>
        <pc:spChg chg="mod">
          <ac:chgData name="Byambayar Yadamsuren" userId="95c7f315d98cf315" providerId="LiveId" clId="{25B309C5-93A5-4595-90C9-4E01DCDD0A8E}" dt="2022-03-11T15:25:01.555" v="567" actId="20577"/>
          <ac:spMkLst>
            <pc:docMk/>
            <pc:sldMk cId="4117228493" sldId="303"/>
            <ac:spMk id="2" creationId="{29628DE8-0AE0-4242-8EC2-0518F1B589EE}"/>
          </ac:spMkLst>
        </pc:spChg>
        <pc:spChg chg="mod">
          <ac:chgData name="Byambayar Yadamsuren" userId="95c7f315d98cf315" providerId="LiveId" clId="{25B309C5-93A5-4595-90C9-4E01DCDD0A8E}" dt="2022-03-11T15:31:52.054" v="579"/>
          <ac:spMkLst>
            <pc:docMk/>
            <pc:sldMk cId="4117228493" sldId="303"/>
            <ac:spMk id="3" creationId="{7BCBB6D1-BB88-4B56-BA04-35D0C3038D02}"/>
          </ac:spMkLst>
        </pc:spChg>
      </pc:sldChg>
      <pc:sldMasterChg chg="modSldLayout">
        <pc:chgData name="Byambayar Yadamsuren" userId="95c7f315d98cf315" providerId="LiveId" clId="{25B309C5-93A5-4595-90C9-4E01DCDD0A8E}" dt="2022-03-11T15:05:06.899" v="294" actId="208"/>
        <pc:sldMasterMkLst>
          <pc:docMk/>
          <pc:sldMasterMk cId="542464071" sldId="2147483648"/>
        </pc:sldMasterMkLst>
        <pc:sldLayoutChg chg="modSp mod">
          <pc:chgData name="Byambayar Yadamsuren" userId="95c7f315d98cf315" providerId="LiveId" clId="{25B309C5-93A5-4595-90C9-4E01DCDD0A8E}" dt="2022-03-11T15:05:06.899" v="294" actId="208"/>
          <pc:sldLayoutMkLst>
            <pc:docMk/>
            <pc:sldMasterMk cId="542464071" sldId="2147483648"/>
            <pc:sldLayoutMk cId="827676675" sldId="2147483660"/>
          </pc:sldLayoutMkLst>
          <pc:spChg chg="mod">
            <ac:chgData name="Byambayar Yadamsuren" userId="95c7f315d98cf315" providerId="LiveId" clId="{25B309C5-93A5-4595-90C9-4E01DCDD0A8E}" dt="2022-03-11T15:04:55.257" v="293" actId="14100"/>
            <ac:spMkLst>
              <pc:docMk/>
              <pc:sldMasterMk cId="542464071" sldId="2147483648"/>
              <pc:sldLayoutMk cId="827676675" sldId="2147483660"/>
              <ac:spMk id="2" creationId="{C57B1BFF-5064-6A4A-8148-6BB2E18FAB47}"/>
            </ac:spMkLst>
          </pc:spChg>
          <pc:spChg chg="mod">
            <ac:chgData name="Byambayar Yadamsuren" userId="95c7f315d98cf315" providerId="LiveId" clId="{25B309C5-93A5-4595-90C9-4E01DCDD0A8E}" dt="2022-03-11T15:05:06.899" v="294" actId="208"/>
            <ac:spMkLst>
              <pc:docMk/>
              <pc:sldMasterMk cId="542464071" sldId="2147483648"/>
              <pc:sldLayoutMk cId="827676675" sldId="2147483660"/>
              <ac:spMk id="7" creationId="{ACA8EA30-358D-C940-959B-E4F1D78B8DA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BC93F2-EB8B-4C66-B1E1-427B647AA33D}"/>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40BDDCC-B901-4009-A509-2A89DEB7BE5A}"/>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16984DED-F112-4E5A-AA8B-E4D31B5022EC}" type="datetimeFigureOut">
              <a:rPr lang="en-US" smtClean="0"/>
              <a:t>03/16/2022</a:t>
            </a:fld>
            <a:endParaRPr lang="en-US"/>
          </a:p>
        </p:txBody>
      </p:sp>
      <p:sp>
        <p:nvSpPr>
          <p:cNvPr id="4" name="Footer Placeholder 3">
            <a:extLst>
              <a:ext uri="{FF2B5EF4-FFF2-40B4-BE49-F238E27FC236}">
                <a16:creationId xmlns:a16="http://schemas.microsoft.com/office/drawing/2014/main" id="{9C6A4FB7-9197-482C-90A9-E8C678DD79A6}"/>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r>
              <a:rPr lang="en-US"/>
              <a:t>(C) </a:t>
            </a:r>
            <a:r>
              <a:rPr lang="mn-MN"/>
              <a:t>Удирдлагын академи, 2022</a:t>
            </a:r>
            <a:endParaRPr lang="en-US"/>
          </a:p>
        </p:txBody>
      </p:sp>
      <p:sp>
        <p:nvSpPr>
          <p:cNvPr id="5" name="Slide Number Placeholder 4">
            <a:extLst>
              <a:ext uri="{FF2B5EF4-FFF2-40B4-BE49-F238E27FC236}">
                <a16:creationId xmlns:a16="http://schemas.microsoft.com/office/drawing/2014/main" id="{D4CB6D63-6A8B-446D-AD24-729261BA122E}"/>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16E61C9C-54B6-4C1B-9AEE-C312D77D3F1F}" type="slidenum">
              <a:rPr lang="en-US" smtClean="0"/>
              <a:t>‹#›</a:t>
            </a:fld>
            <a:endParaRPr lang="en-US"/>
          </a:p>
        </p:txBody>
      </p:sp>
    </p:spTree>
    <p:extLst>
      <p:ext uri="{BB962C8B-B14F-4D97-AF65-F5344CB8AC3E}">
        <p14:creationId xmlns:p14="http://schemas.microsoft.com/office/powerpoint/2010/main" val="105779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6CA7387C-51DB-4B0E-9435-2F38FDD85B47}" type="datetimeFigureOut">
              <a:rPr lang="en-US" smtClean="0"/>
              <a:t>03/16/2022</a:t>
            </a:fld>
            <a:endParaRPr lang="en-US"/>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r>
              <a:rPr lang="en-US"/>
              <a:t>(C) </a:t>
            </a:r>
            <a:r>
              <a:rPr lang="mn-MN"/>
              <a:t>Удирдлагын академи, 2022</a:t>
            </a:r>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066F26C-1915-4BF8-AB9F-B5647679E483}" type="slidenum">
              <a:rPr lang="en-US" smtClean="0"/>
              <a:t>‹#›</a:t>
            </a:fld>
            <a:endParaRPr lang="en-US"/>
          </a:p>
        </p:txBody>
      </p:sp>
    </p:spTree>
    <p:extLst>
      <p:ext uri="{BB962C8B-B14F-4D97-AF65-F5344CB8AC3E}">
        <p14:creationId xmlns:p14="http://schemas.microsoft.com/office/powerpoint/2010/main" val="259789261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8DFE-2A10-D14A-8679-EAD77E65A409}"/>
              </a:ext>
            </a:extLst>
          </p:cNvPr>
          <p:cNvSpPr>
            <a:spLocks noGrp="1"/>
          </p:cNvSpPr>
          <p:nvPr>
            <p:ph type="ctrTitle"/>
          </p:nvPr>
        </p:nvSpPr>
        <p:spPr>
          <a:xfrm>
            <a:off x="1523999" y="1122363"/>
            <a:ext cx="9522941" cy="2387600"/>
          </a:xfrm>
          <a:prstGeom prst="rect">
            <a:avLst/>
          </a:prstGeom>
        </p:spPr>
        <p:txBody>
          <a:bodyPr anchor="b"/>
          <a:lstStyle>
            <a:lvl1pPr algn="ctr">
              <a:defRPr sz="6000">
                <a:solidFill>
                  <a:schemeClr val="bg1"/>
                </a:solidFill>
                <a:latin typeface="+mj-lt"/>
              </a:defRPr>
            </a:lvl1pPr>
          </a:lstStyle>
          <a:p>
            <a:r>
              <a:rPr lang="en-US"/>
              <a:t>Click to edit Master title style</a:t>
            </a:r>
            <a:endParaRPr lang="en-MN"/>
          </a:p>
        </p:txBody>
      </p:sp>
      <p:sp>
        <p:nvSpPr>
          <p:cNvPr id="3" name="Subtitle 2">
            <a:extLst>
              <a:ext uri="{FF2B5EF4-FFF2-40B4-BE49-F238E27FC236}">
                <a16:creationId xmlns:a16="http://schemas.microsoft.com/office/drawing/2014/main" id="{51A8C1CE-046B-A847-B7A8-0A4E41261DA2}"/>
              </a:ext>
            </a:extLst>
          </p:cNvPr>
          <p:cNvSpPr>
            <a:spLocks noGrp="1"/>
          </p:cNvSpPr>
          <p:nvPr>
            <p:ph type="subTitle" idx="1"/>
          </p:nvPr>
        </p:nvSpPr>
        <p:spPr>
          <a:xfrm>
            <a:off x="1523999" y="3602038"/>
            <a:ext cx="9522941" cy="1655762"/>
          </a:xfrm>
        </p:spPr>
        <p:txBody>
          <a:bodyPr/>
          <a:lstStyle>
            <a:lvl1pPr marL="0" indent="0" algn="ctr">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N"/>
          </a:p>
        </p:txBody>
      </p:sp>
    </p:spTree>
    <p:extLst>
      <p:ext uri="{BB962C8B-B14F-4D97-AF65-F5344CB8AC3E}">
        <p14:creationId xmlns:p14="http://schemas.microsoft.com/office/powerpoint/2010/main" val="315209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B1BFF-5064-6A4A-8148-6BB2E18FAB47}"/>
              </a:ext>
            </a:extLst>
          </p:cNvPr>
          <p:cNvSpPr>
            <a:spLocks noGrp="1"/>
          </p:cNvSpPr>
          <p:nvPr>
            <p:ph type="title"/>
          </p:nvPr>
        </p:nvSpPr>
        <p:spPr>
          <a:xfrm>
            <a:off x="1690776" y="365126"/>
            <a:ext cx="9663023" cy="946090"/>
          </a:xfrm>
          <a:prstGeom prst="rect">
            <a:avLst/>
          </a:prstGeom>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r>
              <a:rPr lang="en-US" dirty="0"/>
              <a:t>Click to edit Master title style</a:t>
            </a:r>
            <a:endParaRPr lang="en-MN" dirty="0"/>
          </a:p>
        </p:txBody>
      </p:sp>
      <p:sp>
        <p:nvSpPr>
          <p:cNvPr id="7" name="Text Placeholder 6">
            <a:extLst>
              <a:ext uri="{FF2B5EF4-FFF2-40B4-BE49-F238E27FC236}">
                <a16:creationId xmlns:a16="http://schemas.microsoft.com/office/drawing/2014/main" id="{ACA8EA30-358D-C940-959B-E4F1D78B8DA0}"/>
              </a:ext>
            </a:extLst>
          </p:cNvPr>
          <p:cNvSpPr>
            <a:spLocks noGrp="1"/>
          </p:cNvSpPr>
          <p:nvPr>
            <p:ph type="body" sz="quarter" idx="10"/>
          </p:nvPr>
        </p:nvSpPr>
        <p:spPr>
          <a:xfrm>
            <a:off x="728663" y="1690688"/>
            <a:ext cx="11010900" cy="4524375"/>
          </a:xfrm>
          <a:ln>
            <a:solidFill>
              <a:schemeClr val="bg1"/>
            </a:solidFill>
          </a:ln>
        </p:spPr>
        <p:txBody>
          <a:bodyPr/>
          <a:lstStyle>
            <a:lvl1pPr>
              <a:defRPr>
                <a:solidFill>
                  <a:srgbClr val="002060"/>
                </a:solidFill>
                <a:latin typeface="Times New Roman" panose="02020603050405020304" pitchFamily="18" charset="0"/>
                <a:cs typeface="Times New Roman" panose="02020603050405020304" pitchFamily="18" charset="0"/>
              </a:defRPr>
            </a:lvl1pPr>
            <a:lvl2pPr>
              <a:defRPr>
                <a:solidFill>
                  <a:srgbClr val="002060"/>
                </a:solidFill>
                <a:latin typeface="Times New Roman" panose="02020603050405020304" pitchFamily="18" charset="0"/>
                <a:cs typeface="Times New Roman" panose="02020603050405020304" pitchFamily="18" charset="0"/>
              </a:defRPr>
            </a:lvl2pPr>
            <a:lvl3pPr>
              <a:defRPr>
                <a:solidFill>
                  <a:srgbClr val="002060"/>
                </a:solidFill>
                <a:latin typeface="Times New Roman" panose="02020603050405020304" pitchFamily="18" charset="0"/>
                <a:cs typeface="Times New Roman" panose="02020603050405020304" pitchFamily="18" charset="0"/>
              </a:defRPr>
            </a:lvl3pPr>
            <a:lvl4pPr>
              <a:defRPr>
                <a:solidFill>
                  <a:srgbClr val="002060"/>
                </a:solidFill>
                <a:latin typeface="Times New Roman" panose="02020603050405020304" pitchFamily="18" charset="0"/>
                <a:cs typeface="Times New Roman" panose="02020603050405020304" pitchFamily="18" charset="0"/>
              </a:defRPr>
            </a:lvl4pPr>
            <a:lvl5pPr>
              <a:defRPr>
                <a:solidFill>
                  <a:srgbClr val="002060"/>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dirty="0"/>
          </a:p>
        </p:txBody>
      </p:sp>
    </p:spTree>
    <p:extLst>
      <p:ext uri="{BB962C8B-B14F-4D97-AF65-F5344CB8AC3E}">
        <p14:creationId xmlns:p14="http://schemas.microsoft.com/office/powerpoint/2010/main" val="8276766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E4C9E8-7844-5146-B59F-A0A77661E1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7" name="Title Placeholder 6">
            <a:extLst>
              <a:ext uri="{FF2B5EF4-FFF2-40B4-BE49-F238E27FC236}">
                <a16:creationId xmlns:a16="http://schemas.microsoft.com/office/drawing/2014/main" id="{F0C716DD-79EC-C040-A624-FFD6E09C4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N"/>
          </a:p>
        </p:txBody>
      </p:sp>
    </p:spTree>
    <p:extLst>
      <p:ext uri="{BB962C8B-B14F-4D97-AF65-F5344CB8AC3E}">
        <p14:creationId xmlns:p14="http://schemas.microsoft.com/office/powerpoint/2010/main" val="542464071"/>
      </p:ext>
    </p:extLst>
  </p:cSld>
  <p:clrMap bg1="lt1" tx1="dk1" bg2="lt2" tx2="dk2" accent1="accent1" accent2="accent2" accent3="accent3" accent4="accent4" accent5="accent5" accent6="accent6" hlink="hlink" folHlink="folHlink"/>
  <p:sldLayoutIdLst>
    <p:sldLayoutId id="2147483649" r:id="rId1"/>
    <p:sldLayoutId id="21474836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3332-C774-E647-B136-1F5C76FEE11E}"/>
              </a:ext>
            </a:extLst>
          </p:cNvPr>
          <p:cNvSpPr>
            <a:spLocks noGrp="1"/>
          </p:cNvSpPr>
          <p:nvPr>
            <p:ph type="ctrTitle"/>
          </p:nvPr>
        </p:nvSpPr>
        <p:spPr/>
        <p:txBody>
          <a:bodyPr>
            <a:normAutofit/>
          </a:bodyPr>
          <a:lstStyle/>
          <a:p>
            <a:r>
              <a:rPr lang="en-MN" sz="4000" dirty="0"/>
              <a:t>Монгол Улсын Засаг захиргаа, нутаг дэвсгэрийн нэгж, түүний удирдлагын тухай хууль</a:t>
            </a:r>
          </a:p>
        </p:txBody>
      </p:sp>
      <p:sp>
        <p:nvSpPr>
          <p:cNvPr id="3" name="Subtitle 2">
            <a:extLst>
              <a:ext uri="{FF2B5EF4-FFF2-40B4-BE49-F238E27FC236}">
                <a16:creationId xmlns:a16="http://schemas.microsoft.com/office/drawing/2014/main" id="{81181C80-2AEB-6142-850E-676CB1DBC8FC}"/>
              </a:ext>
            </a:extLst>
          </p:cNvPr>
          <p:cNvSpPr>
            <a:spLocks noGrp="1"/>
          </p:cNvSpPr>
          <p:nvPr>
            <p:ph type="subTitle" idx="1"/>
          </p:nvPr>
        </p:nvSpPr>
        <p:spPr>
          <a:xfrm>
            <a:off x="2200274" y="3743325"/>
            <a:ext cx="9522941" cy="876300"/>
          </a:xfrm>
        </p:spPr>
        <p:txBody>
          <a:bodyPr>
            <a:normAutofit/>
          </a:bodyPr>
          <a:lstStyle/>
          <a:p>
            <a:pPr algn="r"/>
            <a:r>
              <a:rPr lang="en-MN" i="1" dirty="0"/>
              <a:t>2020 оны шинэчилсэн найруулга</a:t>
            </a:r>
          </a:p>
        </p:txBody>
      </p:sp>
      <p:sp>
        <p:nvSpPr>
          <p:cNvPr id="4" name="Subtitle 2">
            <a:extLst>
              <a:ext uri="{FF2B5EF4-FFF2-40B4-BE49-F238E27FC236}">
                <a16:creationId xmlns:a16="http://schemas.microsoft.com/office/drawing/2014/main" id="{FCCF6B4A-3E65-4BAD-B798-D6D9E578A0DD}"/>
              </a:ext>
            </a:extLst>
          </p:cNvPr>
          <p:cNvSpPr txBox="1">
            <a:spLocks/>
          </p:cNvSpPr>
          <p:nvPr/>
        </p:nvSpPr>
        <p:spPr>
          <a:xfrm>
            <a:off x="2200274" y="5383212"/>
            <a:ext cx="9522941" cy="70485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mn-MN" dirty="0"/>
              <a:t>д</a:t>
            </a:r>
            <a:r>
              <a:rPr lang="en-MN" dirty="0"/>
              <a:t>октор, проф. Я.Бямбаяр</a:t>
            </a:r>
          </a:p>
          <a:p>
            <a:pPr algn="r"/>
            <a:r>
              <a:rPr lang="LID4096" dirty="0"/>
              <a:t>Удирдлагын академи. 9900 6165</a:t>
            </a:r>
            <a:r>
              <a:rPr lang="en-US" dirty="0"/>
              <a:t>,</a:t>
            </a:r>
            <a:r>
              <a:rPr lang="LID4096" dirty="0"/>
              <a:t> </a:t>
            </a:r>
            <a:r>
              <a:rPr lang="en-US" dirty="0"/>
              <a:t>byambayar@naog.gov.mn</a:t>
            </a:r>
            <a:endParaRPr lang="en-MN" dirty="0"/>
          </a:p>
        </p:txBody>
      </p:sp>
    </p:spTree>
    <p:extLst>
      <p:ext uri="{BB962C8B-B14F-4D97-AF65-F5344CB8AC3E}">
        <p14:creationId xmlns:p14="http://schemas.microsoft.com/office/powerpoint/2010/main" val="705572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CB08-1CBC-496D-9C84-3FEEB3AF0370}"/>
              </a:ext>
            </a:extLst>
          </p:cNvPr>
          <p:cNvSpPr>
            <a:spLocks noGrp="1"/>
          </p:cNvSpPr>
          <p:nvPr>
            <p:ph type="title"/>
          </p:nvPr>
        </p:nvSpPr>
        <p:spPr>
          <a:xfrm>
            <a:off x="1533524" y="365125"/>
            <a:ext cx="10206039" cy="1025525"/>
          </a:xfrm>
        </p:spPr>
        <p:txBody>
          <a:bodyPr/>
          <a:lstStyle/>
          <a:p>
            <a:r>
              <a:rPr lang="mn-MN" dirty="0"/>
              <a:t>ИТХ-ын хувьд:</a:t>
            </a:r>
            <a:endParaRPr lang="en-US" dirty="0"/>
          </a:p>
        </p:txBody>
      </p:sp>
      <p:sp>
        <p:nvSpPr>
          <p:cNvPr id="3" name="Text Placeholder 2">
            <a:extLst>
              <a:ext uri="{FF2B5EF4-FFF2-40B4-BE49-F238E27FC236}">
                <a16:creationId xmlns:a16="http://schemas.microsoft.com/office/drawing/2014/main" id="{BD7A1560-9FE8-46D3-8118-412099CD246E}"/>
              </a:ext>
            </a:extLst>
          </p:cNvPr>
          <p:cNvSpPr>
            <a:spLocks noGrp="1"/>
          </p:cNvSpPr>
          <p:nvPr>
            <p:ph type="body" sz="quarter" idx="10"/>
          </p:nvPr>
        </p:nvSpPr>
        <p:spPr>
          <a:ln>
            <a:noFill/>
          </a:ln>
        </p:spPr>
        <p:txBody>
          <a:bodyPr/>
          <a:lstStyle/>
          <a:p>
            <a:r>
              <a:rPr lang="mn-MN" dirty="0"/>
              <a:t>Аймаг, сум, дүүргийн ИТХ-ын төлөөлөгчдийн тоог өөрчилсөн </a:t>
            </a:r>
            <a:r>
              <a:rPr lang="en-US" dirty="0"/>
              <a:t>(</a:t>
            </a:r>
            <a:r>
              <a:rPr lang="mn-MN" dirty="0"/>
              <a:t>2024 оны сонгуулиас эхлэн мөрдөнө</a:t>
            </a:r>
            <a:r>
              <a:rPr lang="en-US" dirty="0"/>
              <a:t>)</a:t>
            </a:r>
            <a:endParaRPr lang="mn-MN" dirty="0"/>
          </a:p>
          <a:p>
            <a:r>
              <a:rPr lang="mn-MN" dirty="0"/>
              <a:t>Үндсэн хуулийн дагуу Тэргүүлэгчдийг сонгохгүй </a:t>
            </a:r>
            <a:r>
              <a:rPr lang="en-US" dirty="0"/>
              <a:t>(</a:t>
            </a:r>
            <a:r>
              <a:rPr lang="mn-MN" dirty="0"/>
              <a:t>2022 оноос</a:t>
            </a:r>
            <a:r>
              <a:rPr lang="en-US" dirty="0"/>
              <a:t>)</a:t>
            </a:r>
            <a:endParaRPr lang="mn-MN" dirty="0"/>
          </a:p>
          <a:p>
            <a:r>
              <a:rPr lang="mn-MN" dirty="0"/>
              <a:t>ИТХ-ын Зөвлөл ажиллана</a:t>
            </a:r>
            <a:r>
              <a:rPr lang="en-US" dirty="0"/>
              <a:t> (</a:t>
            </a:r>
            <a:r>
              <a:rPr lang="mn-MN" dirty="0"/>
              <a:t>2022 оноос</a:t>
            </a:r>
            <a:r>
              <a:rPr lang="en-US" dirty="0"/>
              <a:t>)</a:t>
            </a:r>
            <a:endParaRPr lang="mn-MN" dirty="0"/>
          </a:p>
          <a:p>
            <a:r>
              <a:rPr lang="mn-MN" dirty="0"/>
              <a:t>Сумын Хуралд нам, эвслийн бүлгийн үйл ажиллагааг 2024 оны сонгуулиас эхлэн хязгаарлана</a:t>
            </a:r>
          </a:p>
          <a:p>
            <a:r>
              <a:rPr lang="mn-MN" dirty="0"/>
              <a:t>ИТХ-ын төлөөлөгчийн хариуцлагыг тодорхой болгосон</a:t>
            </a:r>
            <a:endParaRPr lang="en-US" dirty="0"/>
          </a:p>
        </p:txBody>
      </p:sp>
    </p:spTree>
    <p:extLst>
      <p:ext uri="{BB962C8B-B14F-4D97-AF65-F5344CB8AC3E}">
        <p14:creationId xmlns:p14="http://schemas.microsoft.com/office/powerpoint/2010/main" val="304544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Тэргүүлэгчдийн хувьд:</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lstStyle/>
          <a:p>
            <a:r>
              <a:rPr lang="mn-MN" dirty="0"/>
              <a:t>2022.01.01-нийг хүртэл ажилласан</a:t>
            </a:r>
          </a:p>
          <a:p>
            <a:r>
              <a:rPr lang="mn-MN" dirty="0"/>
              <a:t>Байнгын, тасралтгүй ажиллах үүргийг нь Хороод хэрэгжүүлнэ </a:t>
            </a:r>
            <a:r>
              <a:rPr lang="en-US" dirty="0"/>
              <a:t>(</a:t>
            </a:r>
            <a:r>
              <a:rPr lang="mn-MN" dirty="0"/>
              <a:t>45.1</a:t>
            </a:r>
            <a:r>
              <a:rPr lang="en-US" dirty="0"/>
              <a:t>)</a:t>
            </a:r>
            <a:endParaRPr lang="mn-MN" dirty="0"/>
          </a:p>
          <a:p>
            <a:r>
              <a:rPr lang="mn-MN" dirty="0"/>
              <a:t>Хуралдаан зарлах – Хурлын дарга </a:t>
            </a:r>
            <a:r>
              <a:rPr lang="en-US" dirty="0"/>
              <a:t>(</a:t>
            </a:r>
            <a:r>
              <a:rPr lang="mn-MN" dirty="0"/>
              <a:t>46.6</a:t>
            </a:r>
            <a:r>
              <a:rPr lang="en-US" dirty="0"/>
              <a:t>)</a:t>
            </a:r>
            <a:endParaRPr lang="mn-MN" dirty="0"/>
          </a:p>
          <a:p>
            <a:pPr lvl="1"/>
            <a:r>
              <a:rPr lang="mn-MN" dirty="0"/>
              <a:t>Анхдугаар хуралдааныг тухайн шатны сонгуулийн хороо зарлан хуралдуулна</a:t>
            </a:r>
          </a:p>
          <a:p>
            <a:r>
              <a:rPr lang="mn-MN" dirty="0"/>
              <a:t>Бусад бүрэн эрх – Хуралд хадгалагдаж байгаа</a:t>
            </a:r>
          </a:p>
          <a:p>
            <a:endParaRPr lang="en-US" dirty="0"/>
          </a:p>
          <a:p>
            <a:endParaRPr lang="en-US" dirty="0"/>
          </a:p>
        </p:txBody>
      </p:sp>
    </p:spTree>
    <p:extLst>
      <p:ext uri="{BB962C8B-B14F-4D97-AF65-F5344CB8AC3E}">
        <p14:creationId xmlns:p14="http://schemas.microsoft.com/office/powerpoint/2010/main" val="1782057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fontScale="85000" lnSpcReduction="20000"/>
          </a:bodyPr>
          <a:lstStyle/>
          <a:p>
            <a:r>
              <a:rPr lang="mn-MN" dirty="0"/>
              <a:t>Улиралд нэг удаа хуралдана </a:t>
            </a:r>
            <a:r>
              <a:rPr lang="en-US" dirty="0"/>
              <a:t>(46.2)</a:t>
            </a:r>
          </a:p>
          <a:p>
            <a:r>
              <a:rPr lang="mn-MN" dirty="0"/>
              <a:t>Ээлжит бус хуралдааныг төлөөлөгчдийн </a:t>
            </a:r>
            <a:r>
              <a:rPr lang="en-US" dirty="0"/>
              <a:t>1/3</a:t>
            </a:r>
            <a:r>
              <a:rPr lang="mn-MN" dirty="0"/>
              <a:t>-ийн саналаар, мөн Хурлын дарга, Хурлын Зөвлөлийн санаачилгаар хуралдуулна </a:t>
            </a:r>
            <a:r>
              <a:rPr lang="en-US" dirty="0"/>
              <a:t>(</a:t>
            </a:r>
            <a:r>
              <a:rPr lang="mn-MN" dirty="0"/>
              <a:t>46.3</a:t>
            </a:r>
            <a:r>
              <a:rPr lang="en-US" dirty="0"/>
              <a:t>)</a:t>
            </a:r>
            <a:endParaRPr lang="mn-MN" dirty="0"/>
          </a:p>
          <a:p>
            <a:pPr lvl="1"/>
            <a:r>
              <a:rPr lang="mn-MN" dirty="0"/>
              <a:t>ИНХ-ын хуралдааныг Хурлын Зөвлөл, Засаг даргын санаачилгаар, мөн тухайн баг, хорооны сонгуулийн насны иргэдийн 10-аас доошгүй хувийн саналаар хуралдуулна </a:t>
            </a:r>
            <a:r>
              <a:rPr lang="en-US" dirty="0"/>
              <a:t>(</a:t>
            </a:r>
            <a:r>
              <a:rPr lang="mn-MN" dirty="0"/>
              <a:t>46.4</a:t>
            </a:r>
            <a:r>
              <a:rPr lang="en-US" dirty="0"/>
              <a:t>)</a:t>
            </a:r>
            <a:endParaRPr lang="mn-MN" dirty="0"/>
          </a:p>
          <a:p>
            <a:r>
              <a:rPr lang="mn-MN" dirty="0"/>
              <a:t>Анхдугаар хуралдааныг ээлжит сонгуулийн дүнг </a:t>
            </a:r>
            <a:r>
              <a:rPr lang="mn-MN" i="1" dirty="0"/>
              <a:t>өргөн мэдүүлсэн өдрөөс хойш </a:t>
            </a:r>
            <a:r>
              <a:rPr lang="mn-MN" dirty="0"/>
              <a:t>14 хоногийн дотор </a:t>
            </a:r>
            <a:r>
              <a:rPr lang="mn-MN" i="1" dirty="0"/>
              <a:t>тухайн шатны сонгуулийн хороо</a:t>
            </a:r>
            <a:r>
              <a:rPr lang="mn-MN" dirty="0"/>
              <a:t>, бусад хуралдааныг Хурлын дарга </a:t>
            </a:r>
            <a:r>
              <a:rPr lang="mn-MN" i="1" dirty="0"/>
              <a:t>7-оос доошгүй хоногийн өмнө </a:t>
            </a:r>
            <a:r>
              <a:rPr lang="mn-MN" dirty="0"/>
              <a:t>зарлан хуралдуулна</a:t>
            </a:r>
          </a:p>
          <a:p>
            <a:r>
              <a:rPr lang="mn-MN" dirty="0"/>
              <a:t>Анхдугаар хуралдааныг </a:t>
            </a:r>
            <a:r>
              <a:rPr lang="mn-MN" i="1" dirty="0"/>
              <a:t>хуралдаанд хүрэлцэн ирсэн </a:t>
            </a:r>
            <a:r>
              <a:rPr lang="mn-MN" dirty="0"/>
              <a:t>насаар хамгийн ахмад төлөөлөгч даргална</a:t>
            </a:r>
          </a:p>
          <a:p>
            <a:r>
              <a:rPr lang="mn-MN" dirty="0"/>
              <a:t>Бусад хуралдааныг Хурлын дарга, даргын эзгүйд Хурлын даргын санал болгосноор аль нэг </a:t>
            </a:r>
            <a:r>
              <a:rPr lang="mn-MN" i="1" dirty="0"/>
              <a:t>төлөөлөгч</a:t>
            </a:r>
            <a:r>
              <a:rPr lang="mn-MN" dirty="0"/>
              <a:t> удирдана </a:t>
            </a:r>
            <a:r>
              <a:rPr lang="en-US" dirty="0"/>
              <a:t>(</a:t>
            </a:r>
            <a:r>
              <a:rPr lang="mn-MN" dirty="0"/>
              <a:t>46.6</a:t>
            </a:r>
            <a:r>
              <a:rPr lang="en-US" dirty="0"/>
              <a:t>)</a:t>
            </a:r>
            <a:endParaRPr lang="mn-MN" dirty="0"/>
          </a:p>
          <a:p>
            <a:r>
              <a:rPr lang="mn-MN" dirty="0"/>
              <a:t>Баг, хорооны иргэдийн Нийтийн Хурлын хуралдааныг тухайн </a:t>
            </a:r>
            <a:r>
              <a:rPr lang="mn-MN" i="1" dirty="0"/>
              <a:t>хуралдаанаас сонгосон дарга </a:t>
            </a:r>
            <a:r>
              <a:rPr lang="mn-MN" dirty="0"/>
              <a:t>удирдаж явуулна </a:t>
            </a:r>
            <a:r>
              <a:rPr lang="en-US" dirty="0"/>
              <a:t>(</a:t>
            </a:r>
            <a:r>
              <a:rPr lang="mn-MN" dirty="0"/>
              <a:t>32.10</a:t>
            </a:r>
            <a:r>
              <a:rPr lang="en-US" dirty="0"/>
              <a:t>)</a:t>
            </a: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хуралдаан</a:t>
            </a:r>
            <a:endParaRPr lang="en-US" dirty="0"/>
          </a:p>
        </p:txBody>
      </p:sp>
    </p:spTree>
    <p:extLst>
      <p:ext uri="{BB962C8B-B14F-4D97-AF65-F5344CB8AC3E}">
        <p14:creationId xmlns:p14="http://schemas.microsoft.com/office/powerpoint/2010/main" val="327627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r>
              <a:rPr lang="mn-MN" dirty="0"/>
              <a:t>Хуралдааны шийдвэрийн биелэлтийг хангуулах арга хэмжээг зохион байгуулах, хуралдааны бэлтгэл хангах, хуралдаан хоорондын хугацаанд Хурлын хороо, ажлын хэсгийн үйл ажиллагааг уялдуулан зохицуулах үүрэг бүхий 5-7 хүртэл төлөөлөгчийн бүрэлдэхүүнтэй Хурлын Зөвлөл байгуулна. </a:t>
            </a:r>
          </a:p>
          <a:p>
            <a:r>
              <a:rPr lang="mn-MN" dirty="0"/>
              <a:t>Зөвлөлийг Хурлын дарга тэргүүлнэ</a:t>
            </a:r>
          </a:p>
          <a:p>
            <a:r>
              <a:rPr lang="mn-MN" dirty="0"/>
              <a:t>Хурлын бүрэн эрхэд хамаарах асуудлаар бие даан шийдвэр гаргахгүй</a:t>
            </a:r>
          </a:p>
          <a:p>
            <a:r>
              <a:rPr lang="mn-MN" dirty="0"/>
              <a:t>Хурлын Зөвлөлийн ажиллах журмыг Улсын Их Хурал баталсан.</a:t>
            </a:r>
          </a:p>
          <a:p>
            <a:pPr lvl="1"/>
            <a:r>
              <a:rPr lang="mn-MN" dirty="0"/>
              <a:t>УИХ-ын </a:t>
            </a:r>
            <a:r>
              <a:rPr lang="en-US" dirty="0"/>
              <a:t>2022.01.18</a:t>
            </a:r>
            <a:r>
              <a:rPr lang="mn-MN" dirty="0"/>
              <a:t>-ны өдрийн 7 дугаар тогтоолоор баталсан</a:t>
            </a:r>
            <a:endParaRPr lang="en-US" dirty="0"/>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Зөвлөл</a:t>
            </a:r>
            <a:endParaRPr lang="en-US" dirty="0"/>
          </a:p>
        </p:txBody>
      </p:sp>
    </p:spTree>
    <p:extLst>
      <p:ext uri="{BB962C8B-B14F-4D97-AF65-F5344CB8AC3E}">
        <p14:creationId xmlns:p14="http://schemas.microsoft.com/office/powerpoint/2010/main" val="3206360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45-р зүйл</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Хурлын зохион байгуулалтын хэлбэр</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Хурлын эрхлэх асуудлын тодорхой чиглэлийг дагнан хариуцна</a:t>
            </a:r>
          </a:p>
          <a:p>
            <a:pPr>
              <a:lnSpc>
                <a:spcPct val="80000"/>
              </a:lnSpc>
            </a:pPr>
            <a:r>
              <a:rPr lang="mn-MN" dirty="0"/>
              <a:t>Ажлаа Хуралд хариуцан тайлагнана</a:t>
            </a:r>
            <a:endParaRPr lang="mn-MN" sz="2800" dirty="0">
              <a:solidFill>
                <a:srgbClr val="002060"/>
              </a:solidFill>
              <a:latin typeface="Times New Roman" panose="02020603050405020304" pitchFamily="18" charset="0"/>
              <a:cs typeface="Times New Roman" panose="02020603050405020304" pitchFamily="18" charset="0"/>
            </a:endParaRP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Хуралдаанаар хэлэлцэх асуудлыг боловсруулах, урьдчилан хэлэлцэж дүгнэлт гаргах, эрхлэх асуудлынхаа хүрээнд Хурлын нэрийн өмнөөс хяналт хэрэгжүүлэх үүрэгтэй байх учиртай</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Шийдвэр нь Хурлын шийдвэрийн төсөл, эсвэл түүнд гаргасан санал дүгнэлт, хяналт шалгалтын ажлын дүгнэлт зэрэг хэлбэртэй байна</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хороо</a:t>
            </a:r>
            <a:endParaRPr lang="en-US" dirty="0"/>
          </a:p>
        </p:txBody>
      </p:sp>
    </p:spTree>
    <p:extLst>
      <p:ext uri="{BB962C8B-B14F-4D97-AF65-F5344CB8AC3E}">
        <p14:creationId xmlns:p14="http://schemas.microsoft.com/office/powerpoint/2010/main" val="595056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r>
              <a:rPr lang="mn-MN" sz="2800" dirty="0">
                <a:solidFill>
                  <a:srgbClr val="002060"/>
                </a:solidFill>
                <a:latin typeface="Times New Roman" panose="02020603050405020304" pitchFamily="18" charset="0"/>
                <a:cs typeface="Times New Roman" panose="02020603050405020304" pitchFamily="18" charset="0"/>
              </a:rPr>
              <a:t>Хороодын эрхлэх асуудал нь заавал “бүгдийг” хамрах бус, харин тухайн Хурлын бүрэн эрхийн хугацааны үйл ажиллагааны тэргүүлэх чиглэлүүд байвал ...</a:t>
            </a:r>
          </a:p>
          <a:p>
            <a:r>
              <a:rPr lang="mn-MN" sz="2800" dirty="0">
                <a:solidFill>
                  <a:srgbClr val="002060"/>
                </a:solidFill>
                <a:latin typeface="Times New Roman" panose="02020603050405020304" pitchFamily="18" charset="0"/>
                <a:cs typeface="Times New Roman" panose="02020603050405020304" pitchFamily="18" charset="0"/>
              </a:rPr>
              <a:t>Бүрэлдэхүүн нь уян хатан байвал ...</a:t>
            </a:r>
          </a:p>
          <a:p>
            <a:r>
              <a:rPr lang="mn-MN" sz="2800" dirty="0">
                <a:solidFill>
                  <a:srgbClr val="002060"/>
                </a:solidFill>
                <a:latin typeface="Times New Roman" panose="02020603050405020304" pitchFamily="18" charset="0"/>
                <a:cs typeface="Times New Roman" panose="02020603050405020304" pitchFamily="18" charset="0"/>
              </a:rPr>
              <a:t>Хуралдаанаар хэлэлцэх асуудлыг урьдчилан хэлэлцдэг, өөрсдөө асуудал санаачлан хэлэлцүүлдэг байх нь хорооны үндсэн үүрэг</a:t>
            </a:r>
            <a:r>
              <a:rPr lang="en-US" sz="2800" dirty="0">
                <a:solidFill>
                  <a:srgbClr val="002060"/>
                </a:solidFill>
                <a:latin typeface="Times New Roman" panose="02020603050405020304" pitchFamily="18" charset="0"/>
                <a:cs typeface="Times New Roman" panose="02020603050405020304" pitchFamily="18" charset="0"/>
              </a:rPr>
              <a:t>!</a:t>
            </a: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Хороодын талаар санаа ...</a:t>
            </a:r>
            <a:endParaRPr lang="en-US" dirty="0"/>
          </a:p>
        </p:txBody>
      </p:sp>
    </p:spTree>
    <p:extLst>
      <p:ext uri="{BB962C8B-B14F-4D97-AF65-F5344CB8AC3E}">
        <p14:creationId xmlns:p14="http://schemas.microsoft.com/office/powerpoint/2010/main" val="1104498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ИТХ-ын төлөөлөгч</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lnSpcReduction="10000"/>
          </a:bodyPr>
          <a:lstStyle/>
          <a:p>
            <a:r>
              <a:rPr lang="mn-MN" dirty="0"/>
              <a:t>Өөр шатны Хурлын төлөөлөгч байхыг хориглосон </a:t>
            </a:r>
            <a:r>
              <a:rPr lang="en-US" dirty="0"/>
              <a:t>(</a:t>
            </a:r>
            <a:r>
              <a:rPr lang="mn-MN" dirty="0"/>
              <a:t>2024 оны сонгуулиас эхлэн мөрдөнө</a:t>
            </a:r>
            <a:r>
              <a:rPr lang="en-US" dirty="0"/>
              <a:t>)</a:t>
            </a:r>
            <a:endParaRPr lang="mn-MN" dirty="0"/>
          </a:p>
          <a:p>
            <a:r>
              <a:rPr lang="mn-MN" dirty="0"/>
              <a:t>Төлөөлөгчийн үүргээ биелүүлэхгүй байгаа бол тухайн тойргийн сонгогчдын олонхийн саналаар эгүүлэн татна. Эгүүлэн татах журмыг УИХ батална</a:t>
            </a:r>
          </a:p>
          <a:p>
            <a:r>
              <a:rPr lang="mn-MN" dirty="0"/>
              <a:t>Хуралдаанд оролцоогүй, дэг зөрчсөн, тайлагнаагүй бол хариуцлага хүлээлгэнэ</a:t>
            </a:r>
          </a:p>
          <a:p>
            <a:pPr lvl="1"/>
            <a:r>
              <a:rPr lang="mn-MN" dirty="0"/>
              <a:t>Сануулах, </a:t>
            </a:r>
          </a:p>
          <a:p>
            <a:pPr lvl="1"/>
            <a:r>
              <a:rPr lang="mn-MN" dirty="0"/>
              <a:t>Асуулт асуух, үг хэлэх эрхийг Хуралдааны хугацаанд хасах</a:t>
            </a:r>
          </a:p>
          <a:p>
            <a:pPr lvl="1"/>
            <a:r>
              <a:rPr lang="mn-MN" dirty="0"/>
              <a:t>Санал хураалтаас бусад ажиллагаанд оролцох эрхийг Хуралдааны хугацаанд хасах</a:t>
            </a:r>
          </a:p>
          <a:p>
            <a:pPr lvl="1"/>
            <a:r>
              <a:rPr lang="mn-MN" dirty="0"/>
              <a:t>Асуудал оруулах эрхийг Хуралдааны хугацаанд хасах</a:t>
            </a:r>
          </a:p>
          <a:p>
            <a:endParaRPr lang="en-US" dirty="0"/>
          </a:p>
          <a:p>
            <a:endParaRPr lang="en-US" dirty="0"/>
          </a:p>
        </p:txBody>
      </p:sp>
    </p:spTree>
    <p:extLst>
      <p:ext uri="{BB962C8B-B14F-4D97-AF65-F5344CB8AC3E}">
        <p14:creationId xmlns:p14="http://schemas.microsoft.com/office/powerpoint/2010/main" val="111650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ИТХ-ын төлөөлөгч</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fontScale="47500" lnSpcReduction="20000"/>
          </a:bodyPr>
          <a:lstStyle/>
          <a:p>
            <a:r>
              <a:rPr lang="mn-MN" sz="4200" dirty="0"/>
              <a:t>Төлөөлөгчийн үйл ажиллагааны баталгаанд өөрчлөлт орсон:</a:t>
            </a:r>
          </a:p>
          <a:p>
            <a:pPr lvl="1" fontAlgn="t">
              <a:lnSpc>
                <a:spcPct val="110000"/>
              </a:lnSpc>
            </a:pPr>
            <a:r>
              <a:rPr lang="mn-MN" sz="3800" dirty="0"/>
              <a:t>Хурлын төсөвт төлөөлөгчийн үйл ажиллагаа, тэдгээрийг чадавхжуулах арга хэмжээний зардлыг тусгана</a:t>
            </a:r>
          </a:p>
          <a:p>
            <a:pPr lvl="1" fontAlgn="t">
              <a:lnSpc>
                <a:spcPct val="110000"/>
              </a:lnSpc>
            </a:pPr>
            <a:r>
              <a:rPr lang="mn-MN" sz="3800" dirty="0"/>
              <a:t>Улс төрийн нам, бусад байгууллага төлөөлөгчийн үйл ажиллагаанд хөндлөнгөөс оролцох, үүрэг хүлээлгэхийг хориглоно</a:t>
            </a:r>
            <a:endParaRPr lang="en-US" sz="3800" dirty="0"/>
          </a:p>
          <a:p>
            <a:r>
              <a:rPr lang="mn-MN" sz="4200" dirty="0"/>
              <a:t>Төлөөлөгчийн бүрэн эрх хугацаанаас өмнө дуусгавар болно:</a:t>
            </a:r>
          </a:p>
          <a:p>
            <a:pPr lvl="1" fontAlgn="t">
              <a:lnSpc>
                <a:spcPct val="110000"/>
              </a:lnSpc>
            </a:pPr>
            <a:r>
              <a:rPr lang="mn-MN" sz="3800" dirty="0"/>
              <a:t>нас барсан;</a:t>
            </a:r>
          </a:p>
          <a:p>
            <a:pPr lvl="1" fontAlgn="t">
              <a:lnSpc>
                <a:spcPct val="110000"/>
              </a:lnSpc>
            </a:pPr>
            <a:r>
              <a:rPr lang="mn-MN" sz="3800" dirty="0"/>
              <a:t>хүндэтгэн үзэх бусад шалтгаанаар чөлөөлөгдөх хүсэлтээ өөрөө гаргасан;</a:t>
            </a:r>
          </a:p>
          <a:p>
            <a:pPr lvl="1" fontAlgn="t">
              <a:lnSpc>
                <a:spcPct val="110000"/>
              </a:lnSpc>
            </a:pPr>
            <a:r>
              <a:rPr lang="mn-MN" sz="3800" dirty="0"/>
              <a:t>гэмт хэрэг үйлдсэн болох нь шүүхийн хүчин төгөлдөр шийтгэх тогтоолоор батлагдсан;</a:t>
            </a:r>
          </a:p>
          <a:p>
            <a:pPr lvl="1" fontAlgn="t">
              <a:lnSpc>
                <a:spcPct val="110000"/>
              </a:lnSpc>
            </a:pPr>
            <a:r>
              <a:rPr lang="mn-MN" sz="3800" dirty="0"/>
              <a:t>тухайн орон нутгаас шилжсэн;</a:t>
            </a:r>
          </a:p>
          <a:p>
            <a:pPr lvl="1" fontAlgn="t">
              <a:lnSpc>
                <a:spcPct val="110000"/>
              </a:lnSpc>
            </a:pPr>
            <a:r>
              <a:rPr lang="mn-MN" sz="3800" dirty="0"/>
              <a:t>энэ хуульд өөрөөр заагаагүй бол төрийн жинхэнэ албан тушаалд томилогдсон;</a:t>
            </a:r>
          </a:p>
          <a:p>
            <a:pPr lvl="1" fontAlgn="t">
              <a:lnSpc>
                <a:spcPct val="110000"/>
              </a:lnSpc>
            </a:pPr>
            <a:r>
              <a:rPr lang="mn-MN" sz="3800" dirty="0"/>
              <a:t>энэ хуулийн 40.1-д заасан “төлөөлөгчийн үйл ажиллагаанд хориглох зүйл”-ийг зөрчсөн;</a:t>
            </a:r>
          </a:p>
          <a:p>
            <a:pPr lvl="1" fontAlgn="t">
              <a:lnSpc>
                <a:spcPct val="110000"/>
              </a:lnSpc>
            </a:pPr>
            <a:r>
              <a:rPr lang="mn-MN" sz="3800" dirty="0"/>
              <a:t>Хурлын төлөөлөгчийн ёс зүйн дүрмийг удаа дараа, эсхүл ноцтой зөрчсөн; </a:t>
            </a:r>
          </a:p>
          <a:p>
            <a:pPr lvl="1" fontAlgn="t">
              <a:lnSpc>
                <a:spcPct val="110000"/>
              </a:lnSpc>
            </a:pPr>
            <a:r>
              <a:rPr lang="mn-MN" sz="3800" dirty="0"/>
              <a:t>Аймаг, нийслэл, сум, дүүргийн иргэдийн Төлөөлөгчдийн Хурлын сонгуулийн тухай хуульд заасан үндэслэлээр төлөөлөгчөөр сонгогдсонд тооцсон тухай шийдвэр хүчингүй болсон.</a:t>
            </a:r>
          </a:p>
          <a:p>
            <a:pPr lvl="1"/>
            <a:endParaRPr lang="en-US" dirty="0"/>
          </a:p>
        </p:txBody>
      </p:sp>
    </p:spTree>
    <p:extLst>
      <p:ext uri="{BB962C8B-B14F-4D97-AF65-F5344CB8AC3E}">
        <p14:creationId xmlns:p14="http://schemas.microsoft.com/office/powerpoint/2010/main" val="131682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77E1-3D17-4464-A0B0-3F58B69DB764}"/>
              </a:ext>
            </a:extLst>
          </p:cNvPr>
          <p:cNvSpPr>
            <a:spLocks noGrp="1"/>
          </p:cNvSpPr>
          <p:nvPr>
            <p:ph type="title"/>
          </p:nvPr>
        </p:nvSpPr>
        <p:spPr>
          <a:xfrm>
            <a:off x="1880558" y="365126"/>
            <a:ext cx="9473242" cy="1023728"/>
          </a:xfrm>
        </p:spPr>
        <p:txBody>
          <a:bodyPr/>
          <a:lstStyle/>
          <a:p>
            <a:r>
              <a:rPr lang="mn-MN" dirty="0"/>
              <a:t>Хариуцлага</a:t>
            </a:r>
            <a:endParaRPr lang="en-US" dirty="0"/>
          </a:p>
        </p:txBody>
      </p:sp>
      <p:sp>
        <p:nvSpPr>
          <p:cNvPr id="3" name="Text Placeholder 2">
            <a:extLst>
              <a:ext uri="{FF2B5EF4-FFF2-40B4-BE49-F238E27FC236}">
                <a16:creationId xmlns:a16="http://schemas.microsoft.com/office/drawing/2014/main" id="{CBCEC81E-66B4-4268-B8B5-570CDC4FFDD3}"/>
              </a:ext>
            </a:extLst>
          </p:cNvPr>
          <p:cNvSpPr>
            <a:spLocks noGrp="1"/>
          </p:cNvSpPr>
          <p:nvPr>
            <p:ph type="body" sz="quarter" idx="10"/>
          </p:nvPr>
        </p:nvSpPr>
        <p:spPr>
          <a:xfrm>
            <a:off x="728663" y="1463040"/>
            <a:ext cx="11010900" cy="4752023"/>
          </a:xfrm>
          <a:ln>
            <a:noFill/>
          </a:ln>
        </p:spPr>
        <p:txBody>
          <a:bodyPr>
            <a:normAutofit fontScale="77500" lnSpcReduction="20000"/>
          </a:bodyPr>
          <a:lstStyle/>
          <a:p>
            <a:r>
              <a:rPr lang="mn-MN" sz="2600" dirty="0">
                <a:solidFill>
                  <a:srgbClr val="002060"/>
                </a:solidFill>
                <a:latin typeface="Times New Roman" panose="02020603050405020304" pitchFamily="18" charset="0"/>
                <a:cs typeface="Times New Roman" panose="02020603050405020304" pitchFamily="18" charset="0"/>
              </a:rPr>
              <a:t>Хурал өөрөө тарах нөхцөл:</a:t>
            </a:r>
          </a:p>
          <a:p>
            <a:pPr lvl="1"/>
            <a:r>
              <a:rPr lang="mn-MN" sz="2600" dirty="0">
                <a:solidFill>
                  <a:srgbClr val="002060"/>
                </a:solidFill>
                <a:latin typeface="Times New Roman" panose="02020603050405020304" pitchFamily="18" charset="0"/>
                <a:cs typeface="Times New Roman" panose="02020603050405020304" pitchFamily="18" charset="0"/>
              </a:rPr>
              <a:t>Төлөөлөгчдийн олонх нь санал оруулж, 2/3 нь Хурал бүрэн эрхээ хэрэгжүүлэх боломжгүй гэж үзсэн</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36.1.1</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Анхдугаар хуралдаан товлон зарласнаас 50 хоногийн дотор Хурлын дарга сонгох, Засаг даргад нэр дэвшүүлэх асуудлыг шийдвэрлэж чадаагүй</a:t>
            </a:r>
            <a:r>
              <a:rPr lang="en-US" sz="2600" dirty="0">
                <a:solidFill>
                  <a:srgbClr val="002060"/>
                </a:solidFill>
                <a:latin typeface="Times New Roman" panose="02020603050405020304" pitchFamily="18" charset="0"/>
                <a:cs typeface="Times New Roman" panose="02020603050405020304" pitchFamily="18" charset="0"/>
              </a:rPr>
              <a:t>, </a:t>
            </a:r>
            <a:r>
              <a:rPr lang="mn-MN" sz="2600" dirty="0"/>
              <a:t>хуульд заасан хугацаанд төсвөө батлаагүй, </a:t>
            </a:r>
            <a:r>
              <a:rPr lang="mn-MN" sz="2600" dirty="0">
                <a:solidFill>
                  <a:srgbClr val="002060"/>
                </a:solidFill>
                <a:latin typeface="Times New Roman" panose="02020603050405020304" pitchFamily="18" charset="0"/>
                <a:cs typeface="Times New Roman" panose="02020603050405020304" pitchFamily="18" charset="0"/>
              </a:rPr>
              <a:t>хуралдаан зарлаж товлосон хугацаанаас хойш хуралдахгүй 60-аас дээш хоног өнгөрсөн бол тухайн Хурлыг аймаг, нийслэлийн Засаг даргын санал оруулснаар Засгийн газар тараах шийдвэр гаргасан</a:t>
            </a:r>
            <a:r>
              <a:rPr lang="en-US" sz="2600" dirty="0">
                <a:solidFill>
                  <a:srgbClr val="002060"/>
                </a:solidFill>
                <a:latin typeface="Times New Roman" panose="02020603050405020304" pitchFamily="18" charset="0"/>
                <a:cs typeface="Times New Roman" panose="02020603050405020304" pitchFamily="18" charset="0"/>
              </a:rPr>
              <a:t> – (</a:t>
            </a:r>
            <a:r>
              <a:rPr lang="mn-MN" sz="2600" dirty="0">
                <a:solidFill>
                  <a:srgbClr val="002060"/>
                </a:solidFill>
                <a:latin typeface="Times New Roman" panose="02020603050405020304" pitchFamily="18" charset="0"/>
                <a:cs typeface="Times New Roman" panose="02020603050405020304" pitchFamily="18" charset="0"/>
              </a:rPr>
              <a:t>36.1.2</a:t>
            </a:r>
            <a:r>
              <a:rPr lang="en-US" sz="2600" dirty="0">
                <a:solidFill>
                  <a:srgbClr val="002060"/>
                </a:solidFill>
                <a:latin typeface="Times New Roman" panose="02020603050405020304" pitchFamily="18" charset="0"/>
                <a:cs typeface="Times New Roman" panose="02020603050405020304" pitchFamily="18" charset="0"/>
              </a:rPr>
              <a:t>) – (</a:t>
            </a:r>
            <a:r>
              <a:rPr lang="mn-MN" sz="2600" dirty="0">
                <a:solidFill>
                  <a:srgbClr val="002060"/>
                </a:solidFill>
                <a:latin typeface="Times New Roman" panose="02020603050405020304" pitchFamily="18" charset="0"/>
                <a:cs typeface="Times New Roman" panose="02020603050405020304" pitchFamily="18" charset="0"/>
              </a:rPr>
              <a:t>Ерөнхийлөгчийн хориг?</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r>
              <a:rPr lang="mn-MN" sz="2600" dirty="0">
                <a:solidFill>
                  <a:srgbClr val="002060"/>
                </a:solidFill>
                <a:latin typeface="Times New Roman" panose="02020603050405020304" pitchFamily="18" charset="0"/>
                <a:cs typeface="Times New Roman" panose="02020603050405020304" pitchFamily="18" charset="0"/>
              </a:rPr>
              <a:t>Төлөөлөгчийг огцруулах, эгүүлэн татах:</a:t>
            </a:r>
          </a:p>
          <a:p>
            <a:pPr lvl="1"/>
            <a:r>
              <a:rPr lang="mn-MN" sz="2600" dirty="0">
                <a:solidFill>
                  <a:srgbClr val="002060"/>
                </a:solidFill>
                <a:latin typeface="Times New Roman" panose="02020603050405020304" pitchFamily="18" charset="0"/>
                <a:cs typeface="Times New Roman" panose="02020603050405020304" pitchFamily="18" charset="0"/>
              </a:rPr>
              <a:t>Гэмт хэрэг үйлдсэн болох нь шүүхийн хүчин төгөлдөр тогтоолоор батлагдсан - </a:t>
            </a:r>
            <a:r>
              <a:rPr lang="en-US" sz="2600" dirty="0">
                <a:solidFill>
                  <a:srgbClr val="002060"/>
                </a:solidFill>
                <a:latin typeface="Times New Roman" panose="02020603050405020304" pitchFamily="18" charset="0"/>
                <a:cs typeface="Times New Roman" panose="02020603050405020304" pitchFamily="18" charset="0"/>
              </a:rPr>
              <a:t>(41.1.3)</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төлөөлөгчийн эрх, үүргээ хэрэгжүүлэх явцад олж мэдсэн төр, байгууллага, хувь хүний нууцад хамаарах мэдээллийг задруулах, хувьдаа ашиглах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40.1.1, 41.1.</a:t>
            </a:r>
            <a:r>
              <a:rPr lang="en-US" sz="2600" dirty="0">
                <a:solidFill>
                  <a:srgbClr val="002060"/>
                </a:solidFill>
                <a:latin typeface="Times New Roman" panose="02020603050405020304" pitchFamily="18" charset="0"/>
                <a:cs typeface="Times New Roman" panose="02020603050405020304" pitchFamily="18" charset="0"/>
              </a:rPr>
              <a:t>6)</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Хурлын төлөөлөгчийн ёс зүйн дүрмийг удаа дараа, эсхүл ноцтой зөрчсөн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41.1.7</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Төлөөлөгчийн үүргээ биелүүлэхгүй байгаа бол тухайн тойргийн сонгогчдын олонхын саналаар төлөөлөгчийг эгүүлэн татна. Эгүүлэн татах журмыг УИХ батална.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42-р зүйл</a:t>
            </a:r>
            <a:r>
              <a:rPr lang="en-US" sz="2600" dirty="0">
                <a:solidFill>
                  <a:srgbClr val="002060"/>
                </a:solidFill>
                <a:latin typeface="Times New Roman" panose="02020603050405020304" pitchFamily="18" charset="0"/>
                <a:cs typeface="Times New Roman" panose="02020603050405020304" pitchFamily="18" charset="0"/>
              </a:rPr>
              <a:t>) (</a:t>
            </a:r>
            <a:r>
              <a:rPr lang="mn-MN" sz="2600" dirty="0">
                <a:solidFill>
                  <a:srgbClr val="002060"/>
                </a:solidFill>
                <a:latin typeface="Times New Roman" panose="02020603050405020304" pitchFamily="18" charset="0"/>
                <a:cs typeface="Times New Roman" panose="02020603050405020304" pitchFamily="18" charset="0"/>
              </a:rPr>
              <a:t>Ерөнхийлөгчийн хориг?</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795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77E1-3D17-4464-A0B0-3F58B69DB764}"/>
              </a:ext>
            </a:extLst>
          </p:cNvPr>
          <p:cNvSpPr>
            <a:spLocks noGrp="1"/>
          </p:cNvSpPr>
          <p:nvPr>
            <p:ph type="title"/>
          </p:nvPr>
        </p:nvSpPr>
        <p:spPr>
          <a:xfrm>
            <a:off x="1880558" y="365126"/>
            <a:ext cx="9473242" cy="1023728"/>
          </a:xfrm>
        </p:spPr>
        <p:txBody>
          <a:bodyPr/>
          <a:lstStyle/>
          <a:p>
            <a:r>
              <a:rPr lang="mn-MN" dirty="0"/>
              <a:t>Эгүүлэн татах асуудал</a:t>
            </a:r>
            <a:endParaRPr lang="en-US" dirty="0"/>
          </a:p>
        </p:txBody>
      </p:sp>
      <p:sp>
        <p:nvSpPr>
          <p:cNvPr id="3" name="Text Placeholder 2">
            <a:extLst>
              <a:ext uri="{FF2B5EF4-FFF2-40B4-BE49-F238E27FC236}">
                <a16:creationId xmlns:a16="http://schemas.microsoft.com/office/drawing/2014/main" id="{CBCEC81E-66B4-4268-B8B5-570CDC4FFDD3}"/>
              </a:ext>
            </a:extLst>
          </p:cNvPr>
          <p:cNvSpPr>
            <a:spLocks noGrp="1"/>
          </p:cNvSpPr>
          <p:nvPr>
            <p:ph type="body" sz="quarter" idx="10"/>
          </p:nvPr>
        </p:nvSpPr>
        <p:spPr>
          <a:ln>
            <a:noFill/>
          </a:ln>
        </p:spPr>
        <p:txBody>
          <a:bodyPr/>
          <a:lstStyle/>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“Эгүүлэн татах эсэхийг шийдвэрлэх” гэдэг нь сонгосон</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томилсон этгээдээс хүлээлгэж буй хариуцлагын механизм</a:t>
            </a:r>
          </a:p>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Ямар үндэслэлээр? --- “Төлөөлөгчийн үүргээ биелүүлэхгүй байгаа бол”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ЗЗНДНТУХ, 42.1</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 ө.х. “сонгосон тойргийнх нь иргэд тухайн төлөөлөгчийн үүргээ биелүүлэхгүй байна гэж үзвэл”</a:t>
            </a:r>
          </a:p>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Хэрхэн шийдвэрлэх вэ? --- “тухайн тойргийн сонгогчдын олонхын саналаар”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ЗЗНДНТУХ, 42.1</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 ө.х. “Сонгогдсон тойрогт нь санал хурааж шийдвэрлэнэ” гэсэн үг</a:t>
            </a:r>
          </a:p>
        </p:txBody>
      </p:sp>
    </p:spTree>
    <p:extLst>
      <p:ext uri="{BB962C8B-B14F-4D97-AF65-F5344CB8AC3E}">
        <p14:creationId xmlns:p14="http://schemas.microsoft.com/office/powerpoint/2010/main" val="335131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002FD-7B55-4F23-BB8C-56B1E22C467D}"/>
              </a:ext>
            </a:extLst>
          </p:cNvPr>
          <p:cNvSpPr>
            <a:spLocks noGrp="1"/>
          </p:cNvSpPr>
          <p:nvPr>
            <p:ph type="title"/>
          </p:nvPr>
        </p:nvSpPr>
        <p:spPr>
          <a:xfrm>
            <a:off x="1485899" y="365126"/>
            <a:ext cx="10253663" cy="1111250"/>
          </a:xfrm>
        </p:spPr>
        <p:txBody>
          <a:bodyPr/>
          <a:lstStyle/>
          <a:p>
            <a:r>
              <a:rPr lang="mn-MN" dirty="0"/>
              <a:t>Энэ хууль нь</a:t>
            </a:r>
            <a:endParaRPr lang="en-US" dirty="0"/>
          </a:p>
        </p:txBody>
      </p:sp>
      <p:sp>
        <p:nvSpPr>
          <p:cNvPr id="3" name="Text Placeholder 2">
            <a:extLst>
              <a:ext uri="{FF2B5EF4-FFF2-40B4-BE49-F238E27FC236}">
                <a16:creationId xmlns:a16="http://schemas.microsoft.com/office/drawing/2014/main" id="{44BA7675-8790-471D-8B31-F12207959DAD}"/>
              </a:ext>
            </a:extLst>
          </p:cNvPr>
          <p:cNvSpPr>
            <a:spLocks noGrp="1"/>
          </p:cNvSpPr>
          <p:nvPr>
            <p:ph type="body" sz="quarter" idx="10"/>
          </p:nvPr>
        </p:nvSpPr>
        <p:spPr>
          <a:ln>
            <a:noFill/>
          </a:ln>
        </p:spPr>
        <p:txBody>
          <a:bodyPr/>
          <a:lstStyle/>
          <a:p>
            <a:r>
              <a:rPr lang="mn-MN" dirty="0"/>
              <a:t>Анх 1992 оны 08 дугаар сард батлагдаж, одоо хэрэгжиж байгаа</a:t>
            </a:r>
          </a:p>
          <a:p>
            <a:r>
              <a:rPr lang="mn-MN" dirty="0"/>
              <a:t>2006 онд шинэчилсэн найруулга </a:t>
            </a:r>
          </a:p>
          <a:p>
            <a:r>
              <a:rPr lang="mn-MN" dirty="0"/>
              <a:t>2006-2020 онд 24 удаа нэмэлт, өөрчлөлт</a:t>
            </a:r>
          </a:p>
          <a:p>
            <a:r>
              <a:rPr lang="mn-MN" dirty="0"/>
              <a:t>2020.12.24-нд 2 дахь шинэчилсэн найруулгыг баталсан, 2022.01.01-ний өдрөөс хэрэгжиж байна</a:t>
            </a:r>
            <a:endParaRPr lang="en-US" dirty="0"/>
          </a:p>
          <a:p>
            <a:r>
              <a:rPr lang="en-US" dirty="0"/>
              <a:t>2021 </a:t>
            </a:r>
            <a:r>
              <a:rPr lang="mn-MN" dirty="0"/>
              <a:t>онд хоёр удаа нэмэлт, өөрчлөлт оруулсан</a:t>
            </a:r>
            <a:endParaRPr lang="en-US" dirty="0"/>
          </a:p>
        </p:txBody>
      </p:sp>
    </p:spTree>
    <p:extLst>
      <p:ext uri="{BB962C8B-B14F-4D97-AF65-F5344CB8AC3E}">
        <p14:creationId xmlns:p14="http://schemas.microsoft.com/office/powerpoint/2010/main" val="4285597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48E3-10D3-41CD-A67D-C285D0AC7A0A}"/>
              </a:ext>
            </a:extLst>
          </p:cNvPr>
          <p:cNvSpPr>
            <a:spLocks noGrp="1"/>
          </p:cNvSpPr>
          <p:nvPr>
            <p:ph type="ctrTitle"/>
          </p:nvPr>
        </p:nvSpPr>
        <p:spPr/>
        <p:txBody>
          <a:bodyPr>
            <a:normAutofit/>
          </a:bodyPr>
          <a:lstStyle/>
          <a:p>
            <a:r>
              <a:rPr lang="mn-MN" sz="4000" dirty="0"/>
              <a:t>3</a:t>
            </a:r>
            <a:r>
              <a:rPr lang="en-US" sz="4000" dirty="0"/>
              <a:t>) </a:t>
            </a:r>
            <a:r>
              <a:rPr lang="mn-MN" sz="4000" dirty="0"/>
              <a:t>Нутгийн захиргааны байгууллага</a:t>
            </a:r>
            <a:endParaRPr lang="en-US" sz="4000" dirty="0"/>
          </a:p>
        </p:txBody>
      </p:sp>
    </p:spTree>
    <p:extLst>
      <p:ext uri="{BB962C8B-B14F-4D97-AF65-F5344CB8AC3E}">
        <p14:creationId xmlns:p14="http://schemas.microsoft.com/office/powerpoint/2010/main" val="949077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Засаг даргад нэр дэвшүүлэх, томилох</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fontScale="92500" lnSpcReduction="20000"/>
          </a:bodyPr>
          <a:lstStyle/>
          <a:p>
            <a:r>
              <a:rPr lang="mn-MN" dirty="0"/>
              <a:t>Шаардлага хангасан хүнийг ИТХ-ын төлөөлөгч, нам, эвслийн бүлэг Засаг даргад нэр дэвшүүлэхээр саналаа гаргана.</a:t>
            </a:r>
          </a:p>
          <a:p>
            <a:pPr lvl="1"/>
            <a:r>
              <a:rPr lang="mn-MN" i="1" dirty="0">
                <a:highlight>
                  <a:srgbClr val="FFFF00"/>
                </a:highlight>
              </a:rPr>
              <a:t>Дээд шатны Засаг дарга буюу Ерөнхий сайд мөн саналаа гаргаж болно</a:t>
            </a:r>
            <a:endParaRPr lang="en-US" i="1" dirty="0">
              <a:highlight>
                <a:srgbClr val="FFFF00"/>
              </a:highlight>
            </a:endParaRPr>
          </a:p>
          <a:p>
            <a:pPr lvl="2"/>
            <a:r>
              <a:rPr lang="mn-MN" dirty="0"/>
              <a:t>Монгол Улсын Ерөнхийлөгчийн хориг – Хоригийг УИХ хүлээн авсан </a:t>
            </a:r>
            <a:r>
              <a:rPr lang="en-US" dirty="0"/>
              <a:t>(</a:t>
            </a:r>
            <a:r>
              <a:rPr lang="mn-MN" dirty="0"/>
              <a:t>2021.01.28, №17</a:t>
            </a:r>
            <a:r>
              <a:rPr lang="en-US" dirty="0"/>
              <a:t>)</a:t>
            </a:r>
            <a:endParaRPr lang="mn-MN" dirty="0"/>
          </a:p>
          <a:p>
            <a:pPr lvl="2"/>
            <a:r>
              <a:rPr lang="mn-MN" dirty="0"/>
              <a:t>2021.12.16-нд нэмэлт өөрчлөлт оруулж, хассан</a:t>
            </a:r>
          </a:p>
          <a:p>
            <a:r>
              <a:rPr lang="mn-MN" dirty="0"/>
              <a:t>Санал хураалт явуулж, олонхын санал авсан хүнийг Засаг даргад нэр дэвшүүлнэ</a:t>
            </a:r>
          </a:p>
          <a:p>
            <a:r>
              <a:rPr lang="mn-MN" dirty="0"/>
              <a:t>Нэр дэвшигч нь шаардлага хангасан байх</a:t>
            </a:r>
          </a:p>
          <a:p>
            <a:r>
              <a:rPr lang="mn-MN" dirty="0"/>
              <a:t>Томилохоос татгалзаж болно. Татгалзсан тохиолдолд ИТХ </a:t>
            </a:r>
            <a:r>
              <a:rPr lang="mn-MN" i="1" dirty="0">
                <a:highlight>
                  <a:srgbClr val="FFFF00"/>
                </a:highlight>
              </a:rPr>
              <a:t>өөр хүнийг </a:t>
            </a:r>
            <a:r>
              <a:rPr lang="mn-MN" dirty="0"/>
              <a:t>нэр дэвшүүлнэ.</a:t>
            </a:r>
          </a:p>
          <a:p>
            <a:pPr lvl="2"/>
            <a:r>
              <a:rPr lang="mn-MN" dirty="0"/>
              <a:t>Монгол Улсын Ерөнхийлөгчийн хориг – Хоригийг УИХ хүлээн авсан </a:t>
            </a:r>
            <a:r>
              <a:rPr lang="en-US" dirty="0"/>
              <a:t>(</a:t>
            </a:r>
            <a:r>
              <a:rPr lang="mn-MN" dirty="0"/>
              <a:t>2021.01.28, №17</a:t>
            </a:r>
            <a:r>
              <a:rPr lang="en-US" dirty="0"/>
              <a:t>)</a:t>
            </a:r>
            <a:endParaRPr lang="mn-MN" dirty="0"/>
          </a:p>
          <a:p>
            <a:pPr lvl="2"/>
            <a:r>
              <a:rPr lang="mn-MN" dirty="0"/>
              <a:t>2021.12.16-нд нэмэлт өөрчлөлт оруулж, “өөр хүнийг” гэдгийг хасч, “дахин нэр дэвшүүлнэ” гэж өөрчилсөн</a:t>
            </a:r>
          </a:p>
          <a:p>
            <a:r>
              <a:rPr lang="mn-MN" dirty="0"/>
              <a:t>Ажлын 5 өдрийн дотор Засаг даргаар томилно</a:t>
            </a:r>
          </a:p>
          <a:p>
            <a:endParaRPr lang="en-US" dirty="0"/>
          </a:p>
          <a:p>
            <a:endParaRPr lang="en-US" dirty="0"/>
          </a:p>
        </p:txBody>
      </p:sp>
    </p:spTree>
    <p:extLst>
      <p:ext uri="{BB962C8B-B14F-4D97-AF65-F5344CB8AC3E}">
        <p14:creationId xmlns:p14="http://schemas.microsoft.com/office/powerpoint/2010/main" val="135403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942" y="365125"/>
            <a:ext cx="9412857" cy="833947"/>
          </a:xfrm>
        </p:spPr>
        <p:txBody>
          <a:bodyPr/>
          <a:lstStyle/>
          <a:p>
            <a:r>
              <a:rPr lang="mn-MN" dirty="0"/>
              <a:t>Засаг даргын бүрэн эрх</a:t>
            </a:r>
            <a:endParaRPr lang="en-US" dirty="0"/>
          </a:p>
        </p:txBody>
      </p:sp>
      <p:sp>
        <p:nvSpPr>
          <p:cNvPr id="3" name="Text Placeholder 2"/>
          <p:cNvSpPr>
            <a:spLocks noGrp="1"/>
          </p:cNvSpPr>
          <p:nvPr>
            <p:ph type="body" sz="quarter" idx="10"/>
          </p:nvPr>
        </p:nvSpPr>
        <p:spPr>
          <a:ln>
            <a:noFill/>
          </a:ln>
        </p:spPr>
        <p:txBody>
          <a:bodyPr>
            <a:normAutofit/>
          </a:bodyPr>
          <a:lstStyle/>
          <a:p>
            <a:r>
              <a:rPr lang="mn-MN" sz="3600" dirty="0"/>
              <a:t>Нэгж бүрийн Засаг даргын бүрэн эрхийг тусгайлан заасан</a:t>
            </a:r>
          </a:p>
          <a:p>
            <a:pPr lvl="1"/>
            <a:r>
              <a:rPr lang="mn-MN" sz="3200" dirty="0"/>
              <a:t>Багийн Засаг даргад 13 бүрэн эрх </a:t>
            </a:r>
            <a:r>
              <a:rPr lang="en-US" sz="3200" dirty="0"/>
              <a:t>(</a:t>
            </a:r>
            <a:r>
              <a:rPr lang="mn-MN" sz="3200" dirty="0"/>
              <a:t>58 дугаар зүйл</a:t>
            </a:r>
            <a:r>
              <a:rPr lang="en-US" sz="3200" dirty="0"/>
              <a:t>)</a:t>
            </a:r>
            <a:endParaRPr lang="mn-MN" sz="3200" dirty="0"/>
          </a:p>
          <a:p>
            <a:pPr lvl="1"/>
            <a:r>
              <a:rPr lang="mn-MN" sz="3200" dirty="0"/>
              <a:t>Сумын Засаг даргад 23 бүрэн эрх </a:t>
            </a:r>
            <a:r>
              <a:rPr lang="en-US" sz="3200" dirty="0"/>
              <a:t>(</a:t>
            </a:r>
            <a:r>
              <a:rPr lang="mn-MN" sz="3200" dirty="0"/>
              <a:t>59 дүгээр зүйл</a:t>
            </a:r>
            <a:r>
              <a:rPr lang="en-US" sz="3200" dirty="0"/>
              <a:t>)</a:t>
            </a:r>
            <a:endParaRPr lang="mn-MN" sz="3200" dirty="0"/>
          </a:p>
          <a:p>
            <a:pPr lvl="1"/>
            <a:r>
              <a:rPr lang="mn-MN" sz="3200" dirty="0"/>
              <a:t>Аймгийн Засаг даргад 21 бүрэн эрх </a:t>
            </a:r>
            <a:r>
              <a:rPr lang="en-US" sz="3200" dirty="0"/>
              <a:t>(</a:t>
            </a:r>
            <a:r>
              <a:rPr lang="mn-MN" sz="3200" dirty="0"/>
              <a:t>60 дугаар зүйл</a:t>
            </a:r>
            <a:r>
              <a:rPr lang="en-US" sz="3200" dirty="0"/>
              <a:t>)</a:t>
            </a:r>
          </a:p>
        </p:txBody>
      </p:sp>
    </p:spTree>
    <p:extLst>
      <p:ext uri="{BB962C8B-B14F-4D97-AF65-F5344CB8AC3E}">
        <p14:creationId xmlns:p14="http://schemas.microsoft.com/office/powerpoint/2010/main" val="3072360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8DE8-0AE0-4242-8EC2-0518F1B589EE}"/>
              </a:ext>
            </a:extLst>
          </p:cNvPr>
          <p:cNvSpPr>
            <a:spLocks noGrp="1"/>
          </p:cNvSpPr>
          <p:nvPr>
            <p:ph type="title"/>
          </p:nvPr>
        </p:nvSpPr>
        <p:spPr/>
        <p:txBody>
          <a:bodyPr/>
          <a:lstStyle/>
          <a:p>
            <a:r>
              <a:rPr lang="mn-MN" dirty="0"/>
              <a:t>Хурлын шийдвэрийг хэрэгжүүлэх</a:t>
            </a:r>
            <a:endParaRPr lang="en-US" dirty="0"/>
          </a:p>
        </p:txBody>
      </p:sp>
      <p:sp>
        <p:nvSpPr>
          <p:cNvPr id="3" name="Text Placeholder 2">
            <a:extLst>
              <a:ext uri="{FF2B5EF4-FFF2-40B4-BE49-F238E27FC236}">
                <a16:creationId xmlns:a16="http://schemas.microsoft.com/office/drawing/2014/main" id="{7BCBB6D1-BB88-4B56-BA04-35D0C3038D02}"/>
              </a:ext>
            </a:extLst>
          </p:cNvPr>
          <p:cNvSpPr>
            <a:spLocks noGrp="1"/>
          </p:cNvSpPr>
          <p:nvPr>
            <p:ph type="body" sz="quarter" idx="10"/>
          </p:nvPr>
        </p:nvSpPr>
        <p:spPr/>
        <p:txBody>
          <a:bodyPr/>
          <a:lstStyle/>
          <a:p>
            <a:r>
              <a:rPr lang="mn-MN" dirty="0"/>
              <a:t>Засаг дарга Хурлын шийдвэрийг хэрэгжүүлэх үүрэгтэй</a:t>
            </a:r>
            <a:r>
              <a:rPr lang="en-US" dirty="0"/>
              <a:t>;</a:t>
            </a:r>
            <a:endParaRPr lang="mn-MN" dirty="0"/>
          </a:p>
          <a:p>
            <a:r>
              <a:rPr lang="mn-MN" dirty="0"/>
              <a:t>Хэрэгжүүлэхийн өмнө хориг тавих эсэхээ шийдвэрлэнэ</a:t>
            </a:r>
            <a:r>
              <a:rPr lang="en-US" dirty="0"/>
              <a:t>;</a:t>
            </a:r>
            <a:endParaRPr lang="mn-MN" dirty="0"/>
          </a:p>
          <a:p>
            <a:r>
              <a:rPr lang="mn-MN" dirty="0"/>
              <a:t>Тамгын газар, нутгийн захиргааны агентлагийг оролцуулан зохион байгуулна</a:t>
            </a:r>
            <a:r>
              <a:rPr lang="en-US" dirty="0"/>
              <a:t>;</a:t>
            </a:r>
            <a:endParaRPr lang="mn-MN" dirty="0"/>
          </a:p>
          <a:p>
            <a:r>
              <a:rPr lang="mn-MN" dirty="0"/>
              <a:t>Хурлын шийдвэрийн хэрэгжилтийн талаар жил бүр тухайн Хуралд тайлагнана</a:t>
            </a:r>
            <a:endParaRPr lang="en-US" dirty="0"/>
          </a:p>
        </p:txBody>
      </p:sp>
    </p:spTree>
    <p:extLst>
      <p:ext uri="{BB962C8B-B14F-4D97-AF65-F5344CB8AC3E}">
        <p14:creationId xmlns:p14="http://schemas.microsoft.com/office/powerpoint/2010/main" val="4117228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05D8-7D64-4AA6-94B2-8FE0A87AD0FE}"/>
              </a:ext>
            </a:extLst>
          </p:cNvPr>
          <p:cNvSpPr>
            <a:spLocks noGrp="1"/>
          </p:cNvSpPr>
          <p:nvPr>
            <p:ph type="title"/>
          </p:nvPr>
        </p:nvSpPr>
        <p:spPr/>
        <p:txBody>
          <a:bodyPr/>
          <a:lstStyle/>
          <a:p>
            <a:r>
              <a:rPr lang="mn-MN" dirty="0"/>
              <a:t>Засаг даргын хориг </a:t>
            </a:r>
            <a:r>
              <a:rPr lang="en-US" dirty="0"/>
              <a:t>(</a:t>
            </a:r>
            <a:r>
              <a:rPr lang="mn-MN" dirty="0"/>
              <a:t>50-р зүйл</a:t>
            </a:r>
            <a:r>
              <a:rPr lang="en-US" dirty="0"/>
              <a:t>)</a:t>
            </a:r>
          </a:p>
        </p:txBody>
      </p:sp>
      <p:sp>
        <p:nvSpPr>
          <p:cNvPr id="3" name="Text Placeholder 2">
            <a:extLst>
              <a:ext uri="{FF2B5EF4-FFF2-40B4-BE49-F238E27FC236}">
                <a16:creationId xmlns:a16="http://schemas.microsoft.com/office/drawing/2014/main" id="{E014C4D8-D4B4-408B-9E8B-B094F883F443}"/>
              </a:ext>
            </a:extLst>
          </p:cNvPr>
          <p:cNvSpPr>
            <a:spLocks noGrp="1"/>
          </p:cNvSpPr>
          <p:nvPr>
            <p:ph type="body" sz="quarter" idx="10"/>
          </p:nvPr>
        </p:nvSpPr>
        <p:spPr/>
        <p:txBody>
          <a:bodyPr>
            <a:normAutofit fontScale="77500" lnSpcReduction="20000"/>
          </a:bodyPr>
          <a:lstStyle/>
          <a:p>
            <a:r>
              <a:rPr lang="mn-MN" dirty="0"/>
              <a:t>Тухайн Хурал өөрийнх нь чиг үүрэг, бүрэн эрхэд үл хамаарах, түүнчлэн санхүүгийн болон бусад эх үүсвэргүй шийдвэр гаргасан бол Засаг дарга өөрийн санаачилгаар, </a:t>
            </a:r>
            <a:r>
              <a:rPr lang="mn-MN" i="1" dirty="0"/>
              <a:t>эсхүл дээд шатны Засаг дарга, Ерөнхий сайдын даалгаснаар</a:t>
            </a:r>
            <a:r>
              <a:rPr lang="mn-MN" dirty="0"/>
              <a:t> холбогдох шийдвэрт бүхэлд нь буюу түүний зарим хэсэгт хориг тавих эрхтэй</a:t>
            </a:r>
            <a:r>
              <a:rPr lang="en-US" dirty="0"/>
              <a:t>;</a:t>
            </a:r>
            <a:endParaRPr lang="mn-MN" dirty="0"/>
          </a:p>
          <a:p>
            <a:r>
              <a:rPr lang="mn-MN" dirty="0"/>
              <a:t>Хоригийг батлагдсан өдрөөс хойш ажлын </a:t>
            </a:r>
            <a:r>
              <a:rPr lang="mn-MN" i="1" dirty="0"/>
              <a:t>10 өдөрт багтаан </a:t>
            </a:r>
            <a:r>
              <a:rPr lang="mn-MN" dirty="0"/>
              <a:t>бичгээр тавих бөгөөд хориг тавих болсон үндэслэлийг тодорхой заана</a:t>
            </a:r>
            <a:r>
              <a:rPr lang="en-US" dirty="0"/>
              <a:t>;</a:t>
            </a:r>
            <a:endParaRPr lang="mn-MN" dirty="0"/>
          </a:p>
          <a:p>
            <a:r>
              <a:rPr lang="mn-MN" dirty="0"/>
              <a:t>Уг шийдвэрийг Хурлын дарга хүлээн авснаас хойш хэлэлцэж шийдвэрлэх хүртэлх хугацаанд түдгэлзсэнд тооцно</a:t>
            </a:r>
            <a:r>
              <a:rPr lang="en-US" dirty="0"/>
              <a:t>;</a:t>
            </a:r>
            <a:endParaRPr lang="mn-MN" dirty="0"/>
          </a:p>
          <a:p>
            <a:r>
              <a:rPr lang="mn-MN" dirty="0"/>
              <a:t>Хурал хоригийг хүлээж авснаас хойш 15 хоногийн дотор хуралдаанаар хэлэлцэнэ. Нийт төлөөлөгчийн олонх нь хүлээн зөвшөөрөөгүй бол тухайн шийдвэр, тэдгээрийн холбогдох хэсгийн заалтыг хүчин төгөлдөр хэвээр үлдээнэ</a:t>
            </a:r>
            <a:r>
              <a:rPr lang="en-US" dirty="0"/>
              <a:t>;</a:t>
            </a:r>
            <a:endParaRPr lang="mn-MN" dirty="0"/>
          </a:p>
          <a:p>
            <a:r>
              <a:rPr lang="mn-MN" dirty="0"/>
              <a:t>Засаг даргыг огцруулах санал гаргасан тухайн Хурлын шийдвэрт Засаг дарга хориг тавих эрхгүй</a:t>
            </a:r>
            <a:r>
              <a:rPr lang="en-US" dirty="0"/>
              <a:t>;</a:t>
            </a:r>
          </a:p>
          <a:p>
            <a:r>
              <a:rPr lang="mn-MN" dirty="0"/>
              <a:t>Хоригийг няцаасан нөхцөлд Засаг дарга уул шийдвэрийг биелүүлэх боломжгүй гэж үзвэл огцрох хүсэлтээ зохих Хурал, Ерөнхий сайд буюу харьяалах дээд шатны Засаг даргад гаргаж болно</a:t>
            </a:r>
            <a:endParaRPr lang="en-US" dirty="0"/>
          </a:p>
        </p:txBody>
      </p:sp>
    </p:spTree>
    <p:extLst>
      <p:ext uri="{BB962C8B-B14F-4D97-AF65-F5344CB8AC3E}">
        <p14:creationId xmlns:p14="http://schemas.microsoft.com/office/powerpoint/2010/main" val="2695921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normAutofit fontScale="90000"/>
          </a:bodyPr>
          <a:lstStyle/>
          <a:p>
            <a:r>
              <a:rPr lang="mn-MN" dirty="0"/>
              <a:t>Засаг даргыг чөлөөлөх, огцруулах, хариуцлага</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fontScale="85000" lnSpcReduction="20000"/>
          </a:bodyPr>
          <a:lstStyle/>
          <a:p>
            <a:r>
              <a:rPr lang="mn-MN" dirty="0"/>
              <a:t>Эрүүл мэндийн болон бусад хүндэтгэн үзэх шалтгаанаар хүсэлт гаргавал ажлаас чөлөөлнө</a:t>
            </a:r>
            <a:r>
              <a:rPr lang="en-US" dirty="0"/>
              <a:t>;</a:t>
            </a:r>
            <a:endParaRPr lang="mn-MN" dirty="0"/>
          </a:p>
          <a:p>
            <a:r>
              <a:rPr lang="mn-MN" dirty="0"/>
              <a:t>Гэмт хэрэг үйлдсэн нь шүүхийн шийдвэрээр нотлогдсон</a:t>
            </a:r>
            <a:r>
              <a:rPr lang="en-US" dirty="0"/>
              <a:t>;</a:t>
            </a:r>
            <a:r>
              <a:rPr lang="mn-MN" dirty="0"/>
              <a:t> хууль тогтоомж удаа дараа ноцтой зөрчсөн</a:t>
            </a:r>
            <a:r>
              <a:rPr lang="en-US" dirty="0"/>
              <a:t>;</a:t>
            </a:r>
            <a:r>
              <a:rPr lang="mn-MN" dirty="0"/>
              <a:t> түүнд Хурлаас хариуцлага тооцож, огцруулах санал гаргасан</a:t>
            </a:r>
            <a:r>
              <a:rPr lang="en-US" dirty="0"/>
              <a:t>;</a:t>
            </a:r>
            <a:r>
              <a:rPr lang="mn-MN" dirty="0"/>
              <a:t> огцрох хүсэлтээ өөрөө гаргасан</a:t>
            </a:r>
            <a:r>
              <a:rPr lang="en-US" dirty="0"/>
              <a:t>;</a:t>
            </a:r>
            <a:r>
              <a:rPr lang="mn-MN" dirty="0"/>
              <a:t> хууль тогтоомж, дээд газрын шийдвэрийг хангалтгүй биелүүлсэн гэж дээд шатны ЗД буюу ЕС үзсэн бол огцруулах шийдвэрийг гаргана</a:t>
            </a:r>
            <a:r>
              <a:rPr lang="en-US" dirty="0"/>
              <a:t>;</a:t>
            </a:r>
            <a:endParaRPr lang="mn-MN" dirty="0"/>
          </a:p>
          <a:p>
            <a:r>
              <a:rPr lang="mn-MN" dirty="0"/>
              <a:t>Хурлаас хариуцлага тооцож, огцруулах санал гаргасан бол 14 хоногийн дотор шийдвэрлэнэ. Огцруулаагүй бол 1 жилийн дотор Хурлаас санал тавихгүй</a:t>
            </a:r>
            <a:r>
              <a:rPr lang="en-US" dirty="0"/>
              <a:t>;</a:t>
            </a:r>
            <a:endParaRPr lang="mn-MN" dirty="0"/>
          </a:p>
          <a:p>
            <a:r>
              <a:rPr lang="mn-MN" dirty="0"/>
              <a:t>Огцруулсан шийдвэрээ тухайн Хуралд нэн даруй мэдэгдэх бөгөөд Хурал 15 хоногийн дотор Засаг даргад нэр дэвшүүлнэ</a:t>
            </a:r>
            <a:r>
              <a:rPr lang="en-US" dirty="0"/>
              <a:t>;</a:t>
            </a:r>
            <a:endParaRPr lang="mn-MN" dirty="0"/>
          </a:p>
          <a:p>
            <a:r>
              <a:rPr lang="mn-MN" dirty="0"/>
              <a:t>Сахилгын шийтгэл ноогдуулж болно </a:t>
            </a:r>
            <a:r>
              <a:rPr lang="en-US" dirty="0"/>
              <a:t>(</a:t>
            </a:r>
            <a:r>
              <a:rPr lang="mn-MN" dirty="0"/>
              <a:t>сануулах, үндсэн цалинг 20 хүртэл хувиар 3 хүртэл сар хасах</a:t>
            </a:r>
            <a:r>
              <a:rPr lang="en-US" dirty="0"/>
              <a:t>)</a:t>
            </a:r>
            <a:r>
              <a:rPr lang="mn-MN" dirty="0"/>
              <a:t> – дээд шатны ЗД буюу ЕС</a:t>
            </a:r>
            <a:r>
              <a:rPr lang="en-US" dirty="0"/>
              <a:t> </a:t>
            </a:r>
            <a:r>
              <a:rPr lang="mn-MN" dirty="0"/>
              <a:t>нь Хурлын саналаар, эсвэл өөрийн санаачилгаар</a:t>
            </a:r>
          </a:p>
          <a:p>
            <a:endParaRPr lang="en-US" dirty="0"/>
          </a:p>
          <a:p>
            <a:endParaRPr lang="en-US" dirty="0"/>
          </a:p>
        </p:txBody>
      </p:sp>
    </p:spTree>
    <p:extLst>
      <p:ext uri="{BB962C8B-B14F-4D97-AF65-F5344CB8AC3E}">
        <p14:creationId xmlns:p14="http://schemas.microsoft.com/office/powerpoint/2010/main" val="405064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1F1E5F-5624-4D3A-8D27-CAECB06F62EB}"/>
              </a:ext>
            </a:extLst>
          </p:cNvPr>
          <p:cNvSpPr>
            <a:spLocks noGrp="1"/>
          </p:cNvSpPr>
          <p:nvPr>
            <p:ph type="body" sz="quarter" idx="10"/>
          </p:nvPr>
        </p:nvSpPr>
        <p:spPr>
          <a:ln>
            <a:noFill/>
          </a:ln>
        </p:spPr>
        <p:txBody>
          <a:bodyPr/>
          <a:lstStyle/>
          <a:p>
            <a:r>
              <a:rPr lang="mn-MN" dirty="0"/>
              <a:t>Үндсэн хуульд оруулсан нэмэлт, өөрчлөлтөд нийцүүлсэн</a:t>
            </a:r>
          </a:p>
          <a:p>
            <a:r>
              <a:rPr lang="mn-MN" dirty="0"/>
              <a:t>Орон нутгийн чиг үүргийг тусгайлан тодорхойлсон</a:t>
            </a:r>
          </a:p>
          <a:p>
            <a:r>
              <a:rPr lang="mn-MN" dirty="0"/>
              <a:t>Засаг захиргаа, нутаг дэвсгэрийн нэгж тус бүрээр нь чиг үүргийг тодорхойлсон</a:t>
            </a:r>
          </a:p>
          <a:p>
            <a:r>
              <a:rPr lang="mn-MN" dirty="0"/>
              <a:t>Засаг захиргаа, нутаг дэвсгэрийн нэгжийг байгуулах, өөрчлөх, татан буулгах асуудлыг өөрчлөн тусгасан</a:t>
            </a:r>
            <a:endParaRPr lang="en-US" dirty="0"/>
          </a:p>
          <a:p>
            <a:r>
              <a:rPr lang="mn-MN" dirty="0"/>
              <a:t>Хурлын зохион байгуулалт, бүрэн эрхэд өөрчлөлт оруулсан</a:t>
            </a:r>
          </a:p>
          <a:p>
            <a:r>
              <a:rPr lang="mn-MN" dirty="0"/>
              <a:t>Засаг даргад нэр дэвшүүлэх, томилох, чөлөөлөх, огцруулах, Засаг даргын бүрэн эрхэд өөрчлөлт оруулсан</a:t>
            </a:r>
          </a:p>
          <a:p>
            <a:endParaRPr lang="mn-MN" dirty="0"/>
          </a:p>
          <a:p>
            <a:endParaRPr lang="en-US" dirty="0"/>
          </a:p>
        </p:txBody>
      </p:sp>
      <p:sp>
        <p:nvSpPr>
          <p:cNvPr id="4" name="Title 1">
            <a:extLst>
              <a:ext uri="{FF2B5EF4-FFF2-40B4-BE49-F238E27FC236}">
                <a16:creationId xmlns:a16="http://schemas.microsoft.com/office/drawing/2014/main" id="{538827BD-8FAF-48DE-A348-E459AE2C8C46}"/>
              </a:ext>
            </a:extLst>
          </p:cNvPr>
          <p:cNvSpPr>
            <a:spLocks noGrp="1"/>
          </p:cNvSpPr>
          <p:nvPr>
            <p:ph type="title"/>
          </p:nvPr>
        </p:nvSpPr>
        <p:spPr>
          <a:xfrm>
            <a:off x="1485899" y="365126"/>
            <a:ext cx="10253663" cy="1111250"/>
          </a:xfrm>
        </p:spPr>
        <p:txBody>
          <a:bodyPr/>
          <a:lstStyle/>
          <a:p>
            <a:r>
              <a:rPr lang="mn-MN" dirty="0"/>
              <a:t>2020 оны шинэчилсэн найруулгад:</a:t>
            </a:r>
            <a:endParaRPr lang="en-US" dirty="0"/>
          </a:p>
        </p:txBody>
      </p:sp>
    </p:spTree>
    <p:extLst>
      <p:ext uri="{BB962C8B-B14F-4D97-AF65-F5344CB8AC3E}">
        <p14:creationId xmlns:p14="http://schemas.microsoft.com/office/powerpoint/2010/main" val="237436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1C22-5227-4F47-8CC7-2C08CCDF84D5}"/>
              </a:ext>
            </a:extLst>
          </p:cNvPr>
          <p:cNvSpPr>
            <a:spLocks noGrp="1"/>
          </p:cNvSpPr>
          <p:nvPr>
            <p:ph type="ctrTitle"/>
          </p:nvPr>
        </p:nvSpPr>
        <p:spPr>
          <a:xfrm>
            <a:off x="1523999" y="1898740"/>
            <a:ext cx="9522941" cy="2387600"/>
          </a:xfrm>
        </p:spPr>
        <p:txBody>
          <a:bodyPr>
            <a:normAutofit/>
          </a:bodyPr>
          <a:lstStyle/>
          <a:p>
            <a:r>
              <a:rPr lang="en-US" sz="4000" dirty="0"/>
              <a:t>1)</a:t>
            </a:r>
            <a:r>
              <a:rPr lang="mn-MN" sz="4000" dirty="0"/>
              <a:t> Засаг захиргааны хуваарь, орон нутгийн чиг үүрэг</a:t>
            </a:r>
            <a:endParaRPr lang="en-US" sz="4000" dirty="0"/>
          </a:p>
        </p:txBody>
      </p:sp>
    </p:spTree>
    <p:extLst>
      <p:ext uri="{BB962C8B-B14F-4D97-AF65-F5344CB8AC3E}">
        <p14:creationId xmlns:p14="http://schemas.microsoft.com/office/powerpoint/2010/main" val="3562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72" y="365126"/>
            <a:ext cx="9697528" cy="894332"/>
          </a:xfrm>
        </p:spPr>
        <p:txBody>
          <a:bodyPr/>
          <a:lstStyle/>
          <a:p>
            <a:r>
              <a:rPr lang="mn-MN" dirty="0"/>
              <a:t>Аймаг, сум, баг</a:t>
            </a:r>
            <a:endParaRPr lang="en-US" dirty="0"/>
          </a:p>
        </p:txBody>
      </p:sp>
      <p:sp>
        <p:nvSpPr>
          <p:cNvPr id="3" name="Text Placeholder 2"/>
          <p:cNvSpPr>
            <a:spLocks noGrp="1"/>
          </p:cNvSpPr>
          <p:nvPr>
            <p:ph type="body" sz="quarter" idx="10"/>
          </p:nvPr>
        </p:nvSpPr>
        <p:spPr>
          <a:ln>
            <a:noFill/>
          </a:ln>
        </p:spPr>
        <p:txBody>
          <a:bodyPr>
            <a:normAutofit fontScale="92500" lnSpcReduction="20000"/>
          </a:bodyPr>
          <a:lstStyle/>
          <a:p>
            <a:r>
              <a:rPr lang="mn-MN" dirty="0"/>
              <a:t>6.1.Аймаг нь хуулиар тусгайлан олгосон чиг үүргийн хүрээнд эдийн засаг, нийгмийн асуудлаар бие даан шийдвэр гаргах, сумдын үйл ажиллагааг зохицуулах, хууль тогтоомжийн биелэлтийг хангах, хяналтыг хэрэгжүүлэх нэгж мөн.</a:t>
            </a:r>
          </a:p>
          <a:p>
            <a:r>
              <a:rPr lang="mn-MN" dirty="0"/>
              <a:t>7.1.Сум нь хуулиар тусгайлан олгосон чиг үүргийн хүрээнд эдийн засаг, нийгмийн асуудлаар бие даан шийдвэр гаргах, хууль тогтоомжийн биелэлтийг хангах, иргэдэд хуульд заасан үйлчилгээг үзүүлэх, зохион байгуулах үндсэн нэгж мөн.</a:t>
            </a:r>
          </a:p>
          <a:p>
            <a:r>
              <a:rPr lang="mn-MN" dirty="0"/>
              <a:t>8.1.Баг нь нутгийн өөрийн удирдлагад иргэдийн оролцоог хангах, иргэдэд хуульд заасан үйлчилгээ хүргэх анхан шатны нэгж мөн.</a:t>
            </a:r>
          </a:p>
          <a:p>
            <a:r>
              <a:rPr lang="mn-MN" dirty="0"/>
              <a:t>8.2.Багийн оноосон нэрийг орон нутгийн асуудал эрхэлсэн төрийн захиргааны төв байгууллагаас зөвшөөрөл авсны үндсэн дээр аймгийн иргэдийн Төлөөлөгчдийн Хурал тогтооно.</a:t>
            </a:r>
          </a:p>
        </p:txBody>
      </p:sp>
    </p:spTree>
    <p:extLst>
      <p:ext uri="{BB962C8B-B14F-4D97-AF65-F5344CB8AC3E}">
        <p14:creationId xmlns:p14="http://schemas.microsoft.com/office/powerpoint/2010/main" val="3476547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306" y="365125"/>
            <a:ext cx="9490494" cy="963343"/>
          </a:xfrm>
        </p:spPr>
        <p:txBody>
          <a:bodyPr/>
          <a:lstStyle/>
          <a:p>
            <a:r>
              <a:rPr lang="mn-MN" dirty="0"/>
              <a:t>ЗЗНДН-ийг өөрчлөх</a:t>
            </a:r>
            <a:endParaRPr lang="en-US" dirty="0"/>
          </a:p>
        </p:txBody>
      </p:sp>
      <p:sp>
        <p:nvSpPr>
          <p:cNvPr id="3" name="Text Placeholder 2"/>
          <p:cNvSpPr>
            <a:spLocks noGrp="1"/>
          </p:cNvSpPr>
          <p:nvPr>
            <p:ph type="body" sz="quarter" idx="10"/>
          </p:nvPr>
        </p:nvSpPr>
        <p:spPr>
          <a:ln>
            <a:noFill/>
          </a:ln>
        </p:spPr>
        <p:txBody>
          <a:bodyPr>
            <a:normAutofit fontScale="92500" lnSpcReduction="20000"/>
          </a:bodyPr>
          <a:lstStyle/>
          <a:p>
            <a:pPr fontAlgn="t"/>
            <a:r>
              <a:rPr lang="mn-MN" i="1" dirty="0"/>
              <a:t>“13.1.</a:t>
            </a:r>
            <a:r>
              <a:rPr lang="mn-MN" dirty="0"/>
              <a:t>Аймаг, сум, дүүргийг өөрчлөх асуудлыг тухайн орон нутгийн эдийн засгийн бүтэц, чадавх, хүн амын болон газар зүйн байршил, тэдгээртэй холбогдох бусад нөхцөлийг харгалзан тухайн нутаг дэвсгэрт оршин суугаа иргэдийн саналыг үндэслэн Засгийн газрын өргөн мэдүүлснээр Улсын Их Хурал шийдвэрлэнэ.”</a:t>
            </a:r>
          </a:p>
          <a:p>
            <a:pPr fontAlgn="t"/>
            <a:r>
              <a:rPr lang="mn-MN" dirty="0"/>
              <a:t>“13.2.Аймаг, сум, дүүргийг өөрчлөх асуудлыг Засгийн газар санаачилна.”</a:t>
            </a:r>
          </a:p>
          <a:p>
            <a:pPr fontAlgn="t"/>
            <a:r>
              <a:rPr lang="mn-MN" dirty="0"/>
              <a:t>“13.8.Ээлжит сонгууль явуулахаас өмнөх нэг жилийн дотор засаг захиргаа, нутаг дэвсгэрийн нэгжийг өөрчлөх асуудлыг шийдвэрлэхгүй.”</a:t>
            </a:r>
          </a:p>
          <a:p>
            <a:pPr fontAlgn="t"/>
            <a:r>
              <a:rPr lang="mn-MN" dirty="0"/>
              <a:t>“14.1.Аймаг, сум, нийслэл, дүүргийн хилийн цэсийг Засгийн газрын өргөн мэдүүлснээр Улсын Их Хурал батална.”</a:t>
            </a:r>
          </a:p>
          <a:p>
            <a:pPr fontAlgn="t"/>
            <a:r>
              <a:rPr lang="mn-MN" dirty="0"/>
              <a:t>Иргэдийн саналыг авна. Саналыг ИТХ зохион байгуулж авна. Журмыг УИХ тогтооно. Сонгуулийн эрх бүхий иргэдийн олонхыг оролцуулж шийдвэрлэнэ.</a:t>
            </a:r>
          </a:p>
          <a:p>
            <a:endParaRPr lang="en-US" dirty="0"/>
          </a:p>
        </p:txBody>
      </p:sp>
    </p:spTree>
    <p:extLst>
      <p:ext uri="{BB962C8B-B14F-4D97-AF65-F5344CB8AC3E}">
        <p14:creationId xmlns:p14="http://schemas.microsoft.com/office/powerpoint/2010/main" val="391368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84" y="365125"/>
            <a:ext cx="9464615" cy="713177"/>
          </a:xfrm>
        </p:spPr>
        <p:txBody>
          <a:bodyPr/>
          <a:lstStyle/>
          <a:p>
            <a:r>
              <a:rPr lang="mn-MN" dirty="0"/>
              <a:t>Баг, хороог өөрчлөх</a:t>
            </a:r>
            <a:endParaRPr lang="en-US" dirty="0"/>
          </a:p>
        </p:txBody>
      </p:sp>
      <p:sp>
        <p:nvSpPr>
          <p:cNvPr id="3" name="Text Placeholder 2"/>
          <p:cNvSpPr>
            <a:spLocks noGrp="1"/>
          </p:cNvSpPr>
          <p:nvPr>
            <p:ph type="body" sz="quarter" idx="10"/>
          </p:nvPr>
        </p:nvSpPr>
        <p:spPr>
          <a:ln>
            <a:noFill/>
          </a:ln>
        </p:spPr>
        <p:txBody>
          <a:bodyPr/>
          <a:lstStyle/>
          <a:p>
            <a:pPr fontAlgn="t"/>
            <a:r>
              <a:rPr lang="mn-MN" dirty="0"/>
              <a:t>“13.4.Багийг өөрчлөх асуудлыг тухайн нутаг дэвсгэрийн хүн амын байршил, өрхийн тоо, уламжлал, эрхлэх аж ахуй, зам харилцааны онцлогийг харгалзан аймгийн Засаг даргын өргөн мэдүүлснээр аймгийн иргэдийн Төлөөлөгчдийн Хурал шийдвэрлэнэ.</a:t>
            </a:r>
            <a:r>
              <a:rPr lang="en-US" dirty="0"/>
              <a:t>”</a:t>
            </a:r>
            <a:endParaRPr lang="mn-MN" dirty="0"/>
          </a:p>
          <a:p>
            <a:pPr fontAlgn="t"/>
            <a:r>
              <a:rPr lang="mn-MN" dirty="0"/>
              <a:t>“13.6.Баг, хороог өөрчлөхдөө тухайн баг, хорооны иргэдийн саналыг авах болон санал авах ажлыг сум, дүүргийн иргэдийн Төлөөлөгчдийн Хурал зохион байгуулна.”</a:t>
            </a:r>
          </a:p>
          <a:p>
            <a:endParaRPr lang="en-US" dirty="0"/>
          </a:p>
        </p:txBody>
      </p:sp>
    </p:spTree>
    <p:extLst>
      <p:ext uri="{BB962C8B-B14F-4D97-AF65-F5344CB8AC3E}">
        <p14:creationId xmlns:p14="http://schemas.microsoft.com/office/powerpoint/2010/main" val="159844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886" y="365125"/>
            <a:ext cx="9757913" cy="928837"/>
          </a:xfrm>
        </p:spPr>
        <p:txBody>
          <a:bodyPr/>
          <a:lstStyle/>
          <a:p>
            <a:r>
              <a:rPr lang="mn-MN" dirty="0"/>
              <a:t>Орон нутгийн чиг үүрэг</a:t>
            </a:r>
            <a:endParaRPr lang="en-US" dirty="0"/>
          </a:p>
        </p:txBody>
      </p:sp>
      <p:sp>
        <p:nvSpPr>
          <p:cNvPr id="3" name="Text Placeholder 2"/>
          <p:cNvSpPr>
            <a:spLocks noGrp="1"/>
          </p:cNvSpPr>
          <p:nvPr>
            <p:ph type="body" sz="quarter" idx="10"/>
          </p:nvPr>
        </p:nvSpPr>
        <p:spPr>
          <a:ln>
            <a:noFill/>
          </a:ln>
        </p:spPr>
        <p:txBody>
          <a:bodyPr>
            <a:normAutofit fontScale="85000" lnSpcReduction="20000"/>
          </a:bodyPr>
          <a:lstStyle/>
          <a:p>
            <a:r>
              <a:rPr lang="mn-MN" dirty="0"/>
              <a:t>Орон нутгийн чиг үүрэг нь:</a:t>
            </a:r>
          </a:p>
          <a:p>
            <a:pPr lvl="1"/>
            <a:r>
              <a:rPr lang="mn-MN" dirty="0"/>
              <a:t>4.1.6."орон нутгийн чиг үүрэг" гэж хуульд заасны дагуу нутгийн өөрийн удирдлагад тусгайлан олгосон, нутгийн өөрөө удирдах байгууллага хариуцан шийдвэрлэх эдийн засаг, нийгмийн шинжтэй асуудал;</a:t>
            </a:r>
          </a:p>
          <a:p>
            <a:r>
              <a:rPr lang="mn-MN" dirty="0"/>
              <a:t>Орон нутгийн чиг үүргийг тодорхойлсон</a:t>
            </a:r>
          </a:p>
          <a:p>
            <a:pPr lvl="1"/>
            <a:r>
              <a:rPr lang="mn-MN" dirty="0"/>
              <a:t>23 чиг үүрэг</a:t>
            </a:r>
          </a:p>
          <a:p>
            <a:pPr lvl="1"/>
            <a:r>
              <a:rPr lang="mn-MN" dirty="0"/>
              <a:t>“... орон нутгийн чиг үүргийг нэмэгдүүлж болно” – 20.2</a:t>
            </a:r>
          </a:p>
          <a:p>
            <a:pPr lvl="1"/>
            <a:r>
              <a:rPr lang="mn-MN" dirty="0"/>
              <a:t>“... Монгол Улсын Үндсэн хуулийн Жаран хоёрдугаар зүйлийн 2 дахь хэсэгт заасныг баримтлан нутаг дэвсгэрийнхээ тодорхой асуудлыг бие даан шийдвэрлэж болно”</a:t>
            </a:r>
          </a:p>
          <a:p>
            <a:r>
              <a:rPr lang="mn-MN" dirty="0"/>
              <a:t>Аймгийн чиг үүрэг </a:t>
            </a:r>
            <a:r>
              <a:rPr lang="en-US" dirty="0"/>
              <a:t>(</a:t>
            </a:r>
            <a:r>
              <a:rPr lang="mn-MN" dirty="0"/>
              <a:t>21 дүгээр зүйл</a:t>
            </a:r>
            <a:r>
              <a:rPr lang="en-US" dirty="0"/>
              <a:t>)</a:t>
            </a:r>
            <a:endParaRPr lang="mn-MN" dirty="0"/>
          </a:p>
          <a:p>
            <a:pPr lvl="1"/>
            <a:r>
              <a:rPr lang="mn-MN" dirty="0"/>
              <a:t>16 чиг үүрэг</a:t>
            </a:r>
          </a:p>
          <a:p>
            <a:r>
              <a:rPr lang="mn-MN" dirty="0"/>
              <a:t>Сумын чиг үүрэг </a:t>
            </a:r>
            <a:r>
              <a:rPr lang="en-US" dirty="0"/>
              <a:t>(</a:t>
            </a:r>
            <a:r>
              <a:rPr lang="mn-MN" dirty="0"/>
              <a:t>22 дугаар зүйл</a:t>
            </a:r>
            <a:r>
              <a:rPr lang="en-US" dirty="0"/>
              <a:t>)</a:t>
            </a:r>
            <a:endParaRPr lang="mn-MN" dirty="0"/>
          </a:p>
          <a:p>
            <a:pPr lvl="1"/>
            <a:r>
              <a:rPr lang="mn-MN" dirty="0"/>
              <a:t>21 чиг үүрэг</a:t>
            </a:r>
          </a:p>
          <a:p>
            <a:r>
              <a:rPr lang="mn-MN" dirty="0"/>
              <a:t>Багийн чиг үүрэг </a:t>
            </a:r>
            <a:r>
              <a:rPr lang="en-US" dirty="0"/>
              <a:t>(</a:t>
            </a:r>
            <a:r>
              <a:rPr lang="mn-MN" dirty="0"/>
              <a:t>23 дугаар зүйл</a:t>
            </a:r>
            <a:r>
              <a:rPr lang="en-US" dirty="0"/>
              <a:t>)</a:t>
            </a:r>
            <a:endParaRPr lang="mn-MN" dirty="0"/>
          </a:p>
          <a:p>
            <a:pPr lvl="1"/>
            <a:r>
              <a:rPr lang="mn-MN" dirty="0"/>
              <a:t>6 чиг үүрэг</a:t>
            </a:r>
            <a:endParaRPr lang="en-US" dirty="0"/>
          </a:p>
        </p:txBody>
      </p:sp>
    </p:spTree>
    <p:extLst>
      <p:ext uri="{BB962C8B-B14F-4D97-AF65-F5344CB8AC3E}">
        <p14:creationId xmlns:p14="http://schemas.microsoft.com/office/powerpoint/2010/main" val="41919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CD30-C5DF-4089-B82D-19216320AB6E}"/>
              </a:ext>
            </a:extLst>
          </p:cNvPr>
          <p:cNvSpPr>
            <a:spLocks noGrp="1"/>
          </p:cNvSpPr>
          <p:nvPr>
            <p:ph type="ctrTitle"/>
          </p:nvPr>
        </p:nvSpPr>
        <p:spPr/>
        <p:txBody>
          <a:bodyPr>
            <a:normAutofit/>
          </a:bodyPr>
          <a:lstStyle/>
          <a:p>
            <a:r>
              <a:rPr lang="mn-MN" sz="4000" dirty="0"/>
              <a:t>2</a:t>
            </a:r>
            <a:r>
              <a:rPr lang="en-US" sz="4000" dirty="0"/>
              <a:t>)</a:t>
            </a:r>
            <a:r>
              <a:rPr lang="mn-MN" sz="4000" dirty="0"/>
              <a:t> Нутгийн өөрөө удирдах байгууллага</a:t>
            </a:r>
            <a:endParaRPr lang="en-US" sz="4000" dirty="0"/>
          </a:p>
        </p:txBody>
      </p:sp>
    </p:spTree>
    <p:extLst>
      <p:ext uri="{BB962C8B-B14F-4D97-AF65-F5344CB8AC3E}">
        <p14:creationId xmlns:p14="http://schemas.microsoft.com/office/powerpoint/2010/main" val="39378426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ДГ-ИТХ-шинэ хууль" id="{6B82B064-5244-40DA-AC5E-83FA9CF4CF1A}" vid="{F5D01E56-C119-475C-8937-A7DF0BBAD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1957</Words>
  <Application>Microsoft Office PowerPoint</Application>
  <PresentationFormat>Widescreen</PresentationFormat>
  <Paragraphs>152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Монгол Улсын Засаг захиргаа, нутаг дэвсгэрийн нэгж, түүний удирдлагын тухай хууль</vt:lpstr>
      <vt:lpstr>Энэ хууль нь</vt:lpstr>
      <vt:lpstr>2020 оны шинэчилсэн найруулгад:</vt:lpstr>
      <vt:lpstr>1) Засаг захиргааны хуваарь, орон нутгийн чиг үүрэг</vt:lpstr>
      <vt:lpstr>Аймаг, сум, баг</vt:lpstr>
      <vt:lpstr>ЗЗНДН-ийг өөрчлөх</vt:lpstr>
      <vt:lpstr>Баг, хороог өөрчлөх</vt:lpstr>
      <vt:lpstr>Орон нутгийн чиг үүрэг</vt:lpstr>
      <vt:lpstr>2) Нутгийн өөрөө удирдах байгууллага</vt:lpstr>
      <vt:lpstr>ИТХ-ын хувьд:</vt:lpstr>
      <vt:lpstr>Тэргүүлэгчдийн хувьд:</vt:lpstr>
      <vt:lpstr>ИТХ-ын хуралдаан</vt:lpstr>
      <vt:lpstr>ИТХ-ын Зөвлөл</vt:lpstr>
      <vt:lpstr>ИТХ-ын хороо</vt:lpstr>
      <vt:lpstr>Хороодын талаар санаа ...</vt:lpstr>
      <vt:lpstr>ИТХ-ын төлөөлөгч</vt:lpstr>
      <vt:lpstr>ИТХ-ын төлөөлөгч</vt:lpstr>
      <vt:lpstr>Хариуцлага</vt:lpstr>
      <vt:lpstr>Эгүүлэн татах асуудал</vt:lpstr>
      <vt:lpstr>3) Нутгийн захиргааны байгууллага</vt:lpstr>
      <vt:lpstr>Засаг даргад нэр дэвшүүлэх, томилох</vt:lpstr>
      <vt:lpstr>Засаг даргын бүрэн эрх</vt:lpstr>
      <vt:lpstr>Хурлын шийдвэрийг хэрэгжүүлэх</vt:lpstr>
      <vt:lpstr>Засаг даргын хориг (50-р зүйл)</vt:lpstr>
      <vt:lpstr>Засаг даргыг чөлөөлөх, огцруулах, хариуцлага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Монгол Улсын Засаг захиргаа, нутаг дэвсгэрийн нэгж, түүний удирдлагын тухай хууль</dc:title>
  <dc:creator>Byambayar Yadamsuren</dc:creator>
  <cp:lastModifiedBy>Byambayar Yadamsuren</cp:lastModifiedBy>
  <cp:revision>13</cp:revision>
  <dcterms:created xsi:type="dcterms:W3CDTF">2021-02-22T05:06:03Z</dcterms:created>
  <dcterms:modified xsi:type="dcterms:W3CDTF">2022-03-16T03:44:03Z</dcterms:modified>
</cp:coreProperties>
</file>