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0" r:id="rId5"/>
    <p:sldId id="259" r:id="rId6"/>
    <p:sldId id="261" r:id="rId7"/>
    <p:sldId id="288" r:id="rId8"/>
    <p:sldId id="262" r:id="rId9"/>
    <p:sldId id="263" r:id="rId10"/>
    <p:sldId id="264" r:id="rId11"/>
    <p:sldId id="265" r:id="rId12"/>
    <p:sldId id="266" r:id="rId13"/>
    <p:sldId id="267" r:id="rId14"/>
    <p:sldId id="268" r:id="rId15"/>
    <p:sldId id="274" r:id="rId16"/>
    <p:sldId id="275" r:id="rId17"/>
    <p:sldId id="277" r:id="rId18"/>
    <p:sldId id="276" r:id="rId19"/>
    <p:sldId id="269" r:id="rId20"/>
    <p:sldId id="270" r:id="rId21"/>
    <p:sldId id="278" r:id="rId22"/>
    <p:sldId id="271" r:id="rId23"/>
    <p:sldId id="272" r:id="rId24"/>
    <p:sldId id="273" r:id="rId25"/>
    <p:sldId id="279" r:id="rId26"/>
    <p:sldId id="280" r:id="rId27"/>
    <p:sldId id="282" r:id="rId28"/>
    <p:sldId id="283" r:id="rId29"/>
    <p:sldId id="284" r:id="rId30"/>
    <p:sldId id="285" r:id="rId31"/>
    <p:sldId id="281" r:id="rId32"/>
    <p:sldId id="286" r:id="rId33"/>
    <p:sldId id="289" r:id="rId34"/>
    <p:sldId id="290" r:id="rId35"/>
    <p:sldId id="28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979" y="28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8DC82D-3950-4B89-AB16-8DAC144535AD}"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8DBCC-3C01-4B22-A615-4B4EB7724E8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8DC82D-3950-4B89-AB16-8DAC144535AD}"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8DBCC-3C01-4B22-A615-4B4EB7724E8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8DC82D-3950-4B89-AB16-8DAC144535AD}"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8DBCC-3C01-4B22-A615-4B4EB7724E8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8DC82D-3950-4B89-AB16-8DAC144535AD}"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8DBCC-3C01-4B22-A615-4B4EB7724E8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8DC82D-3950-4B89-AB16-8DAC144535AD}"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8DBCC-3C01-4B22-A615-4B4EB7724E8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8DC82D-3950-4B89-AB16-8DAC144535AD}"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8DBCC-3C01-4B22-A615-4B4EB7724E8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8DC82D-3950-4B89-AB16-8DAC144535AD}" type="datetimeFigureOut">
              <a:rPr lang="en-US" smtClean="0"/>
              <a:pPr/>
              <a:t>4/8/2021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28DBCC-3C01-4B22-A615-4B4EB7724E8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8DC82D-3950-4B89-AB16-8DAC144535AD}" type="datetimeFigureOut">
              <a:rPr lang="en-US" smtClean="0"/>
              <a:pPr/>
              <a:t>4/8/2021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28DBCC-3C01-4B22-A615-4B4EB7724E8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8DC82D-3950-4B89-AB16-8DAC144535AD}" type="datetimeFigureOut">
              <a:rPr lang="en-US" smtClean="0"/>
              <a:pPr/>
              <a:t>4/8/2021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28DBCC-3C01-4B22-A615-4B4EB7724E8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8DC82D-3950-4B89-AB16-8DAC144535AD}"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8DBCC-3C01-4B22-A615-4B4EB7724E8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8DC82D-3950-4B89-AB16-8DAC144535AD}"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8DBCC-3C01-4B22-A615-4B4EB7724E8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DC82D-3950-4B89-AB16-8DAC144535AD}" type="datetimeFigureOut">
              <a:rPr lang="en-US" smtClean="0"/>
              <a:pPr/>
              <a:t>4/8/2021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8DBCC-3C01-4B22-A615-4B4EB7724E8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mn-MN" dirty="0" smtClean="0"/>
              <a:t>Мэдээлэл, харилцаа холбооны технологийн хэрэглээ</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l="12137" t="21887" r="34855" b="12452"/>
          <a:stretch>
            <a:fillRect/>
          </a:stretch>
        </p:blipFill>
        <p:spPr bwMode="auto">
          <a:xfrm>
            <a:off x="867507" y="533400"/>
            <a:ext cx="7877907" cy="54864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n-MN" sz="3100" b="1" dirty="0" smtClean="0"/>
              <a:t>Технологийн хувьсгалыг тодорхойлогч ойлголтууд</a:t>
            </a:r>
            <a:r>
              <a:rPr lang="mn-MN" b="1" dirty="0" smtClean="0"/>
              <a:t/>
            </a:r>
            <a:br>
              <a:rPr lang="mn-MN" b="1" dirty="0" smtClean="0"/>
            </a:br>
            <a:endParaRPr lang="en-US" dirty="0"/>
          </a:p>
        </p:txBody>
      </p:sp>
      <p:sp>
        <p:nvSpPr>
          <p:cNvPr id="3" name="Content Placeholder 2"/>
          <p:cNvSpPr>
            <a:spLocks noGrp="1"/>
          </p:cNvSpPr>
          <p:nvPr>
            <p:ph idx="1"/>
          </p:nvPr>
        </p:nvSpPr>
        <p:spPr/>
        <p:txBody>
          <a:bodyPr/>
          <a:lstStyle/>
          <a:p>
            <a:r>
              <a:rPr lang="mn-MN" dirty="0" smtClean="0"/>
              <a:t>Үүлэн </a:t>
            </a:r>
            <a:r>
              <a:rPr lang="mn-MN" dirty="0"/>
              <a:t>тооцоолол </a:t>
            </a:r>
            <a:r>
              <a:rPr lang="mn-MN" b="1" dirty="0"/>
              <a:t>(</a:t>
            </a:r>
            <a:r>
              <a:rPr lang="en-US" b="1" dirty="0"/>
              <a:t>Cloud computing)</a:t>
            </a:r>
          </a:p>
          <a:p>
            <a:r>
              <a:rPr lang="en-US" dirty="0" err="1" smtClean="0"/>
              <a:t>Ухаалаг</a:t>
            </a:r>
            <a:r>
              <a:rPr lang="en-US" dirty="0" smtClean="0"/>
              <a:t> </a:t>
            </a:r>
            <a:r>
              <a:rPr lang="en-US" dirty="0" err="1"/>
              <a:t>дэд</a:t>
            </a:r>
            <a:r>
              <a:rPr lang="en-US" dirty="0"/>
              <a:t> </a:t>
            </a:r>
            <a:r>
              <a:rPr lang="en-US" dirty="0" err="1"/>
              <a:t>бүтэц</a:t>
            </a:r>
            <a:r>
              <a:rPr lang="en-US" dirty="0"/>
              <a:t> </a:t>
            </a:r>
            <a:r>
              <a:rPr lang="en-US" b="1" dirty="0"/>
              <a:t>(Internet of things)</a:t>
            </a:r>
          </a:p>
          <a:p>
            <a:r>
              <a:rPr lang="mn-MN" dirty="0" smtClean="0"/>
              <a:t>Их </a:t>
            </a:r>
            <a:r>
              <a:rPr lang="mn-MN" dirty="0"/>
              <a:t>өгөгдөл </a:t>
            </a:r>
            <a:r>
              <a:rPr lang="mn-MN" b="1" dirty="0"/>
              <a:t>(</a:t>
            </a:r>
            <a:r>
              <a:rPr lang="en-US" b="1" dirty="0"/>
              <a:t>Big Data)</a:t>
            </a:r>
          </a:p>
          <a:p>
            <a:r>
              <a:rPr lang="mn-MN" dirty="0" smtClean="0"/>
              <a:t>Хиймэл </a:t>
            </a:r>
            <a:r>
              <a:rPr lang="mn-MN" dirty="0"/>
              <a:t>оюун ухаан </a:t>
            </a:r>
            <a:r>
              <a:rPr lang="mn-MN" b="1" dirty="0"/>
              <a:t>(</a:t>
            </a:r>
            <a:r>
              <a:rPr lang="en-US" b="1" dirty="0"/>
              <a:t>Artificial Intelligence)</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l="11190" t="20203" r="32962" b="9085"/>
          <a:stretch>
            <a:fillRect/>
          </a:stretch>
        </p:blipFill>
        <p:spPr bwMode="auto">
          <a:xfrm>
            <a:off x="1447800" y="561814"/>
            <a:ext cx="7239000" cy="5153186"/>
          </a:xfrm>
          <a:prstGeom prst="rect">
            <a:avLst/>
          </a:prstGeom>
          <a:noFill/>
          <a:ln w="9525">
            <a:noFill/>
            <a:miter lim="800000"/>
            <a:headEnd/>
            <a:tailEnd/>
          </a:ln>
          <a:effectLst/>
        </p:spPr>
      </p:pic>
      <p:sp>
        <p:nvSpPr>
          <p:cNvPr id="3" name="TextBox 2"/>
          <p:cNvSpPr txBox="1"/>
          <p:nvPr/>
        </p:nvSpPr>
        <p:spPr>
          <a:xfrm>
            <a:off x="1447800" y="5410200"/>
            <a:ext cx="6705600" cy="646331"/>
          </a:xfrm>
          <a:prstGeom prst="rect">
            <a:avLst/>
          </a:prstGeom>
          <a:noFill/>
        </p:spPr>
        <p:txBody>
          <a:bodyPr wrap="square" rtlCol="0">
            <a:spAutoFit/>
          </a:bodyPr>
          <a:lstStyle/>
          <a:p>
            <a:r>
              <a:rPr lang="mn-MN" dirty="0" smtClean="0"/>
              <a:t>Иймд төрийн албан хаагчид хувийн хэвшлээс суралцах, хөгжлөөс хоцрохгүй байх шаардлага бий болж байна.</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l="11191" t="20203" r="33908" b="10768"/>
          <a:stretch>
            <a:fillRect/>
          </a:stretch>
        </p:blipFill>
        <p:spPr bwMode="auto">
          <a:xfrm>
            <a:off x="914401" y="304799"/>
            <a:ext cx="8155258" cy="5764923"/>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l="11190" t="21887" r="37695" b="12452"/>
          <a:stretch>
            <a:fillRect/>
          </a:stretch>
        </p:blipFill>
        <p:spPr bwMode="auto">
          <a:xfrm>
            <a:off x="814754" y="444500"/>
            <a:ext cx="7719646" cy="55753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l="11191" t="20203" r="33908" b="12452"/>
          <a:stretch>
            <a:fillRect/>
          </a:stretch>
        </p:blipFill>
        <p:spPr bwMode="auto">
          <a:xfrm>
            <a:off x="895350" y="304800"/>
            <a:ext cx="8176260" cy="56388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l="11191" t="20203" r="33908" b="15819"/>
          <a:stretch>
            <a:fillRect/>
          </a:stretch>
        </p:blipFill>
        <p:spPr bwMode="auto">
          <a:xfrm>
            <a:off x="633663" y="457200"/>
            <a:ext cx="8373979" cy="54864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b="1" dirty="0"/>
              <a:t>Та хэр зэрэг дижитал вэ?</a:t>
            </a:r>
            <a:endParaRPr lang="en-US" dirty="0"/>
          </a:p>
        </p:txBody>
      </p:sp>
      <p:sp>
        <p:nvSpPr>
          <p:cNvPr id="3" name="Content Placeholder 2"/>
          <p:cNvSpPr>
            <a:spLocks noGrp="1"/>
          </p:cNvSpPr>
          <p:nvPr>
            <p:ph idx="1"/>
          </p:nvPr>
        </p:nvSpPr>
        <p:spPr/>
        <p:txBody>
          <a:bodyPr/>
          <a:lstStyle/>
          <a:p>
            <a:r>
              <a:rPr lang="mn-MN" dirty="0" smtClean="0"/>
              <a:t>Хувийн </a:t>
            </a:r>
            <a:r>
              <a:rPr lang="mn-MN" dirty="0"/>
              <a:t>мэйл хаягаа утсан дээрээ шалгадаг уу?</a:t>
            </a:r>
          </a:p>
          <a:p>
            <a:r>
              <a:rPr lang="mn-MN" dirty="0" smtClean="0"/>
              <a:t>Утасны </a:t>
            </a:r>
            <a:r>
              <a:rPr lang="mn-MN" dirty="0"/>
              <a:t>төлбөрийг онлайн төлдөг үү?</a:t>
            </a:r>
          </a:p>
          <a:p>
            <a:r>
              <a:rPr lang="mn-MN" dirty="0" smtClean="0"/>
              <a:t>Байрны </a:t>
            </a:r>
            <a:r>
              <a:rPr lang="mn-MN" dirty="0"/>
              <a:t>мөнгөө банк орохгүйгээр шийддэг үү?</a:t>
            </a:r>
          </a:p>
          <a:p>
            <a:r>
              <a:rPr lang="mn-MN" dirty="0" smtClean="0"/>
              <a:t>Үзвэрийн </a:t>
            </a:r>
            <a:r>
              <a:rPr lang="mn-MN" dirty="0"/>
              <a:t>тасалбараа онлайн захиалдаг уу?</a:t>
            </a:r>
          </a:p>
          <a:p>
            <a:r>
              <a:rPr lang="mn-MN" dirty="0" smtClean="0"/>
              <a:t>Хүссэн </a:t>
            </a:r>
            <a:r>
              <a:rPr lang="mn-MN" dirty="0"/>
              <a:t>бараагаа онлайнаар авч чаддаг уу?</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l="11359" t="20203" r="33740" b="12452"/>
          <a:stretch>
            <a:fillRect/>
          </a:stretch>
        </p:blipFill>
        <p:spPr bwMode="auto">
          <a:xfrm>
            <a:off x="929640" y="457200"/>
            <a:ext cx="7844790" cy="54102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srcRect l="12137" t="26938" r="35801" b="12452"/>
          <a:stretch>
            <a:fillRect/>
          </a:stretch>
        </p:blipFill>
        <p:spPr bwMode="auto">
          <a:xfrm>
            <a:off x="296334" y="304800"/>
            <a:ext cx="8847666" cy="57912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n-MN" sz="2800" dirty="0" smtClean="0">
                <a:latin typeface="Arial" pitchFamily="34" charset="0"/>
                <a:cs typeface="Arial" pitchFamily="34" charset="0"/>
              </a:rPr>
              <a:t>Төрийн үйлчилгээний дижитал шилжилт</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457200" y="1066800"/>
            <a:ext cx="8229600" cy="5059363"/>
          </a:xfrm>
        </p:spPr>
        <p:txBody>
          <a:bodyPr>
            <a:normAutofit fontScale="47500" lnSpcReduction="20000"/>
          </a:bodyPr>
          <a:lstStyle/>
          <a:p>
            <a:endParaRPr lang="en-US" dirty="0"/>
          </a:p>
          <a:p>
            <a:pPr algn="just">
              <a:spcAft>
                <a:spcPts val="1200"/>
              </a:spcAft>
            </a:pPr>
            <a:r>
              <a:rPr lang="mn-MN" dirty="0"/>
              <a:t> </a:t>
            </a:r>
            <a:r>
              <a:rPr lang="mn-MN" sz="3400" dirty="0"/>
              <a:t>Цахим засаг үндэсний хөтөлбөрт дэвшүүлсэн “…төрийн үйл ажиллагаа, үйлчилгээг цахим хэлбэрт шилжүүлж, иргэдэд ил тод, нээлттэй, хүртээмжтэй болгох” гэсэн зорилтын хүрээнд 2016 онд БНХАУ-ын Засгийн газрын хөнгөлттэй зээлээр “Цахим эрүүл мэнд” төслийг хэрэгжүүлж эхэлсэнтэй холбогдуулан төрийн цахим үйлчилгээг боловсронгуй болгох асуудал чиглэлээр төрийн зорилтот хөтөлбөрүүдийг бодитой хэрэгжүүлэхэд хувь нэмрээ оруулах зорилгоор өнөөгийн эрүүл мэндийн байгууллагын үйлчилгээг хүртэхэд иргэдэд тулгамдаж буй асуудлуудыг тодорхойлж, оновчтой хүргэх шийдлийг боловсруулах зорилготойгоор судалгааны ажлыг хийсэн байна (Даариймаа, 2017). </a:t>
            </a:r>
            <a:endParaRPr lang="mn-MN" sz="3400" dirty="0" smtClean="0"/>
          </a:p>
          <a:p>
            <a:pPr algn="just">
              <a:spcAft>
                <a:spcPts val="1200"/>
              </a:spcAft>
            </a:pPr>
            <a:r>
              <a:rPr lang="mn-MN" sz="3400" dirty="0" smtClean="0"/>
              <a:t>Өнөөгийн </a:t>
            </a:r>
            <a:r>
              <a:rPr lang="mn-MN" sz="3400" dirty="0"/>
              <a:t>байдлаар улсын хэмжээнд эмнэлгийн байгууллагуудын 60 орчим хувь нь эмнэлгийн мэдээллийн системийг үйл ажиллагаандаа нэвтрүүлсэн байна. </a:t>
            </a:r>
            <a:endParaRPr lang="mn-MN" sz="3400" dirty="0" smtClean="0"/>
          </a:p>
          <a:p>
            <a:pPr algn="just">
              <a:spcAft>
                <a:spcPts val="1200"/>
              </a:spcAft>
            </a:pPr>
            <a:r>
              <a:rPr lang="mn-MN" sz="3400" dirty="0" smtClean="0"/>
              <a:t>Одоогийн </a:t>
            </a:r>
            <a:r>
              <a:rPr lang="mn-MN" sz="3400" dirty="0"/>
              <a:t>байдлаар эмнэлгийн мэдээллийн системүүд нь өөр хоорондоо салшгүй уялдаа холбоотой 20 гаруй багц 300 орчим програм хангамжуудаас бүрдэж байна. Гэвч </a:t>
            </a:r>
            <a:r>
              <a:rPr lang="mn-MN" sz="3400" dirty="0" smtClean="0"/>
              <a:t> эмнэлгийн </a:t>
            </a:r>
            <a:r>
              <a:rPr lang="mn-MN" sz="3400" dirty="0"/>
              <a:t>мэдээллийн систем нь тухайн эмнэлгийн дотоод хэрэгцээнд ашиглагдаж, улсын хэмжээнд нэгтгэгдэж чадахгүй байгаа нь мэдээллийг олон сувгаар давхардуулан цуглуулах, програм хангамж нь хоорондоо хөрвөхгүй байх зэрэг бэрхшээлийг бий болгож байна </a:t>
            </a:r>
            <a:endParaRPr lang="mn-MN" sz="3400" dirty="0" smtClean="0"/>
          </a:p>
          <a:p>
            <a:pPr algn="just">
              <a:spcAft>
                <a:spcPts val="1200"/>
              </a:spcAft>
            </a:pPr>
            <a:r>
              <a:rPr lang="mn-MN" sz="3400" dirty="0" smtClean="0"/>
              <a:t>Иймд </a:t>
            </a:r>
            <a:r>
              <a:rPr lang="mn-MN" sz="3400" dirty="0"/>
              <a:t>эрүүл мэндийн салбарт мэдээллийн технологийг нэвтрүүлэн эрүүл мэндийн </a:t>
            </a:r>
            <a:r>
              <a:rPr lang="mn-MN" sz="3400" dirty="0" smtClean="0"/>
              <a:t>үйлчилгээний </a:t>
            </a:r>
            <a:r>
              <a:rPr lang="mn-MN" sz="3400" dirty="0"/>
              <a:t>нэгдсэн систем бий болгох нь чухал гэдгийг судалгааны дүгнэлтэд хүрсэн байна. </a:t>
            </a:r>
            <a:endParaRPr lang="en-US" sz="3400" dirty="0" smtClean="0"/>
          </a:p>
          <a:p>
            <a:pPr algn="just">
              <a:spcAft>
                <a:spcPts val="1200"/>
              </a:spcAft>
            </a:pPr>
            <a:endParaRPr lang="en-US" sz="3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print"/>
          <a:srcRect l="12137" t="21887" r="52016" b="12452"/>
          <a:stretch>
            <a:fillRect/>
          </a:stretch>
        </p:blipFill>
        <p:spPr bwMode="auto">
          <a:xfrm>
            <a:off x="1523999" y="304800"/>
            <a:ext cx="6324601" cy="6513394"/>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cstate="print"/>
          <a:srcRect l="11191" t="29331" r="39358" b="10768"/>
          <a:stretch>
            <a:fillRect/>
          </a:stretch>
        </p:blipFill>
        <p:spPr bwMode="auto">
          <a:xfrm>
            <a:off x="457199" y="457200"/>
            <a:ext cx="8636644" cy="5881851"/>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cstate="print"/>
          <a:srcRect l="11191" t="21887" r="33908" b="14135"/>
          <a:stretch>
            <a:fillRect/>
          </a:stretch>
        </p:blipFill>
        <p:spPr bwMode="auto">
          <a:xfrm>
            <a:off x="749967" y="609600"/>
            <a:ext cx="8141369" cy="53340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cstate="print"/>
          <a:srcRect l="14030" t="21887" r="33908" b="12452"/>
          <a:stretch>
            <a:fillRect/>
          </a:stretch>
        </p:blipFill>
        <p:spPr bwMode="auto">
          <a:xfrm>
            <a:off x="1219200" y="533400"/>
            <a:ext cx="7549662" cy="5353396"/>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cstate="print"/>
          <a:srcRect l="12137" t="26938" r="40534" b="12452"/>
          <a:stretch>
            <a:fillRect/>
          </a:stretch>
        </p:blipFill>
        <p:spPr bwMode="auto">
          <a:xfrm>
            <a:off x="994833" y="533400"/>
            <a:ext cx="7514167" cy="54102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cstate="print"/>
          <a:srcRect l="11191" t="21887" r="33908" b="10768"/>
          <a:stretch>
            <a:fillRect/>
          </a:stretch>
        </p:blipFill>
        <p:spPr bwMode="auto">
          <a:xfrm>
            <a:off x="895350" y="304800"/>
            <a:ext cx="8286750" cy="57150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cstate="print"/>
          <a:srcRect l="12137" t="30821" r="43564" b="7401"/>
          <a:stretch>
            <a:fillRect/>
          </a:stretch>
        </p:blipFill>
        <p:spPr bwMode="auto">
          <a:xfrm>
            <a:off x="1018953" y="279747"/>
            <a:ext cx="7515447" cy="5892453"/>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cstate="print"/>
          <a:srcRect l="12137" t="23571" r="42371" b="24683"/>
          <a:stretch>
            <a:fillRect/>
          </a:stretch>
        </p:blipFill>
        <p:spPr bwMode="auto">
          <a:xfrm>
            <a:off x="762000" y="533400"/>
            <a:ext cx="7625543" cy="48768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2" cstate="print"/>
          <a:srcRect l="12137" t="35984" r="39546" b="12452"/>
          <a:stretch>
            <a:fillRect/>
          </a:stretch>
        </p:blipFill>
        <p:spPr bwMode="auto">
          <a:xfrm>
            <a:off x="457200" y="685800"/>
            <a:ext cx="8128000" cy="4876800"/>
          </a:xfrm>
          <a:prstGeom prst="rect">
            <a:avLst/>
          </a:prstGeom>
          <a:noFill/>
          <a:ln w="9525">
            <a:noFill/>
            <a:miter lim="800000"/>
            <a:headEnd/>
            <a:tailEnd/>
          </a:ln>
          <a:effectLst/>
        </p:spPr>
      </p:pic>
      <p:sp>
        <p:nvSpPr>
          <p:cNvPr id="5" name="TextBox 4"/>
          <p:cNvSpPr txBox="1"/>
          <p:nvPr/>
        </p:nvSpPr>
        <p:spPr>
          <a:xfrm>
            <a:off x="1447800" y="5638800"/>
            <a:ext cx="7696200" cy="369332"/>
          </a:xfrm>
          <a:prstGeom prst="rect">
            <a:avLst/>
          </a:prstGeom>
          <a:noFill/>
        </p:spPr>
        <p:txBody>
          <a:bodyPr wrap="square" rtlCol="0">
            <a:spAutoFit/>
          </a:bodyPr>
          <a:lstStyle/>
          <a:p>
            <a:r>
              <a:rPr lang="mn-MN" dirty="0" smtClean="0"/>
              <a:t>Иймд Төрийн байгууллага, Төрийн албан хаагч бүр анхаарах ёстой.</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1"/>
          </p:nvPr>
        </p:nvPicPr>
        <p:blipFill>
          <a:blip r:embed="rId2" cstate="print"/>
          <a:srcRect l="11190" t="23571" r="39588" b="12452"/>
          <a:stretch>
            <a:fillRect/>
          </a:stretch>
        </p:blipFill>
        <p:spPr bwMode="auto">
          <a:xfrm>
            <a:off x="717883" y="381000"/>
            <a:ext cx="7820527" cy="57150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mn-MN" sz="2800" dirty="0" smtClean="0">
                <a:latin typeface="Arial" pitchFamily="34" charset="0"/>
                <a:cs typeface="Arial" pitchFamily="34" charset="0"/>
              </a:rPr>
              <a:t>Дижитал шилжилт</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457200" y="914400"/>
            <a:ext cx="8229600" cy="5211763"/>
          </a:xfrm>
        </p:spPr>
        <p:txBody>
          <a:bodyPr>
            <a:noAutofit/>
          </a:bodyPr>
          <a:lstStyle/>
          <a:p>
            <a:r>
              <a:rPr lang="mn-MN" sz="1600" dirty="0"/>
              <a:t>Сайн засаглалын тулгын 3 чулуу бол хариуцан тайлагнах байдал (</a:t>
            </a:r>
            <a:r>
              <a:rPr lang="en-US" sz="1600" dirty="0"/>
              <a:t>accountability), </a:t>
            </a:r>
            <a:r>
              <a:rPr lang="mn-MN" sz="1600" dirty="0"/>
              <a:t>ил тод байдал (</a:t>
            </a:r>
            <a:r>
              <a:rPr lang="en-US" sz="1600" dirty="0"/>
              <a:t>transparency), </a:t>
            </a:r>
            <a:r>
              <a:rPr lang="mn-MN" sz="1600" dirty="0"/>
              <a:t>нээлттэй байдал (</a:t>
            </a:r>
            <a:r>
              <a:rPr lang="en-US" sz="1600" dirty="0"/>
              <a:t>openness) </a:t>
            </a:r>
            <a:r>
              <a:rPr lang="mn-MN" sz="1600" dirty="0"/>
              <a:t>билээ. </a:t>
            </a:r>
            <a:endParaRPr lang="mn-MN" sz="1600" dirty="0" smtClean="0"/>
          </a:p>
          <a:p>
            <a:r>
              <a:rPr lang="mn-MN" sz="1600" dirty="0" smtClean="0"/>
              <a:t>Төрийн </a:t>
            </a:r>
            <a:r>
              <a:rPr lang="mn-MN" sz="1600" dirty="0"/>
              <a:t>байгууллагын ил тод байдлыг хангах хэрэгсэл нь өнөөгийн нийгэмд тухайн байгууллагын цахим хуудас болоод байна. </a:t>
            </a:r>
            <a:endParaRPr lang="mn-MN" sz="1600" dirty="0" smtClean="0"/>
          </a:p>
          <a:p>
            <a:r>
              <a:rPr lang="mn-MN" sz="1600" dirty="0" smtClean="0"/>
              <a:t>Монгол </a:t>
            </a:r>
            <a:r>
              <a:rPr lang="mn-MN" sz="1600" dirty="0"/>
              <a:t>улс 2004 оноос хойш Монгол Улсын Засгийн Газрын (МУЗГ) мэдээлэл, харилцаа холбоо, технологийн (</a:t>
            </a:r>
            <a:r>
              <a:rPr lang="en-US" sz="1600" dirty="0"/>
              <a:t>M</a:t>
            </a:r>
            <a:r>
              <a:rPr lang="mn-MN" sz="1600" dirty="0"/>
              <a:t>ХХТ-ийн) салбарт төрөөс баримтлах дунд хугацааны (2005-2012 он) стратеги, “Цахим Монгол” (</a:t>
            </a:r>
            <a:r>
              <a:rPr lang="en-US" sz="1600" dirty="0"/>
              <a:t>M</a:t>
            </a:r>
            <a:r>
              <a:rPr lang="mn-MN" sz="1600" dirty="0"/>
              <a:t>УЗГ-ын 2005 оны тогтоол №216) ндэсний хөтөлбөр, хөтөлбөрийг хэрэгжүүлэх “Цахим Засгийн мастер төлөвлөгөө”, “Цахим засаг 1” үндэсний хөтөлбөр (МУЗГ-ын 2012 оны тогтоол №101) зэрэг олон бодлогын баримт бичиг, хөтөлбөрийг үе шаттай батлан хэрэгжүүлж байна. </a:t>
            </a:r>
          </a:p>
          <a:p>
            <a:r>
              <a:rPr lang="mn-MN" sz="1600" dirty="0" smtClean="0"/>
              <a:t>Төрийн </a:t>
            </a:r>
            <a:r>
              <a:rPr lang="mn-MN" sz="1600" dirty="0"/>
              <a:t>байгууллагын вебсайтаар дамжуулан төрийн удирдлагын ил тод, нээлттэй хариуцлагатай, ёс зүйтэй, ажил хэрэгч байдлыг хангаж, </a:t>
            </a:r>
            <a:r>
              <a:rPr lang="en-US" sz="1600" dirty="0" smtClean="0"/>
              <a:t> </a:t>
            </a:r>
            <a:r>
              <a:rPr lang="mn-MN" sz="1600" dirty="0" smtClean="0"/>
              <a:t>төр</a:t>
            </a:r>
            <a:r>
              <a:rPr lang="mn-MN" sz="1600" dirty="0"/>
              <a:t>, иргэний харилцан итгэлцлийг бэхжүүлэх зорилгоор төрийн үйл ажиллагааны мэдээллийг иргэдэд хүртээмжтэй болгох, мэдээлэл олж авах орон зай, цаг хугацааны хамаарлыг арилгах, иргэдийн оролцоог шийдвэр гаргах түвшинд нэмэгдүүлэх, </a:t>
            </a:r>
            <a:r>
              <a:rPr lang="en-US" sz="1600" dirty="0" smtClean="0"/>
              <a:t> </a:t>
            </a:r>
            <a:r>
              <a:rPr lang="mn-MN" sz="1600" dirty="0" smtClean="0"/>
              <a:t>мэдээллээр </a:t>
            </a:r>
            <a:r>
              <a:rPr lang="mn-MN" sz="1600" dirty="0"/>
              <a:t>хангах зэрэг асуудлуудыг шийдвэрлэх, төрийн байгууллагын мэдээллийн ил тод байдлыг хангах арга хэмжээг авч хэрэгжүүлэх, төрийн байгууллагын вебсайтыг улам төгөлдөржүүлэх, төрийн үйлчилгээнд вебд суурилсан системийг өргөнөөр нэвтрүүлэх арга хэмжээг бүх шатанд авахаар төлөвлөж зарим заалтууд хэдийн ажил хэрэг болж эхэлсэн байна. </a:t>
            </a:r>
            <a:endParaRPr lang="en-US" sz="1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cstate="print"/>
          <a:srcRect l="12137" t="21887" r="34855" b="12452"/>
          <a:stretch>
            <a:fillRect/>
          </a:stretch>
        </p:blipFill>
        <p:spPr bwMode="auto">
          <a:xfrm>
            <a:off x="758092" y="381000"/>
            <a:ext cx="8206154" cy="57150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cstate="print"/>
          <a:srcRect l="12137" t="21887" r="36748" b="12452"/>
          <a:stretch>
            <a:fillRect/>
          </a:stretch>
        </p:blipFill>
        <p:spPr bwMode="auto">
          <a:xfrm>
            <a:off x="890953" y="381000"/>
            <a:ext cx="7807569" cy="56388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idx="1"/>
          </p:nvPr>
        </p:nvPicPr>
        <p:blipFill>
          <a:blip r:embed="rId2" cstate="print"/>
          <a:srcRect l="11359" t="23571" r="40366" b="9084"/>
          <a:stretch>
            <a:fillRect/>
          </a:stretch>
        </p:blipFill>
        <p:spPr bwMode="auto">
          <a:xfrm>
            <a:off x="685800" y="228600"/>
            <a:ext cx="7578090" cy="59436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5403" t="21875" r="18375" b="23777"/>
          <a:stretch>
            <a:fillRect/>
          </a:stretch>
        </p:blipFill>
        <p:spPr bwMode="auto">
          <a:xfrm>
            <a:off x="243840" y="685800"/>
            <a:ext cx="8412480" cy="45720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24524" t="21875" r="44729" b="14063"/>
          <a:stretch>
            <a:fillRect/>
          </a:stretch>
        </p:blipFill>
        <p:spPr bwMode="auto">
          <a:xfrm>
            <a:off x="0" y="0"/>
            <a:ext cx="4813610" cy="68580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l="17496" t="15625" r="33309" b="7813"/>
          <a:stretch>
            <a:fillRect/>
          </a:stretch>
        </p:blipFill>
        <p:spPr bwMode="auto">
          <a:xfrm>
            <a:off x="4724400" y="304800"/>
            <a:ext cx="4267200" cy="43434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Дижитал шилжилт</a:t>
            </a:r>
            <a:endParaRPr lang="en-US" dirty="0"/>
          </a:p>
        </p:txBody>
      </p:sp>
      <p:sp>
        <p:nvSpPr>
          <p:cNvPr id="3" name="Content Placeholder 2"/>
          <p:cNvSpPr>
            <a:spLocks noGrp="1"/>
          </p:cNvSpPr>
          <p:nvPr>
            <p:ph idx="1"/>
          </p:nvPr>
        </p:nvSpPr>
        <p:spPr>
          <a:xfrm>
            <a:off x="457200" y="1219200"/>
            <a:ext cx="8229600" cy="4906963"/>
          </a:xfrm>
        </p:spPr>
        <p:txBody>
          <a:bodyPr>
            <a:normAutofit fontScale="77500" lnSpcReduction="20000"/>
          </a:bodyPr>
          <a:lstStyle/>
          <a:p>
            <a:r>
              <a:rPr lang="mn-MN" dirty="0" smtClean="0"/>
              <a:t>Хүний оролцоогүйгээр үйл ажиллагаа явагддаг,</a:t>
            </a:r>
          </a:p>
          <a:p>
            <a:r>
              <a:rPr lang="mn-MN" dirty="0" smtClean="0"/>
              <a:t>Цаг хугацаанаас үл хамаардаг,</a:t>
            </a:r>
          </a:p>
          <a:p>
            <a:r>
              <a:rPr lang="mn-MN" dirty="0" smtClean="0"/>
              <a:t>Бүх хүнд жигд очдог,</a:t>
            </a:r>
          </a:p>
          <a:p>
            <a:r>
              <a:rPr lang="mn-MN" dirty="0" smtClean="0"/>
              <a:t>Мэдээлэл </a:t>
            </a:r>
            <a:r>
              <a:rPr lang="mn-MN" smtClean="0"/>
              <a:t>иж бүрнээр </a:t>
            </a:r>
            <a:r>
              <a:rPr lang="mn-MN" dirty="0" smtClean="0"/>
              <a:t>хүрдэг,</a:t>
            </a:r>
          </a:p>
          <a:p>
            <a:r>
              <a:rPr lang="mn-MN" dirty="0" smtClean="0"/>
              <a:t>Үр дүнг тооцох буюу зөв шинэлэх ач холбогдолтой,</a:t>
            </a:r>
          </a:p>
          <a:p>
            <a:r>
              <a:rPr lang="mn-MN" dirty="0" smtClean="0"/>
              <a:t>Орон зайнаас үл хамаарна</a:t>
            </a:r>
          </a:p>
          <a:p>
            <a:pPr>
              <a:buNone/>
            </a:pPr>
            <a:r>
              <a:rPr lang="mn-MN" dirty="0" smtClean="0"/>
              <a:t>ҮР ДҮН: -Байгууллагын үйл ажиллагаа сайжирна.</a:t>
            </a:r>
          </a:p>
          <a:p>
            <a:pPr>
              <a:buNone/>
            </a:pPr>
            <a:r>
              <a:rPr lang="mn-MN" dirty="0" smtClean="0"/>
              <a:t>		     -Төрийн байгууллагад иргэдийн итгэх итгэл нэмэгдэнэ.</a:t>
            </a:r>
          </a:p>
          <a:p>
            <a:pPr>
              <a:buNone/>
            </a:pPr>
            <a:r>
              <a:rPr lang="mn-MN" dirty="0" smtClean="0"/>
              <a:t>		     -Төрийн албан хаагчдийг жигд сургах нөхцөл бүрдэнэ</a:t>
            </a:r>
          </a:p>
          <a:p>
            <a:pPr>
              <a:buNone/>
            </a:pPr>
            <a:r>
              <a:rPr lang="mn-MN" dirty="0" smtClean="0"/>
              <a:t>		     -Шийдвэр гаргахад бүрэн нөхцөл бүрдсэн мэдээлэлтэй байна.</a:t>
            </a:r>
            <a:endParaRPr lang="en-US" dirty="0"/>
          </a:p>
        </p:txBody>
      </p:sp>
      <p:sp>
        <p:nvSpPr>
          <p:cNvPr id="4" name="TextBox 3"/>
          <p:cNvSpPr txBox="1"/>
          <p:nvPr/>
        </p:nvSpPr>
        <p:spPr>
          <a:xfrm>
            <a:off x="990600" y="5943600"/>
            <a:ext cx="7620000" cy="646331"/>
          </a:xfrm>
          <a:prstGeom prst="rect">
            <a:avLst/>
          </a:prstGeom>
          <a:noFill/>
        </p:spPr>
        <p:txBody>
          <a:bodyPr wrap="square" rtlCol="0">
            <a:spAutoFit/>
          </a:bodyPr>
          <a:lstStyle/>
          <a:p>
            <a:r>
              <a:rPr lang="mn-MN" sz="3600" dirty="0" smtClean="0"/>
              <a:t>Анхаарлаа хандуулсанд талархалаа.</a:t>
            </a:r>
            <a:endParaRPr lang="en-US"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n-MN" sz="2700" b="1" dirty="0" smtClean="0"/>
              <a:t>“АЛСЫН ХАРАА-2050” МОНГОЛ УЛСЫН УРТ ХУГАЦААНЫ ХӨГЖЛИЙН БОДЛОГО</a:t>
            </a:r>
            <a:r>
              <a:rPr lang="mn-MN" b="1" dirty="0" smtClean="0"/>
              <a:t/>
            </a:r>
            <a:br>
              <a:rPr lang="mn-MN" b="1" dirty="0" smtClean="0"/>
            </a:br>
            <a:endParaRPr lang="en-US" dirty="0"/>
          </a:p>
        </p:txBody>
      </p:sp>
      <p:sp>
        <p:nvSpPr>
          <p:cNvPr id="3" name="Content Placeholder 2"/>
          <p:cNvSpPr>
            <a:spLocks noGrp="1"/>
          </p:cNvSpPr>
          <p:nvPr>
            <p:ph idx="1"/>
          </p:nvPr>
        </p:nvSpPr>
        <p:spPr/>
        <p:txBody>
          <a:bodyPr>
            <a:normAutofit/>
          </a:bodyPr>
          <a:lstStyle/>
          <a:p>
            <a:r>
              <a:rPr lang="mn-MN" sz="1600" i="1" dirty="0" smtClean="0"/>
              <a:t>Монгол </a:t>
            </a:r>
            <a:r>
              <a:rPr lang="mn-MN" sz="1600" i="1" dirty="0"/>
              <a:t>Улсын Их Хурлын 2020 оны 52 дугаар тогтоолын 1 дүгээр хавсралт</a:t>
            </a:r>
          </a:p>
          <a:p>
            <a:r>
              <a:rPr lang="mn-MN" sz="1600" dirty="0"/>
              <a:t>ТАВ.ЗАСАГЛАЛ</a:t>
            </a:r>
          </a:p>
          <a:p>
            <a:r>
              <a:rPr lang="mn-MN" sz="1600" dirty="0"/>
              <a:t>Зорилго 5.</a:t>
            </a:r>
          </a:p>
          <a:p>
            <a:r>
              <a:rPr lang="mn-MN" sz="1600" dirty="0"/>
              <a:t>Монгол хүний хөгжлийг хангасан ухаалаг-тогтвортой засаглал тогтож, захиргааны оновчтой бүтэц зохион байгуулалт бүхий төрийн алба төлөвшин, цахим технологид тулгуурласан иргэн төвтэй төрийн үйлчилгээнд бүрэн шилжиж, төр-хувийн хэвшил-иргэний нийгмийн хамтын ажиллагаа бүх хүрээнд өргөжин, хүний эрхийг бүрэн хангасан, шударга ёсны тогтолцоо төлөвшсөн, авлигагүй улс болно.</a:t>
            </a:r>
          </a:p>
          <a:p>
            <a:r>
              <a:rPr lang="mn-MN" sz="1600" dirty="0"/>
              <a:t>Цахим монгол (иргэн, төр, хувийн хэвшлийн нэгдсэн систем)</a:t>
            </a:r>
          </a:p>
          <a:p>
            <a:r>
              <a:rPr lang="mn-MN" sz="1600" dirty="0"/>
              <a:t>Зорилт 5.3.Хүний хөгжлийг дэмжсэн, үр дүн, үр нөлөөтэй цахим засаглалыг төлөвшүүлнэ.</a:t>
            </a:r>
          </a:p>
          <a:p>
            <a:r>
              <a:rPr lang="mn-MN" sz="1600" dirty="0"/>
              <a:t>Цахим засгийн хөгжлийн үзүүлэлтийг тооцохдоо тухайн улс орны </a:t>
            </a:r>
          </a:p>
          <a:p>
            <a:r>
              <a:rPr lang="mn-MN" sz="1600" dirty="0"/>
              <a:t>а)цахим үйлчилгээ,</a:t>
            </a:r>
          </a:p>
          <a:p>
            <a:r>
              <a:rPr lang="mn-MN" sz="1600" dirty="0"/>
              <a:t>б)харилцаа холбооны дэд бүтэц</a:t>
            </a:r>
          </a:p>
          <a:p>
            <a:r>
              <a:rPr lang="mn-MN" sz="1600" dirty="0"/>
              <a:t>в)хүний капиталын хүчин зүйл гэсэн дэд үзүүлэлтийг сонгож тооцоолол хийдэг</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Ухаалаг засаглал</a:t>
            </a:r>
            <a:endParaRPr lang="en-US" dirty="0"/>
          </a:p>
        </p:txBody>
      </p:sp>
      <p:sp>
        <p:nvSpPr>
          <p:cNvPr id="3" name="Content Placeholder 2"/>
          <p:cNvSpPr>
            <a:spLocks noGrp="1"/>
          </p:cNvSpPr>
          <p:nvPr>
            <p:ph idx="1"/>
          </p:nvPr>
        </p:nvSpPr>
        <p:spPr/>
        <p:txBody>
          <a:bodyPr>
            <a:normAutofit fontScale="55000" lnSpcReduction="20000"/>
          </a:bodyPr>
          <a:lstStyle/>
          <a:p>
            <a:pPr algn="just"/>
            <a:r>
              <a:rPr lang="mn-MN" dirty="0" smtClean="0"/>
              <a:t>Монгол улсын хувьд ЦАХИМ ЗАСАГЛАЛ-ын хөгжлийн бодлогыг дараах байдлаар тодорхойлж байна.Үүнд</a:t>
            </a:r>
            <a:r>
              <a:rPr lang="mn-MN" dirty="0"/>
              <a:t>:</a:t>
            </a:r>
          </a:p>
          <a:p>
            <a:pPr algn="just"/>
            <a:r>
              <a:rPr lang="mn-MN" dirty="0" smtClean="0"/>
              <a:t>Монгол улс урт хугацааны бодлогоор 2030 онд нийт хүн амын 95 хувийг өндөр хурдны интернетийн сүлжээнд холбож, төрөөс иргэдэд чиглэсэн үйлчилгээний 85-аас доошгүй хувийг цахим хэлбэрт шилжүүлнэ</a:t>
            </a:r>
            <a:r>
              <a:rPr lang="mn-MN" dirty="0"/>
              <a:t>.</a:t>
            </a:r>
          </a:p>
          <a:p>
            <a:pPr algn="just"/>
            <a:r>
              <a:rPr lang="mn-MN" dirty="0" smtClean="0"/>
              <a:t>Засгийн газрын 2016-2020 онд хэрэгжүүлэх үйл ажиллагааны хөтөлбөрт хууль эрх зүй, гадаад худалдаа, хүнсний аюулгүй байдал, эрүүл мэнд, аялал жуулчлал зэрэг салбар болон төрийн аливаа үйлчилгээг цахим хэлбэрт шилжүүлж, төрийн үйлчилгээг илтод, шуурхай, хүртээмжтэй, цаасгүй, хүнд сурталгүй хүргэж цахим засгийг бодитой хэрэгжүүлнэ</a:t>
            </a:r>
            <a:r>
              <a:rPr lang="mn-MN" dirty="0"/>
              <a:t>.</a:t>
            </a:r>
          </a:p>
          <a:p>
            <a:pPr algn="just"/>
            <a:r>
              <a:rPr lang="mn-MN" dirty="0" smtClean="0"/>
              <a:t>2017 онд Засгийн газрын 47 дугаар тогтоолоор баталсан бодлогод Монгол Улсын хөгжлийг хурдасгахад мэдээлэл харилцаа холбооны дэвшилтэд техник, технологийг Төр, Иргэн, Байгууллагын түвшинд үр дүнтэй ашиглана</a:t>
            </a:r>
            <a:r>
              <a:rPr lang="mn-MN" dirty="0"/>
              <a:t>.</a:t>
            </a:r>
          </a:p>
          <a:p>
            <a:pPr algn="just"/>
            <a:r>
              <a:rPr lang="mn-MN" dirty="0" smtClean="0"/>
              <a:t>2019 онд Төрийн байгууллагын үйл ажиллагааны бүтээмж, үр ашгийг нэмэгдүүлэх, засаглалын ардчилсан, нээлттэй, хүнд сурталгүй, илтод, хариуцлагатай байдлыг төлөвшүүлэхээр Цахим засаглал үндэсний хөтөлбөр-т тусгаж өгсөн</a:t>
            </a:r>
            <a:r>
              <a:rPr lang="mn-MN" dirty="0"/>
              <a:t>.</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n-MN" b="1" dirty="0" smtClean="0"/>
              <a:t>Ухаалаг засаг</a:t>
            </a:r>
            <a:br>
              <a:rPr lang="mn-MN" b="1" dirty="0" smtClean="0"/>
            </a:br>
            <a:endParaRPr lang="en-US" dirty="0"/>
          </a:p>
        </p:txBody>
      </p:sp>
      <p:sp>
        <p:nvSpPr>
          <p:cNvPr id="3" name="Content Placeholder 2"/>
          <p:cNvSpPr>
            <a:spLocks noGrp="1"/>
          </p:cNvSpPr>
          <p:nvPr>
            <p:ph idx="1"/>
          </p:nvPr>
        </p:nvSpPr>
        <p:spPr/>
        <p:txBody>
          <a:bodyPr>
            <a:normAutofit fontScale="55000" lnSpcReduction="20000"/>
          </a:bodyPr>
          <a:lstStyle/>
          <a:p>
            <a:r>
              <a:rPr lang="mn-MN" sz="3600" dirty="0" smtClean="0">
                <a:latin typeface="Arial" pitchFamily="34" charset="0"/>
                <a:cs typeface="Arial" pitchFamily="34" charset="0"/>
              </a:rPr>
              <a:t>“</a:t>
            </a:r>
            <a:r>
              <a:rPr lang="mn-MN" sz="3600" dirty="0">
                <a:latin typeface="Arial" pitchFamily="34" charset="0"/>
                <a:cs typeface="Arial" pitchFamily="34" charset="0"/>
              </a:rPr>
              <a:t>засгийн газрын дижитал мэдээлэл” (</a:t>
            </a:r>
            <a:r>
              <a:rPr lang="en-US" sz="3600" dirty="0" err="1">
                <a:latin typeface="Arial" pitchFamily="34" charset="0"/>
                <a:cs typeface="Arial" pitchFamily="34" charset="0"/>
              </a:rPr>
              <a:t>Ndou</a:t>
            </a:r>
            <a:r>
              <a:rPr lang="en-US" sz="3600" dirty="0">
                <a:latin typeface="Arial" pitchFamily="34" charset="0"/>
                <a:cs typeface="Arial" pitchFamily="34" charset="0"/>
              </a:rPr>
              <a:t>, 2004)</a:t>
            </a:r>
          </a:p>
          <a:p>
            <a:r>
              <a:rPr lang="mn-MN" sz="3600" dirty="0" smtClean="0">
                <a:latin typeface="Arial" pitchFamily="34" charset="0"/>
                <a:cs typeface="Arial" pitchFamily="34" charset="0"/>
              </a:rPr>
              <a:t>“</a:t>
            </a:r>
            <a:r>
              <a:rPr lang="mn-MN" sz="3600" dirty="0">
                <a:latin typeface="Arial" pitchFamily="34" charset="0"/>
                <a:cs typeface="Arial" pitchFamily="34" charset="0"/>
              </a:rPr>
              <a:t>шинэ технологийг төрийн байгууллага дотоод үйл ажиллагаандаа хууль эрхзүйн системтэй уялдуулан холбож, засгийн газрын мэдээллийн дэд бүтцийг дижитал хэлбэрээр иргэдэд хүргэж буй интернетэд тулгуурласан засгийн газар” (</a:t>
            </a:r>
            <a:r>
              <a:rPr lang="en-US" sz="3600" dirty="0" err="1">
                <a:latin typeface="Arial" pitchFamily="34" charset="0"/>
                <a:cs typeface="Arial" pitchFamily="34" charset="0"/>
              </a:rPr>
              <a:t>Tapscott</a:t>
            </a:r>
            <a:r>
              <a:rPr lang="en-US" sz="3600" dirty="0">
                <a:latin typeface="Arial" pitchFamily="34" charset="0"/>
                <a:cs typeface="Arial" pitchFamily="34" charset="0"/>
              </a:rPr>
              <a:t>, 1996)</a:t>
            </a:r>
          </a:p>
          <a:p>
            <a:r>
              <a:rPr lang="mn-MN" sz="3600" dirty="0" smtClean="0">
                <a:latin typeface="Arial" pitchFamily="34" charset="0"/>
                <a:cs typeface="Arial" pitchFamily="34" charset="0"/>
              </a:rPr>
              <a:t>“</a:t>
            </a:r>
            <a:r>
              <a:rPr lang="mn-MN" sz="3600" dirty="0">
                <a:latin typeface="Arial" pitchFamily="34" charset="0"/>
                <a:cs typeface="Arial" pitchFamily="34" charset="0"/>
              </a:rPr>
              <a:t>цахим засаг нь дижитал технологийг ашиглан засгийн газар, төрийн байгууллагын уламжлалт тогтолцоо, чиг хандлагыг өөрчлөх хувьсал”(</a:t>
            </a:r>
            <a:r>
              <a:rPr lang="en-US" sz="3600" dirty="0" err="1">
                <a:latin typeface="Arial" pitchFamily="34" charset="0"/>
                <a:cs typeface="Arial" pitchFamily="34" charset="0"/>
              </a:rPr>
              <a:t>Fraga</a:t>
            </a:r>
            <a:r>
              <a:rPr lang="en-US" sz="3600" dirty="0">
                <a:latin typeface="Arial" pitchFamily="34" charset="0"/>
                <a:cs typeface="Arial" pitchFamily="34" charset="0"/>
              </a:rPr>
              <a:t>, 2001)</a:t>
            </a:r>
          </a:p>
          <a:p>
            <a:r>
              <a:rPr lang="mn-MN" sz="3600" b="1" dirty="0" smtClean="0">
                <a:latin typeface="Arial" pitchFamily="34" charset="0"/>
                <a:cs typeface="Arial" pitchFamily="34" charset="0"/>
              </a:rPr>
              <a:t>“</a:t>
            </a:r>
            <a:r>
              <a:rPr lang="mn-MN" sz="3600" b="1" dirty="0">
                <a:latin typeface="Arial" pitchFamily="34" charset="0"/>
                <a:cs typeface="Arial" pitchFamily="34" charset="0"/>
              </a:rPr>
              <a:t>Ухаалаг засаг”нь ирээдүйд төрийн үйлчилгээг илүү хүртээмжтэй, хүчтэй, найдвартай болгохын тулд мэдээлэл, харилцаа холбоо, нийгмийн технологийг хамгийн боломжит сайн хувилбараар ашиглах явдал юм” (</a:t>
            </a:r>
            <a:r>
              <a:rPr lang="en-US" sz="3600" b="1" dirty="0">
                <a:latin typeface="Arial" pitchFamily="34" charset="0"/>
                <a:cs typeface="Arial" pitchFamily="34" charset="0"/>
              </a:rPr>
              <a:t>Jeffrey, 2001)</a:t>
            </a:r>
          </a:p>
          <a:p>
            <a:r>
              <a:rPr lang="mn-MN" sz="3600" dirty="0" smtClean="0">
                <a:latin typeface="Arial" pitchFamily="34" charset="0"/>
                <a:cs typeface="Arial" pitchFamily="34" charset="0"/>
              </a:rPr>
              <a:t>“</a:t>
            </a:r>
            <a:r>
              <a:rPr lang="mn-MN" sz="3600" dirty="0">
                <a:latin typeface="Arial" pitchFamily="34" charset="0"/>
                <a:cs typeface="Arial" pitchFamily="34" charset="0"/>
              </a:rPr>
              <a:t>Засгийн газар үйл ажиллагааныхаа үр ашиг, бүтээмж болон иргэдэд хүргэж буй үйлчилгээний чанар, хүртээмжийг дээшлүүлэх зорилгоор дижитал технологийг ашиглах үйл явц юм” (</a:t>
            </a:r>
            <a:r>
              <a:rPr lang="en-US" sz="3600" dirty="0">
                <a:latin typeface="Arial" pitchFamily="34" charset="0"/>
                <a:cs typeface="Arial" pitchFamily="34" charset="0"/>
              </a:rPr>
              <a:t>Mark, 2005)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Ухаалаг засаг</a:t>
            </a:r>
            <a:endParaRPr lang="en-US" dirty="0"/>
          </a:p>
        </p:txBody>
      </p:sp>
      <p:sp>
        <p:nvSpPr>
          <p:cNvPr id="4" name="Rectangle 3"/>
          <p:cNvSpPr/>
          <p:nvPr/>
        </p:nvSpPr>
        <p:spPr>
          <a:xfrm>
            <a:off x="457200" y="1443840"/>
            <a:ext cx="8305800" cy="3693319"/>
          </a:xfrm>
          <a:prstGeom prst="rect">
            <a:avLst/>
          </a:prstGeom>
        </p:spPr>
        <p:txBody>
          <a:bodyPr wrap="square">
            <a:spAutoFit/>
          </a:bodyPr>
          <a:lstStyle/>
          <a:p>
            <a:pPr fontAlgn="base"/>
            <a:r>
              <a:rPr lang="mn-MN" dirty="0" smtClean="0"/>
              <a:t>Ухаалаг засаг төслийн хүрээнд газрын Хэрэг эрхлэх газар, Дэлхийн банктай хамтран хэрэгжүүлж байгаа  “Төрийн энтерпрайз архитектур болон Өгөгдөл солилцооны нэгдсэн тогтолцоог бий болгох” төслийн үр дүнг танилцуулах семинар 2021 оны 1 дүгээр сарын 28, 29-ний өдөр цахим хэлбэрээр зохион байгуулагдсан байна.</a:t>
            </a:r>
            <a:endParaRPr lang="en-US" dirty="0" smtClean="0"/>
          </a:p>
          <a:p>
            <a:pPr fontAlgn="base"/>
            <a:r>
              <a:rPr lang="mn-MN" dirty="0" smtClean="0"/>
              <a:t>– “ТЭА” – Төрийн энтерпрайз архитектур гэж юу вэ? ТЭА гэж төрийн бүтэц, үйл ажиллагааг тодорхойлсон цогц зураглал.</a:t>
            </a:r>
          </a:p>
          <a:p>
            <a:pPr fontAlgn="base"/>
            <a:r>
              <a:rPr lang="mn-MN" dirty="0" smtClean="0"/>
              <a:t>-Энтерпрайз гэж юу вэ?  Төрийн, төрийн бус, бизнесийн аливаа байгууллага, эсвэл тэдгээрийн нэгдэл, дэд хэсгийг хэлнэ.</a:t>
            </a:r>
          </a:p>
          <a:p>
            <a:pPr fontAlgn="base"/>
            <a:r>
              <a:rPr lang="mn-MN" dirty="0" smtClean="0"/>
              <a:t>-“ЭА” – Энтерпрайз архитектур гэж юу вэ?  ЭА гэж байгууллагын бүтэц, үйл ажиллагааг тодорхойлсон цогц зураглал. юм.</a:t>
            </a:r>
          </a:p>
          <a:p>
            <a:pPr fontAlgn="base"/>
            <a:r>
              <a:rPr lang="mn-MN" dirty="0" smtClean="0"/>
              <a:t>“ТЭА” – Төрийн энтерпрайз архитектур?  Төрийн байгууллагыг илэрхийлж байвал тэр архитектурыг ТЭА гэнэ.</a:t>
            </a:r>
            <a:endParaRPr lang="mn-M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1347" t="20313" r="33309" b="15625"/>
          <a:stretch>
            <a:fillRect/>
          </a:stretch>
        </p:blipFill>
        <p:spPr bwMode="auto">
          <a:xfrm>
            <a:off x="165410" y="295124"/>
            <a:ext cx="8445190" cy="5496076"/>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l="12137" t="20203" r="32962" b="10768"/>
          <a:stretch>
            <a:fillRect/>
          </a:stretch>
        </p:blipFill>
        <p:spPr bwMode="auto">
          <a:xfrm>
            <a:off x="762000" y="521575"/>
            <a:ext cx="8001000" cy="5655879"/>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1003</Words>
  <Application>Microsoft Office PowerPoint</Application>
  <PresentationFormat>On-screen Show (4:3)</PresentationFormat>
  <Paragraphs>66</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Мэдээлэл, харилцаа холбооны технологийн хэрэглээ</vt:lpstr>
      <vt:lpstr>Төрийн үйлчилгээний дижитал шилжилт</vt:lpstr>
      <vt:lpstr>Дижитал шилжилт</vt:lpstr>
      <vt:lpstr>“АЛСЫН ХАРАА-2050” МОНГОЛ УЛСЫН УРТ ХУГАЦААНЫ ХӨГЖЛИЙН БОДЛОГО </vt:lpstr>
      <vt:lpstr>Ухаалаг засаглал</vt:lpstr>
      <vt:lpstr>Ухаалаг засаг </vt:lpstr>
      <vt:lpstr>Ухаалаг засаг</vt:lpstr>
      <vt:lpstr>Slide 8</vt:lpstr>
      <vt:lpstr>Slide 9</vt:lpstr>
      <vt:lpstr>Slide 10</vt:lpstr>
      <vt:lpstr>Технологийн хувьсгалыг тодорхойлогч ойлголтууд </vt:lpstr>
      <vt:lpstr>Slide 12</vt:lpstr>
      <vt:lpstr>Slide 13</vt:lpstr>
      <vt:lpstr>Slide 14</vt:lpstr>
      <vt:lpstr>Slide 15</vt:lpstr>
      <vt:lpstr>Slide 16</vt:lpstr>
      <vt:lpstr>Та хэр зэрэг дижитал вэ?</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Дижитал шилжилт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Мэдээлэл, харилцаа холбооны технологийн хэрэглээ</dc:title>
  <dc:creator>Oyunbold</dc:creator>
  <cp:lastModifiedBy>Narangerel</cp:lastModifiedBy>
  <cp:revision>27</cp:revision>
  <dcterms:created xsi:type="dcterms:W3CDTF">2021-02-09T03:54:42Z</dcterms:created>
  <dcterms:modified xsi:type="dcterms:W3CDTF">2021-04-08T08:44:28Z</dcterms:modified>
</cp:coreProperties>
</file>