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</p:sldMasterIdLst>
  <p:notesMasterIdLst>
    <p:notesMasterId r:id="rId22"/>
  </p:notesMasterIdLst>
  <p:sldIdLst>
    <p:sldId id="350" r:id="rId3"/>
    <p:sldId id="361" r:id="rId4"/>
    <p:sldId id="362" r:id="rId5"/>
    <p:sldId id="363" r:id="rId6"/>
    <p:sldId id="354" r:id="rId7"/>
    <p:sldId id="381" r:id="rId8"/>
    <p:sldId id="380" r:id="rId9"/>
    <p:sldId id="382" r:id="rId10"/>
    <p:sldId id="384" r:id="rId11"/>
    <p:sldId id="370" r:id="rId12"/>
    <p:sldId id="371" r:id="rId13"/>
    <p:sldId id="358" r:id="rId14"/>
    <p:sldId id="374" r:id="rId15"/>
    <p:sldId id="375" r:id="rId16"/>
    <p:sldId id="376" r:id="rId17"/>
    <p:sldId id="379" r:id="rId18"/>
    <p:sldId id="385" r:id="rId19"/>
    <p:sldId id="386" r:id="rId20"/>
    <p:sldId id="3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84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1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51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0090D03-6616-43B0-9ED5-58F40ABE2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B0FC000-998B-4796-9246-40C21CDAB56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38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54B5C2-EE4E-4111-B784-DE1364A0DBE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22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D45AA0C-F6CF-4D93-A08C-C523CFACACD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16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C275FF9-FACB-41D3-82C5-4B49C0F013B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650190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DE673F4-2E5F-4E41-BFDF-907F90E3296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403397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D7AE57D-7CC1-4AD1-A247-88D61476160E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156603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B9B0FC-870B-49B2-B6FB-FE7F626B1033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896983" y="1657274"/>
            <a:ext cx="2124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1C5F11EE-6599-4EE8-9635-5386935467E5}"/>
              </a:ext>
            </a:extLst>
          </p:cNvPr>
          <p:cNvGrpSpPr/>
          <p:nvPr userDrawn="1"/>
        </p:nvGrpSpPr>
        <p:grpSpPr>
          <a:xfrm>
            <a:off x="4934692" y="1876590"/>
            <a:ext cx="2297808" cy="4039426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1DFBAA1A-A097-491A-AD06-5325C8670C7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029E473-2071-4803-A8F4-17B7CDA8FA8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4AEF078B-F6E3-4B65-ACF1-AF9422CF21C6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69F4797F-2F94-405A-8428-3EC22B58449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:a16="http://schemas.microsoft.com/office/drawing/2014/main" id="{AFD20A30-03F4-4B69-8633-D3B8477EB21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42B02DD-4EDE-4522-9A61-986E7528E17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075352" y="2234767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3D4E7D2-26F4-457E-8E14-780B82CDE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6207BAF-BD62-487A-8475-7C750FC5A7D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02353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A4D91E6-8283-4C22-9E1A-C3BC1679254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29354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C6F000E-F7A9-4BCD-92D9-6FC81D765DE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621348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F1ACAB3-51BE-4E70-873B-1F132DCDBC6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348350" y="2234764"/>
            <a:ext cx="2041298" cy="32368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8357B3-2E34-4F39-B756-E299CFBDC402}"/>
              </a:ext>
            </a:extLst>
          </p:cNvPr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0A1D73-105E-4E5D-BD00-75D42F04E752}"/>
              </a:ext>
            </a:extLst>
          </p:cNvPr>
          <p:cNvGrpSpPr/>
          <p:nvPr userDrawn="1"/>
        </p:nvGrpSpPr>
        <p:grpSpPr>
          <a:xfrm>
            <a:off x="1457580" y="1983192"/>
            <a:ext cx="4076388" cy="2239699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27DBBCB-4401-44ED-920A-12E7269E80B6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0B6B57-56F4-406C-9CA7-A4CA5B11C797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3B956E-5D66-4307-A2E7-E9FA5B539907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5EE92CA-899F-425C-A63B-36E12A1AA71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8E0223-7544-400B-B4F2-411001566586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C178527-EF95-4555-A5A4-23AE7F86184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D4E21D9A-AF31-4321-8ADB-4A220FB2662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CAD8977-4D75-4764-848B-BF5A1E808440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C0C7F0-18B7-478F-8D82-246AACAEF1E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2075E2C-D5F3-4994-8282-97D13D60859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85D545D-D0E2-4968-9CEC-9F84CB82E84B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A92790C-9439-4EAE-B4F7-C353D5D1A46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BAAF6B-FFDB-4CB4-850F-EB1CE4E4F138}"/>
              </a:ext>
            </a:extLst>
          </p:cNvPr>
          <p:cNvGrpSpPr/>
          <p:nvPr userDrawn="1"/>
        </p:nvGrpSpPr>
        <p:grpSpPr>
          <a:xfrm>
            <a:off x="6680577" y="1989916"/>
            <a:ext cx="4076388" cy="2239699"/>
            <a:chOff x="-548507" y="477868"/>
            <a:chExt cx="11570449" cy="63571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E329497-4227-440D-98C7-6DCA3B2A7BC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C0F191-F14A-4820-A6C6-CBCDEF9CFAC1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78A2B80-9D49-448D-BD5F-E304755EF67C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0C0C66C-E1A9-4BFB-AF95-918B0BBE6EA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EDF813-7532-47B9-8AC1-5CB1835840E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53EDB8C-3C97-404A-819A-F86077A38106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F7EFF3-9E63-44EF-82BD-BF61948E594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56CE1D4-4324-46B5-9862-4ACBD471BC9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CA75A2-3BBB-415E-83C9-CDB1341DD134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387AC2E-20CE-4BBF-9978-D95C6D16ACA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C753F6ED-377B-494A-9591-28D212149747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7FB95D9-A3ED-416B-A272-948BBFD8850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그림 개체 틀 2">
            <a:extLst>
              <a:ext uri="{FF2B5EF4-FFF2-40B4-BE49-F238E27FC236}">
                <a16:creationId xmlns:a16="http://schemas.microsoft.com/office/drawing/2014/main" id="{BEEB3C91-BF69-4AA6-9705-3AA5D7BF45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05255" y="2088314"/>
            <a:ext cx="2985423" cy="18141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>
            <a:extLst>
              <a:ext uri="{FF2B5EF4-FFF2-40B4-BE49-F238E27FC236}">
                <a16:creationId xmlns:a16="http://schemas.microsoft.com/office/drawing/2014/main" id="{AEEB2A20-AC20-464C-ABB5-FE1AF55969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28252" y="2088314"/>
            <a:ext cx="2985423" cy="18141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0E0310D-BC06-45A0-91EE-F18CBFD627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8" r:id="rId5"/>
    <p:sldLayoutId id="2147483679" r:id="rId6"/>
    <p:sldLayoutId id="2147483680" r:id="rId7"/>
    <p:sldLayoutId id="2147483682" r:id="rId8"/>
    <p:sldLayoutId id="2147483683" r:id="rId9"/>
    <p:sldLayoutId id="2147483684" r:id="rId10"/>
    <p:sldLayoutId id="2147483686" r:id="rId11"/>
    <p:sldLayoutId id="2147483687" r:id="rId12"/>
    <p:sldLayoutId id="2147483688" r:id="rId13"/>
    <p:sldLayoutId id="2147483671" r:id="rId14"/>
    <p:sldLayoutId id="2147483672" r:id="rId15"/>
    <p:sldLayoutId id="2147483689" r:id="rId16"/>
    <p:sldLayoutId id="2147483690" r:id="rId17"/>
    <p:sldLayoutId id="214748369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JPG"/><Relationship Id="rId7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6595" y="1555423"/>
            <a:ext cx="11137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sz="1400" b="1" i="1" dirty="0"/>
              <a:t> </a:t>
            </a:r>
            <a:r>
              <a:rPr lang="mn-MN" sz="1400" i="1" dirty="0">
                <a:solidFill>
                  <a:srgbClr val="002060"/>
                </a:solidFill>
                <a:latin typeface="Consolas" pitchFamily="49" charset="0"/>
              </a:rPr>
              <a:t>НҮБ—ийн Хөгжлийн хөтөлбөр, Монгол Улсын Төрийн Албаны зөвлөл</a:t>
            </a:r>
            <a:endParaRPr lang="en-US" sz="1400" dirty="0">
              <a:solidFill>
                <a:srgbClr val="002060"/>
              </a:solidFill>
              <a:latin typeface="Consolas" pitchFamily="49" charset="0"/>
            </a:endParaRPr>
          </a:p>
          <a:p>
            <a:pPr algn="r"/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“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Монгол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Улсад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мэргэжлийн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,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иргэн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төвтэй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төрийн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албыг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төлөвшүүлэх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нь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”</a:t>
            </a:r>
            <a:r>
              <a:rPr lang="mn-MN" sz="1400" i="1" dirty="0">
                <a:solidFill>
                  <a:srgbClr val="002060"/>
                </a:solidFill>
                <a:latin typeface="Consolas" pitchFamily="49" charset="0"/>
              </a:rPr>
              <a:t> төсөл</a:t>
            </a:r>
            <a:endParaRPr lang="en-US" sz="1400" dirty="0">
              <a:solidFill>
                <a:srgbClr val="002060"/>
              </a:solidFill>
              <a:latin typeface="Consolas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611" y="2636913"/>
            <a:ext cx="108492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rgbClr val="C00000"/>
                </a:solidFill>
              </a:rPr>
              <a:t>ТӨРИЙН ЗАХИРГААН ДАХЬ </a:t>
            </a:r>
          </a:p>
          <a:p>
            <a:pPr algn="ctr"/>
            <a:r>
              <a:rPr lang="mn-MN" sz="2800" b="1" dirty="0">
                <a:solidFill>
                  <a:srgbClr val="C00000"/>
                </a:solidFill>
              </a:rPr>
              <a:t>ЖЕНДЕРИЙН ТЭГШ БАЙДАЛ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6985" y="424071"/>
            <a:ext cx="5353249" cy="969056"/>
            <a:chOff x="-2" y="30173"/>
            <a:chExt cx="5299549" cy="861385"/>
          </a:xfrm>
        </p:grpSpPr>
        <p:grpSp>
          <p:nvGrpSpPr>
            <p:cNvPr id="7" name="Group 6"/>
            <p:cNvGrpSpPr/>
            <p:nvPr/>
          </p:nvGrpSpPr>
          <p:grpSpPr>
            <a:xfrm>
              <a:off x="-2" y="30173"/>
              <a:ext cx="5299549" cy="861385"/>
              <a:chOff x="-2" y="57593"/>
              <a:chExt cx="4268736" cy="1644166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2339" y="189218"/>
                <a:ext cx="509430" cy="1512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 descr="Монгол Улсын Төрийн албаны зөвлөлийн цахим шалгалтын систем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" y="175001"/>
                <a:ext cx="736517" cy="1479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6085" y="57593"/>
                <a:ext cx="692649" cy="12877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Picture 7" descr="Government of Canada seeks Innovative Finance Fellows — CAFIID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271" y="316367"/>
              <a:ext cx="982078" cy="5431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Rectangle 11"/>
          <p:cNvSpPr/>
          <p:nvPr/>
        </p:nvSpPr>
        <p:spPr>
          <a:xfrm>
            <a:off x="1078278" y="39512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mn-MN" dirty="0">
                <a:solidFill>
                  <a:srgbClr val="002060"/>
                </a:solidFill>
              </a:rPr>
              <a:t>“Чиглүүлэх” 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mn-MN" dirty="0">
                <a:solidFill>
                  <a:srgbClr val="002060"/>
                </a:solidFill>
              </a:rPr>
              <a:t>Менторшип</a:t>
            </a:r>
            <a:r>
              <a:rPr lang="en-US" dirty="0">
                <a:solidFill>
                  <a:srgbClr val="002060"/>
                </a:solidFill>
              </a:rPr>
              <a:t>)</a:t>
            </a:r>
            <a:r>
              <a:rPr lang="mn-MN" dirty="0">
                <a:solidFill>
                  <a:srgbClr val="002060"/>
                </a:solidFill>
              </a:rPr>
              <a:t> хөтөлбөр 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06386" y="4957731"/>
            <a:ext cx="5503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i="1" dirty="0">
              <a:solidFill>
                <a:srgbClr val="0070C0"/>
              </a:solidFill>
              <a:latin typeface="Consolas" pitchFamily="49" charset="0"/>
            </a:endParaRPr>
          </a:p>
          <a:p>
            <a:r>
              <a:rPr lang="mn-MN" i="1" dirty="0">
                <a:solidFill>
                  <a:srgbClr val="002060"/>
                </a:solidFill>
                <a:latin typeface="Consolas" pitchFamily="49" charset="0"/>
              </a:rPr>
              <a:t>О.Наранжаргал АЗДТГ-ХШҮ-ний хэлтсийн дарга</a:t>
            </a:r>
            <a:endParaRPr lang="en-US" i="1" dirty="0">
              <a:solidFill>
                <a:srgbClr val="002060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265" y="137938"/>
            <a:ext cx="11573197" cy="724247"/>
          </a:xfrm>
        </p:spPr>
        <p:txBody>
          <a:bodyPr/>
          <a:lstStyle/>
          <a:p>
            <a:pPr algn="l"/>
            <a:r>
              <a:rPr lang="mn-MN" sz="2400" b="1" dirty="0">
                <a:solidFill>
                  <a:srgbClr val="C00000"/>
                </a:solidFill>
                <a:latin typeface="Century Gothic" pitchFamily="34" charset="0"/>
              </a:rPr>
              <a:t>1</a:t>
            </a:r>
            <a:r>
              <a:rPr lang="mn-MN" sz="1800" b="1" dirty="0">
                <a:solidFill>
                  <a:srgbClr val="C00000"/>
                </a:solidFill>
                <a:latin typeface="Century Gothic" pitchFamily="34" charset="0"/>
              </a:rPr>
              <a:t>.</a:t>
            </a:r>
            <a:r>
              <a:rPr lang="mn-MN" sz="2400" b="1" dirty="0">
                <a:solidFill>
                  <a:srgbClr val="C00000"/>
                </a:solidFill>
                <a:latin typeface="Century Gothic" pitchFamily="34" charset="0"/>
              </a:rPr>
              <a:t> Менторшип  хөтөлбөр</a:t>
            </a:r>
            <a:endParaRPr lang="en-US" sz="2400" dirty="0">
              <a:solidFill>
                <a:srgbClr val="C000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4BDBF50B-4369-4439-8D83-11F90860319F}"/>
              </a:ext>
            </a:extLst>
          </p:cNvPr>
          <p:cNvSpPr txBox="1">
            <a:spLocks/>
          </p:cNvSpPr>
          <p:nvPr/>
        </p:nvSpPr>
        <p:spPr>
          <a:xfrm>
            <a:off x="9551417" y="4051395"/>
            <a:ext cx="1980175" cy="36004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n-MN" sz="1600" dirty="0">
                <a:solidFill>
                  <a:srgbClr val="0070C0"/>
                </a:solidFill>
                <a:latin typeface="Century Gothic" pitchFamily="34" charset="0"/>
              </a:rPr>
              <a:t>Алхам 5</a:t>
            </a: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EF062FEF-AC51-4862-B3BD-9BE2C707FC77}"/>
              </a:ext>
            </a:extLst>
          </p:cNvPr>
          <p:cNvSpPr txBox="1">
            <a:spLocks/>
          </p:cNvSpPr>
          <p:nvPr/>
        </p:nvSpPr>
        <p:spPr>
          <a:xfrm>
            <a:off x="3135403" y="4051395"/>
            <a:ext cx="1837362" cy="36004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n-MN" sz="1600" dirty="0">
                <a:solidFill>
                  <a:srgbClr val="0070C0"/>
                </a:solidFill>
                <a:latin typeface="Century Gothic" pitchFamily="34" charset="0"/>
                <a:cs typeface="Arial" pitchFamily="34" charset="0"/>
              </a:rPr>
              <a:t>Алхам 2</a:t>
            </a:r>
            <a:endParaRPr lang="en-US" sz="1600" dirty="0">
              <a:solidFill>
                <a:srgbClr val="0070C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3E86704C-C266-41FF-9724-6E11EA49EDB8}"/>
              </a:ext>
            </a:extLst>
          </p:cNvPr>
          <p:cNvSpPr txBox="1">
            <a:spLocks/>
          </p:cNvSpPr>
          <p:nvPr/>
        </p:nvSpPr>
        <p:spPr>
          <a:xfrm>
            <a:off x="5148251" y="4051395"/>
            <a:ext cx="1938665" cy="36004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n-MN" sz="1600" dirty="0">
                <a:solidFill>
                  <a:srgbClr val="0070C0"/>
                </a:solidFill>
                <a:latin typeface="Century Gothic" pitchFamily="34" charset="0"/>
              </a:rPr>
              <a:t>Алхам 3</a:t>
            </a: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CBDFAC6D-CEA3-4235-8E16-68293305DF28}"/>
              </a:ext>
            </a:extLst>
          </p:cNvPr>
          <p:cNvSpPr txBox="1">
            <a:spLocks/>
          </p:cNvSpPr>
          <p:nvPr/>
        </p:nvSpPr>
        <p:spPr>
          <a:xfrm>
            <a:off x="898031" y="4051395"/>
            <a:ext cx="1980175" cy="36004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n-MN" sz="1600" dirty="0">
                <a:solidFill>
                  <a:srgbClr val="0070C0"/>
                </a:solidFill>
                <a:latin typeface="Century Gothic" pitchFamily="34" charset="0"/>
                <a:cs typeface="Arial" pitchFamily="34" charset="0"/>
              </a:rPr>
              <a:t>Алхам </a:t>
            </a:r>
            <a:r>
              <a:rPr lang="mn-MN" sz="1600" dirty="0">
                <a:solidFill>
                  <a:srgbClr val="0070C0"/>
                </a:solidFill>
                <a:cs typeface="Arial" pitchFamily="34" charset="0"/>
              </a:rPr>
              <a:t>1</a:t>
            </a:r>
            <a:endParaRPr lang="en-US" sz="16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4" name="Text Placeholder 17">
            <a:extLst>
              <a:ext uri="{FF2B5EF4-FFF2-40B4-BE49-F238E27FC236}">
                <a16:creationId xmlns:a16="http://schemas.microsoft.com/office/drawing/2014/main" id="{01964B03-C1AD-46A1-9359-5ABB41ECB410}"/>
              </a:ext>
            </a:extLst>
          </p:cNvPr>
          <p:cNvSpPr txBox="1">
            <a:spLocks/>
          </p:cNvSpPr>
          <p:nvPr/>
        </p:nvSpPr>
        <p:spPr>
          <a:xfrm>
            <a:off x="7322882" y="4061061"/>
            <a:ext cx="2061456" cy="36004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2540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n-MN" sz="1600" dirty="0">
                <a:solidFill>
                  <a:srgbClr val="0070C0"/>
                </a:solidFill>
                <a:latin typeface="Century Gothic" pitchFamily="34" charset="0"/>
              </a:rPr>
              <a:t>Алхам 4</a:t>
            </a: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92060" y="4677893"/>
            <a:ext cx="8784280" cy="288032"/>
            <a:chOff x="1692060" y="4677893"/>
            <a:chExt cx="8784280" cy="28803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5153D79-947D-422F-B559-1C9C837DC42B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 flipV="1">
              <a:off x="8353610" y="4821909"/>
              <a:ext cx="1834698" cy="7925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C186E9D-9D16-404F-9F5E-08E158BCF617}"/>
                </a:ext>
              </a:extLst>
            </p:cNvPr>
            <p:cNvGrpSpPr/>
            <p:nvPr/>
          </p:nvGrpSpPr>
          <p:grpSpPr>
            <a:xfrm>
              <a:off x="10188308" y="4677893"/>
              <a:ext cx="288032" cy="288032"/>
              <a:chOff x="611560" y="2851238"/>
              <a:chExt cx="288032" cy="288032"/>
            </a:xfrm>
            <a:solidFill>
              <a:schemeClr val="bg1"/>
            </a:solidFill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E06F433-B48F-43C4-A281-E2E34F122027}"/>
                  </a:ext>
                </a:extLst>
              </p:cNvPr>
              <p:cNvSpPr/>
              <p:nvPr/>
            </p:nvSpPr>
            <p:spPr>
              <a:xfrm>
                <a:off x="611560" y="2851238"/>
                <a:ext cx="288032" cy="28803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2AEEE03-4F03-4397-9B8B-BF5C107D815E}"/>
                  </a:ext>
                </a:extLst>
              </p:cNvPr>
              <p:cNvSpPr/>
              <p:nvPr/>
            </p:nvSpPr>
            <p:spPr>
              <a:xfrm>
                <a:off x="683568" y="2923246"/>
                <a:ext cx="144016" cy="14401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495175B-C73D-4B54-8F42-FCAAFA635DBB}"/>
                </a:ext>
              </a:extLst>
            </p:cNvPr>
            <p:cNvGrpSpPr/>
            <p:nvPr/>
          </p:nvGrpSpPr>
          <p:grpSpPr>
            <a:xfrm>
              <a:off x="3817454" y="4677893"/>
              <a:ext cx="288032" cy="288032"/>
              <a:chOff x="611560" y="2851238"/>
              <a:chExt cx="288032" cy="288032"/>
            </a:xfrm>
            <a:solidFill>
              <a:schemeClr val="bg1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2FE2156-5A60-471D-AB78-37C31102D37E}"/>
                  </a:ext>
                </a:extLst>
              </p:cNvPr>
              <p:cNvSpPr/>
              <p:nvPr/>
            </p:nvSpPr>
            <p:spPr>
              <a:xfrm>
                <a:off x="611560" y="2851238"/>
                <a:ext cx="288032" cy="288032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C535DDA-7134-4D33-85E9-49A8DE8E3C91}"/>
                  </a:ext>
                </a:extLst>
              </p:cNvPr>
              <p:cNvSpPr/>
              <p:nvPr/>
            </p:nvSpPr>
            <p:spPr>
              <a:xfrm>
                <a:off x="683568" y="2923246"/>
                <a:ext cx="144016" cy="14401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FFF0044-EE59-44B0-9A51-B5DA0D58E552}"/>
                </a:ext>
              </a:extLst>
            </p:cNvPr>
            <p:cNvGrpSpPr/>
            <p:nvPr/>
          </p:nvGrpSpPr>
          <p:grpSpPr>
            <a:xfrm>
              <a:off x="5942848" y="4677893"/>
              <a:ext cx="288032" cy="288032"/>
              <a:chOff x="611560" y="2851238"/>
              <a:chExt cx="288032" cy="288032"/>
            </a:xfrm>
            <a:solidFill>
              <a:schemeClr val="bg1"/>
            </a:solidFill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776130B-2660-42BF-86F0-97B5D5F54CD2}"/>
                  </a:ext>
                </a:extLst>
              </p:cNvPr>
              <p:cNvSpPr/>
              <p:nvPr/>
            </p:nvSpPr>
            <p:spPr>
              <a:xfrm>
                <a:off x="611560" y="2851238"/>
                <a:ext cx="288032" cy="288032"/>
              </a:xfrm>
              <a:prstGeom prst="ellipse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BF0CB01-CA55-4FEC-B960-EEF56DC2634A}"/>
                  </a:ext>
                </a:extLst>
              </p:cNvPr>
              <p:cNvSpPr/>
              <p:nvPr/>
            </p:nvSpPr>
            <p:spPr>
              <a:xfrm>
                <a:off x="683568" y="2923246"/>
                <a:ext cx="144016" cy="14401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7B4A0CE-09AB-444B-88B9-FBE30A95C946}"/>
                </a:ext>
              </a:extLst>
            </p:cNvPr>
            <p:cNvGrpSpPr/>
            <p:nvPr/>
          </p:nvGrpSpPr>
          <p:grpSpPr>
            <a:xfrm>
              <a:off x="1692060" y="4677893"/>
              <a:ext cx="288032" cy="288032"/>
              <a:chOff x="611560" y="2851238"/>
              <a:chExt cx="288032" cy="288032"/>
            </a:xfrm>
            <a:solidFill>
              <a:schemeClr val="bg1"/>
            </a:solidFill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31B633D-6EF1-4184-BDF5-ABC93135BCBD}"/>
                  </a:ext>
                </a:extLst>
              </p:cNvPr>
              <p:cNvSpPr/>
              <p:nvPr/>
            </p:nvSpPr>
            <p:spPr>
              <a:xfrm>
                <a:off x="611560" y="2851238"/>
                <a:ext cx="288032" cy="288032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90EC53F-65DA-45EA-B8BB-2BB80C5FE7A7}"/>
                  </a:ext>
                </a:extLst>
              </p:cNvPr>
              <p:cNvSpPr/>
              <p:nvPr/>
            </p:nvSpPr>
            <p:spPr>
              <a:xfrm>
                <a:off x="683568" y="2923246"/>
                <a:ext cx="144016" cy="14401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1520073-0FCD-48A0-A4B8-C869343C58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0092" y="4821909"/>
              <a:ext cx="1837362" cy="1"/>
            </a:xfrm>
            <a:prstGeom prst="line">
              <a:avLst/>
            </a:prstGeom>
            <a:ln w="25400">
              <a:solidFill>
                <a:schemeClr val="accent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115C44B-8A5E-473B-830D-2352BDBE95BE}"/>
                </a:ext>
              </a:extLst>
            </p:cNvPr>
            <p:cNvCxnSpPr>
              <a:cxnSpLocks/>
            </p:cNvCxnSpPr>
            <p:nvPr/>
          </p:nvCxnSpPr>
          <p:spPr>
            <a:xfrm>
              <a:off x="4105486" y="4821909"/>
              <a:ext cx="1837362" cy="1"/>
            </a:xfrm>
            <a:prstGeom prst="line">
              <a:avLst/>
            </a:prstGeom>
            <a:ln w="25400">
              <a:solidFill>
                <a:schemeClr val="accent3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0715A89-2660-4C72-B8B6-2C520BC921C7}"/>
                </a:ext>
              </a:extLst>
            </p:cNvPr>
            <p:cNvGrpSpPr/>
            <p:nvPr/>
          </p:nvGrpSpPr>
          <p:grpSpPr>
            <a:xfrm>
              <a:off x="8065578" y="4677893"/>
              <a:ext cx="288032" cy="288032"/>
              <a:chOff x="8231110" y="3940428"/>
              <a:chExt cx="288032" cy="288032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3F6B764-E00F-4694-8313-93D9146F2243}"/>
                  </a:ext>
                </a:extLst>
              </p:cNvPr>
              <p:cNvSpPr/>
              <p:nvPr/>
            </p:nvSpPr>
            <p:spPr>
              <a:xfrm>
                <a:off x="8231110" y="3940428"/>
                <a:ext cx="288032" cy="28803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04B06267-456C-4A13-9858-5EA8314F98EC}"/>
                  </a:ext>
                </a:extLst>
              </p:cNvPr>
              <p:cNvSpPr/>
              <p:nvPr/>
            </p:nvSpPr>
            <p:spPr>
              <a:xfrm>
                <a:off x="8303118" y="4012436"/>
                <a:ext cx="144016" cy="14401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F024373-A41B-44E1-B35B-608320A60DEF}"/>
                </a:ext>
              </a:extLst>
            </p:cNvPr>
            <p:cNvCxnSpPr>
              <a:cxnSpLocks/>
            </p:cNvCxnSpPr>
            <p:nvPr/>
          </p:nvCxnSpPr>
          <p:spPr>
            <a:xfrm>
              <a:off x="6230880" y="4813986"/>
              <a:ext cx="1834698" cy="15846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ontent Placeholder 6"/>
          <p:cNvSpPr txBox="1">
            <a:spLocks/>
          </p:cNvSpPr>
          <p:nvPr/>
        </p:nvSpPr>
        <p:spPr>
          <a:xfrm>
            <a:off x="558048" y="1035723"/>
            <a:ext cx="5384800" cy="28245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mn-MN" sz="1600" b="1" dirty="0">
                <a:solidFill>
                  <a:srgbClr val="0070C0"/>
                </a:solidFill>
                <a:latin typeface="Century Gothic" pitchFamily="34" charset="0"/>
              </a:rPr>
              <a:t>Энэхүү цогц хөтөлбөр яагаад хэрэгтэй вэ?</a:t>
            </a:r>
          </a:p>
          <a:p>
            <a:r>
              <a:rPr lang="mn-MN" sz="1600" dirty="0">
                <a:latin typeface="Century Gothic" pitchFamily="34" charset="0"/>
              </a:rPr>
              <a:t>Төрийн албан хаагчдын чадавхийг бэхжүүлэхэд мэргэжүүлэх багц сургалтаас  гадна тэднийг албан тушаал ахих, өсөж дэвшихэд нь чиглүүлэх </a:t>
            </a:r>
            <a:r>
              <a:rPr lang="en-US" sz="1600" dirty="0">
                <a:latin typeface="Century Gothic" pitchFamily="34" charset="0"/>
              </a:rPr>
              <a:t>(</a:t>
            </a:r>
            <a:r>
              <a:rPr lang="mn-MN" sz="1600" dirty="0">
                <a:latin typeface="Century Gothic" pitchFamily="34" charset="0"/>
              </a:rPr>
              <a:t>Менторшип</a:t>
            </a:r>
            <a:r>
              <a:rPr lang="en-US" sz="1600" dirty="0">
                <a:latin typeface="Century Gothic" pitchFamily="34" charset="0"/>
              </a:rPr>
              <a:t>)</a:t>
            </a:r>
            <a:r>
              <a:rPr lang="mn-MN" sz="1600" dirty="0">
                <a:latin typeface="Century Gothic" pitchFamily="34" charset="0"/>
              </a:rPr>
              <a:t> ,  дасгалжуулах (Коучинг) хөтөлбөр үр дүнтэй байна.</a:t>
            </a:r>
            <a:endParaRPr lang="mn-MN" sz="1600" b="1" dirty="0">
              <a:latin typeface="Century Gothic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mn-MN" sz="1600" b="1" dirty="0">
                <a:solidFill>
                  <a:srgbClr val="0070C0"/>
                </a:solidFill>
                <a:latin typeface="Century Gothic" pitchFamily="34" charset="0"/>
              </a:rPr>
              <a:t>Хөтөлбөрийн зорилго: </a:t>
            </a:r>
            <a:endParaRPr lang="en-US" sz="1600" dirty="0">
              <a:solidFill>
                <a:srgbClr val="0070C0"/>
              </a:solidFill>
              <a:latin typeface="Century Gothic" pitchFamily="34" charset="0"/>
            </a:endParaRPr>
          </a:p>
          <a:p>
            <a:r>
              <a:rPr lang="mn-MN" sz="1600" dirty="0">
                <a:latin typeface="Century Gothic" pitchFamily="34" charset="0"/>
              </a:rPr>
              <a:t>Богино хугацаанд ажилтны карьер хөгжлийн суурийг тавьж, ажилтны чадавхийг бэхжүүлэх зорилготой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mn-MN" sz="1600" b="1" dirty="0">
              <a:latin typeface="Century Gothic" pitchFamily="34" charset="0"/>
            </a:endParaRPr>
          </a:p>
          <a:p>
            <a:endParaRPr lang="en-US" sz="1400" dirty="0"/>
          </a:p>
        </p:txBody>
      </p:sp>
      <p:sp>
        <p:nvSpPr>
          <p:cNvPr id="35" name="Content Placeholder 6"/>
          <p:cNvSpPr txBox="1">
            <a:spLocks/>
          </p:cNvSpPr>
          <p:nvPr/>
        </p:nvSpPr>
        <p:spPr>
          <a:xfrm>
            <a:off x="6578559" y="1035723"/>
            <a:ext cx="5384800" cy="28245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mn-MN" sz="1600" b="1" dirty="0">
                <a:solidFill>
                  <a:srgbClr val="0070C0"/>
                </a:solidFill>
                <a:latin typeface="Century Gothic" pitchFamily="34" charset="0"/>
              </a:rPr>
              <a:t>Хөтөлбөрт хамрагдсанаар: </a:t>
            </a:r>
            <a:endParaRPr lang="en-US" sz="1600" dirty="0">
              <a:solidFill>
                <a:srgbClr val="0070C0"/>
              </a:solidFill>
              <a:latin typeface="Century Gothic" pitchFamily="34" charset="0"/>
            </a:endParaRPr>
          </a:p>
          <a:p>
            <a:r>
              <a:rPr lang="mn-MN" sz="1600" dirty="0">
                <a:latin typeface="Century Gothic" pitchFamily="34" charset="0"/>
              </a:rPr>
              <a:t>Ур чадвар туршлагаараа хүлээн зөвшөөрөгдсөн менторуудаас өөрт тулгарч буй асуудал, учирч буй саад бэрхшээлийг хэрхэн даван туулах, шийдвэрлэх талаар бодит зөвлөгөө, чиглүүлэг авна.</a:t>
            </a:r>
            <a:endParaRPr lang="en-US" sz="1600" dirty="0">
              <a:latin typeface="Century Gothic" pitchFamily="34" charset="0"/>
            </a:endParaRPr>
          </a:p>
          <a:p>
            <a:r>
              <a:rPr lang="mn-MN" sz="1600" dirty="0">
                <a:latin typeface="Century Gothic" pitchFamily="34" charset="0"/>
              </a:rPr>
              <a:t>Карьерийн зорилгоо тодорхойлж, карьераа өсгөх, цаашид сурч хөгжих, өөрийн нөөц боломжийг нээн илрүүлж, урам зориг авч карьер хөгжлийнхөө бодит алхамуудыг хийж эхэлнэ. </a:t>
            </a:r>
            <a:endParaRPr lang="en-US" sz="1600" dirty="0">
              <a:latin typeface="Century Gothic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mn-MN" sz="1600" b="1" dirty="0">
              <a:latin typeface="Century Gothic" pitchFamily="34" charset="0"/>
            </a:endParaRPr>
          </a:p>
          <a:p>
            <a:endParaRPr lang="en-US" sz="14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A9E6C3-43CC-4DF3-9CA4-BDE1F65C364C}"/>
              </a:ext>
            </a:extLst>
          </p:cNvPr>
          <p:cNvGrpSpPr/>
          <p:nvPr/>
        </p:nvGrpSpPr>
        <p:grpSpPr>
          <a:xfrm>
            <a:off x="8375098" y="195262"/>
            <a:ext cx="3302454" cy="676275"/>
            <a:chOff x="0" y="9525"/>
            <a:chExt cx="3076575" cy="67627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199C3EF-F9A6-4384-999C-CE35470D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" y="47625"/>
              <a:ext cx="342900" cy="63817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1" name="Picture 40" descr="Монгол Улсын Төрийн албаны зөвлөлийн цахим шалгалтын систем">
              <a:extLst>
                <a:ext uri="{FF2B5EF4-FFF2-40B4-BE49-F238E27FC236}">
                  <a16:creationId xmlns:a16="http://schemas.microsoft.com/office/drawing/2014/main" id="{ACF685C6-FDB7-4112-91F3-5413FC1CB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25"/>
              <a:ext cx="610914" cy="571500"/>
            </a:xfrm>
            <a:prstGeom prst="rect">
              <a:avLst/>
            </a:prstGeom>
            <a:noFill/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2E91F90-5A92-48A9-A28D-92B2F469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725" y="9525"/>
              <a:ext cx="704850" cy="6096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3" name="Picture 42" descr="Government of Canada seeks Innovative Finance Fellows — CAFIID">
              <a:extLst>
                <a:ext uri="{FF2B5EF4-FFF2-40B4-BE49-F238E27FC236}">
                  <a16:creationId xmlns:a16="http://schemas.microsoft.com/office/drawing/2014/main" id="{D72EA889-B136-436F-8E8A-D406066FCB8E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25" y="180975"/>
              <a:ext cx="714375" cy="428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841795" y="5169462"/>
            <a:ext cx="10692649" cy="830997"/>
            <a:chOff x="841795" y="5169462"/>
            <a:chExt cx="10692649" cy="830997"/>
          </a:xfrm>
        </p:grpSpPr>
        <p:grpSp>
          <p:nvGrpSpPr>
            <p:cNvPr id="6" name="Group 5"/>
            <p:cNvGrpSpPr/>
            <p:nvPr/>
          </p:nvGrpSpPr>
          <p:grpSpPr>
            <a:xfrm>
              <a:off x="841795" y="5169462"/>
              <a:ext cx="10692649" cy="830997"/>
              <a:chOff x="971074" y="3860265"/>
              <a:chExt cx="10692649" cy="830997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81E9CFE-AF4F-4F27-9F38-2FD2CF8FE986}"/>
                  </a:ext>
                </a:extLst>
              </p:cNvPr>
              <p:cNvSpPr txBox="1"/>
              <p:nvPr/>
            </p:nvSpPr>
            <p:spPr>
              <a:xfrm>
                <a:off x="971074" y="3907028"/>
                <a:ext cx="19801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spcBef>
                    <a:spcPts val="600"/>
                  </a:spcBef>
                </a:pPr>
                <a:r>
                  <a:rPr lang="mn-MN" sz="1200" dirty="0">
                    <a:latin typeface="Century Gothic" pitchFamily="34" charset="0"/>
                  </a:rPr>
                  <a:t>Менторуудыг сонгон шалгаруулна</a:t>
                </a:r>
                <a:endParaRPr lang="en-US" sz="1200" dirty="0">
                  <a:latin typeface="Century Gothic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15321D1-FB03-4718-BB2B-E810F07CC8F2}"/>
                  </a:ext>
                </a:extLst>
              </p:cNvPr>
              <p:cNvSpPr txBox="1"/>
              <p:nvPr/>
            </p:nvSpPr>
            <p:spPr>
              <a:xfrm>
                <a:off x="3096184" y="3907028"/>
                <a:ext cx="21251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endParaRPr lang="mn-MN" sz="1200" dirty="0">
                  <a:latin typeface="Century Gothic" pitchFamily="34" charset="0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AD425E8-1CCA-4F99-92D2-A5CB94AABD6D}"/>
                  </a:ext>
                </a:extLst>
              </p:cNvPr>
              <p:cNvSpPr txBox="1"/>
              <p:nvPr/>
            </p:nvSpPr>
            <p:spPr>
              <a:xfrm>
                <a:off x="7414669" y="3860265"/>
                <a:ext cx="22242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1200" dirty="0">
                    <a:latin typeface="Century Gothic" pitchFamily="34" charset="0"/>
                  </a:rPr>
                  <a:t>WIP</a:t>
                </a:r>
                <a:r>
                  <a:rPr lang="mn-MN" sz="1200" dirty="0">
                    <a:latin typeface="Century Gothic" pitchFamily="34" charset="0"/>
                  </a:rPr>
                  <a:t> уузалтууд, </a:t>
                </a:r>
              </a:p>
              <a:p>
                <a:pPr lvl="0" algn="ctr"/>
                <a:r>
                  <a:rPr lang="mn-MN" sz="1200" dirty="0">
                    <a:latin typeface="Century Gothic" pitchFamily="34" charset="0"/>
                  </a:rPr>
                  <a:t>Бусад арга хэмжээ,</a:t>
                </a:r>
              </a:p>
              <a:p>
                <a:pPr lvl="0" algn="ctr"/>
                <a:r>
                  <a:rPr lang="en-US" sz="1200" dirty="0">
                    <a:latin typeface="Century Gothic" pitchFamily="34" charset="0"/>
                  </a:rPr>
                  <a:t> Ted style talk</a:t>
                </a:r>
              </a:p>
              <a:p>
                <a:pPr lvl="0" algn="ctr"/>
                <a:r>
                  <a:rPr lang="mn-MN" sz="1200" dirty="0">
                    <a:latin typeface="Century Gothic" pitchFamily="34" charset="0"/>
                  </a:rPr>
                  <a:t>Урам зоригийн вебинар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D627E2-26B2-4CC1-A8CC-78C4FB6BBAA5}"/>
                  </a:ext>
                </a:extLst>
              </p:cNvPr>
              <p:cNvSpPr txBox="1"/>
              <p:nvPr/>
            </p:nvSpPr>
            <p:spPr>
              <a:xfrm>
                <a:off x="7377674" y="3860265"/>
                <a:ext cx="21251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Tx/>
                  <a:buChar char="-"/>
                </a:pPr>
                <a:endPara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EAFDA40-195D-475A-A7B4-7AAFACF8144E}"/>
                  </a:ext>
                </a:extLst>
              </p:cNvPr>
              <p:cNvSpPr txBox="1"/>
              <p:nvPr/>
            </p:nvSpPr>
            <p:spPr>
              <a:xfrm>
                <a:off x="9683548" y="3999360"/>
                <a:ext cx="19801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7240739" y="5192196"/>
              <a:ext cx="231353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mn-MN" sz="1200" dirty="0">
                <a:latin typeface="Century Gothic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38864" y="5123891"/>
            <a:ext cx="1933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dirty="0">
                <a:latin typeface="Century Gothic" pitchFamily="34" charset="0"/>
              </a:rPr>
              <a:t>Ментий, менторуудын уулзалт,  </a:t>
            </a:r>
          </a:p>
          <a:p>
            <a:pPr algn="ctr"/>
            <a:r>
              <a:rPr lang="mn-MN" sz="1200" dirty="0">
                <a:latin typeface="Century Gothic" pitchFamily="34" charset="0"/>
              </a:rPr>
              <a:t>ярилцлагууд</a:t>
            </a:r>
            <a:endParaRPr lang="en-US" sz="1200" dirty="0">
              <a:latin typeface="Century Gothi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9586" y="5105165"/>
            <a:ext cx="2058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mn-MN" sz="1200" dirty="0">
                <a:latin typeface="Century Gothic" pitchFamily="34" charset="0"/>
              </a:rPr>
              <a:t>Төлөвлөгөө-оролцогч талуудын хүлээлт зорилго, хамтын ажиллага</a:t>
            </a:r>
            <a:r>
              <a:rPr lang="mn-MN" sz="1200" strike="sngStrike" dirty="0">
                <a:latin typeface="Century Gothic" pitchFamily="34" charset="0"/>
              </a:rPr>
              <a:t>а</a:t>
            </a:r>
            <a:r>
              <a:rPr lang="mn-MN" sz="1200" dirty="0">
                <a:latin typeface="Century Gothic" pitchFamily="34" charset="0"/>
              </a:rPr>
              <a:t>аны хэлбэрүүд, уулзалтын хуваарь</a:t>
            </a:r>
            <a:endParaRPr lang="en-US" sz="1200" dirty="0">
              <a:latin typeface="Century Gothic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81E9CFE-AF4F-4F27-9F38-2FD2CF8FE986}"/>
              </a:ext>
            </a:extLst>
          </p:cNvPr>
          <p:cNvSpPr txBox="1"/>
          <p:nvPr/>
        </p:nvSpPr>
        <p:spPr>
          <a:xfrm>
            <a:off x="9551416" y="5208499"/>
            <a:ext cx="198017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mn-MN" sz="1200" dirty="0">
                <a:latin typeface="Century Gothic" pitchFamily="34" charset="0"/>
              </a:rPr>
              <a:t>Би ментортороосоо юу сурав.</a:t>
            </a:r>
          </a:p>
          <a:p>
            <a:pPr lvl="0" algn="ctr">
              <a:spcBef>
                <a:spcPts val="600"/>
              </a:spcBef>
            </a:pPr>
            <a:r>
              <a:rPr lang="mn-MN" sz="1200" dirty="0">
                <a:latin typeface="Century Gothic" pitchFamily="34" charset="0"/>
              </a:rPr>
              <a:t>Хөтөлбөрийн үнэлгээ</a:t>
            </a:r>
            <a:endParaRPr lang="en-US" sz="1200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46771" y="6226245"/>
            <a:ext cx="268307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mn-MN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ТӨГСӨЛТИЙН БАЯР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466" y="6131979"/>
            <a:ext cx="1394658" cy="5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86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5" grpId="0" animBg="1"/>
      <p:bldP spid="59" grpId="0" animBg="1"/>
      <p:bldP spid="63" grpId="0" animBg="1"/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BB3ACD-39D6-4B07-B165-F97983748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500062"/>
            <a:ext cx="8203868" cy="724247"/>
          </a:xfrm>
        </p:spPr>
        <p:txBody>
          <a:bodyPr/>
          <a:lstStyle/>
          <a:p>
            <a:pPr algn="l"/>
            <a:r>
              <a:rPr lang="mn-MN" sz="2800" b="1" dirty="0">
                <a:solidFill>
                  <a:srgbClr val="C00000"/>
                </a:solidFill>
                <a:latin typeface="Century Gothic" pitchFamily="34" charset="0"/>
              </a:rPr>
              <a:t>Хөтөлбөрийн 3 үр дүн</a:t>
            </a:r>
            <a:endParaRPr lang="en-US" sz="28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7A594F-4069-46C2-BE3D-0C3168477568}"/>
              </a:ext>
            </a:extLst>
          </p:cNvPr>
          <p:cNvSpPr/>
          <p:nvPr/>
        </p:nvSpPr>
        <p:spPr>
          <a:xfrm>
            <a:off x="3650190" y="3851569"/>
            <a:ext cx="2124000" cy="5040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C7C846-4A48-4103-BA6B-B577BA0A5E4A}"/>
              </a:ext>
            </a:extLst>
          </p:cNvPr>
          <p:cNvSpPr/>
          <p:nvPr/>
        </p:nvSpPr>
        <p:spPr>
          <a:xfrm>
            <a:off x="6403397" y="3550218"/>
            <a:ext cx="2124000" cy="5040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600" dirty="0">
                <a:solidFill>
                  <a:schemeClr val="tx1"/>
                </a:solidFill>
                <a:latin typeface="Century Gothic" pitchFamily="34" charset="0"/>
              </a:rPr>
              <a:t>Бодит алхам</a:t>
            </a:r>
            <a:endParaRPr lang="ko-KR" altLang="en-US" sz="1600" dirty="0">
              <a:solidFill>
                <a:schemeClr val="tx1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524038F-0668-47CA-BC6A-925EB25C404F}"/>
              </a:ext>
            </a:extLst>
          </p:cNvPr>
          <p:cNvSpPr/>
          <p:nvPr/>
        </p:nvSpPr>
        <p:spPr>
          <a:xfrm>
            <a:off x="3650190" y="4436342"/>
            <a:ext cx="2124000" cy="1512000"/>
          </a:xfrm>
          <a:prstGeom prst="roundRect">
            <a:avLst>
              <a:gd name="adj" fmla="val 63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0EE2388-5B94-48E7-A0F9-924B32F13A12}"/>
              </a:ext>
            </a:extLst>
          </p:cNvPr>
          <p:cNvSpPr/>
          <p:nvPr/>
        </p:nvSpPr>
        <p:spPr>
          <a:xfrm>
            <a:off x="6403397" y="4436342"/>
            <a:ext cx="2124000" cy="1512000"/>
          </a:xfrm>
          <a:prstGeom prst="roundRect">
            <a:avLst>
              <a:gd name="adj" fmla="val 7452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Century Gothic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FA361F-070B-4D52-8F5E-8D7F1EA8DBD5}"/>
              </a:ext>
            </a:extLst>
          </p:cNvPr>
          <p:cNvSpPr/>
          <p:nvPr/>
        </p:nvSpPr>
        <p:spPr>
          <a:xfrm>
            <a:off x="4412370" y="5931381"/>
            <a:ext cx="599640" cy="599640"/>
          </a:xfrm>
          <a:prstGeom prst="ellipse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E1EB87-49A4-4F44-83F5-9F8C0029B32D}"/>
              </a:ext>
            </a:extLst>
          </p:cNvPr>
          <p:cNvSpPr/>
          <p:nvPr/>
        </p:nvSpPr>
        <p:spPr>
          <a:xfrm>
            <a:off x="7165577" y="5632353"/>
            <a:ext cx="599640" cy="599640"/>
          </a:xfrm>
          <a:prstGeom prst="ellipse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46F4F2-E003-42BA-B0D1-23A95278F1F8}"/>
              </a:ext>
            </a:extLst>
          </p:cNvPr>
          <p:cNvSpPr txBox="1"/>
          <p:nvPr/>
        </p:nvSpPr>
        <p:spPr>
          <a:xfrm>
            <a:off x="3799506" y="4231217"/>
            <a:ext cx="182536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mn-MN" sz="1600" dirty="0">
                <a:latin typeface="Century Gothic" pitchFamily="34" charset="0"/>
              </a:rPr>
              <a:t>Хувь хүний хөгжлийн тал дээр ахиц гарч, зорилго, тэмүүллийг асааж чадсан. 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F73D3AF5-554E-4F13-B48D-8A4517572C66}"/>
              </a:ext>
            </a:extLst>
          </p:cNvPr>
          <p:cNvSpPr txBox="1">
            <a:spLocks/>
          </p:cNvSpPr>
          <p:nvPr/>
        </p:nvSpPr>
        <p:spPr>
          <a:xfrm>
            <a:off x="3884190" y="3667010"/>
            <a:ext cx="1656000" cy="2460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n-MN" sz="1800" dirty="0">
                <a:latin typeface="Century Gothic" pitchFamily="34" charset="0"/>
              </a:rPr>
              <a:t>Хувь хүний </a:t>
            </a:r>
            <a:endParaRPr lang="en-US" sz="1800" dirty="0">
              <a:latin typeface="Century Gothic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mn-MN" sz="1800" dirty="0">
                <a:latin typeface="Century Gothic" pitchFamily="34" charset="0"/>
              </a:rPr>
              <a:t>хөгжил</a:t>
            </a:r>
            <a:endParaRPr lang="en-US" sz="1800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D76103-99F9-450D-A1B4-5AC085690492}"/>
              </a:ext>
            </a:extLst>
          </p:cNvPr>
          <p:cNvSpPr txBox="1"/>
          <p:nvPr/>
        </p:nvSpPr>
        <p:spPr>
          <a:xfrm>
            <a:off x="6536370" y="4264039"/>
            <a:ext cx="185805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mn-MN" sz="1600" dirty="0">
                <a:latin typeface="Century Gothic" pitchFamily="34" charset="0"/>
              </a:rPr>
              <a:t>Бодит алхамуудыг эхлүүлсэн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424A880-DEDC-4DCA-8409-19BA42514250}"/>
              </a:ext>
            </a:extLst>
          </p:cNvPr>
          <p:cNvSpPr txBox="1">
            <a:spLocks/>
          </p:cNvSpPr>
          <p:nvPr/>
        </p:nvSpPr>
        <p:spPr>
          <a:xfrm>
            <a:off x="6637397" y="3968361"/>
            <a:ext cx="1656000" cy="2460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D798210F-7842-4C4F-956A-F44A2E1A0524}"/>
              </a:ext>
            </a:extLst>
          </p:cNvPr>
          <p:cNvSpPr/>
          <p:nvPr/>
        </p:nvSpPr>
        <p:spPr>
          <a:xfrm rot="2700000">
            <a:off x="4589646" y="5697256"/>
            <a:ext cx="245088" cy="43939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76C264B8-3539-4C45-998B-03928218FBDC}"/>
              </a:ext>
            </a:extLst>
          </p:cNvPr>
          <p:cNvSpPr/>
          <p:nvPr/>
        </p:nvSpPr>
        <p:spPr>
          <a:xfrm>
            <a:off x="1786490" y="5776031"/>
            <a:ext cx="331913" cy="31070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5" name="Group 4"/>
          <p:cNvGrpSpPr/>
          <p:nvPr/>
        </p:nvGrpSpPr>
        <p:grpSpPr>
          <a:xfrm>
            <a:off x="8930847" y="1185854"/>
            <a:ext cx="2746704" cy="504000"/>
            <a:chOff x="9061559" y="5692412"/>
            <a:chExt cx="2219044" cy="5040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7FB58FE-4D3A-421F-B508-3D5EB8303112}"/>
                </a:ext>
              </a:extLst>
            </p:cNvPr>
            <p:cNvSpPr/>
            <p:nvPr/>
          </p:nvSpPr>
          <p:spPr>
            <a:xfrm>
              <a:off x="9156603" y="5692412"/>
              <a:ext cx="2124000" cy="504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latin typeface="Century Gothic" pitchFamily="34" charset="0"/>
              </a:endParaRPr>
            </a:p>
          </p:txBody>
        </p:sp>
        <p:sp>
          <p:nvSpPr>
            <p:cNvPr id="30" name="Text Placeholder 17">
              <a:extLst>
                <a:ext uri="{FF2B5EF4-FFF2-40B4-BE49-F238E27FC236}">
                  <a16:creationId xmlns:a16="http://schemas.microsoft.com/office/drawing/2014/main" id="{60E3285E-E6E9-4844-9A9E-A06A7938E62F}"/>
                </a:ext>
              </a:extLst>
            </p:cNvPr>
            <p:cNvSpPr txBox="1">
              <a:spLocks/>
            </p:cNvSpPr>
            <p:nvPr/>
          </p:nvSpPr>
          <p:spPr>
            <a:xfrm>
              <a:off x="9402011" y="5840644"/>
              <a:ext cx="1656000" cy="246087"/>
            </a:xfrm>
            <a:prstGeom prst="rect">
              <a:avLst/>
            </a:prstGeom>
            <a:grp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mn-MN" sz="1800" dirty="0">
                  <a:latin typeface="Century Gothic" pitchFamily="34" charset="0"/>
                  <a:cs typeface="Arial" pitchFamily="34" charset="0"/>
                </a:rPr>
                <a:t>Өмнөх хөтөлбөрийн жишээ</a:t>
              </a:r>
              <a:endParaRPr lang="en-US" sz="1800" dirty="0"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865D183E-507A-4EEA-8ABD-A60464CD6A22}"/>
                </a:ext>
              </a:extLst>
            </p:cNvPr>
            <p:cNvSpPr/>
            <p:nvPr/>
          </p:nvSpPr>
          <p:spPr>
            <a:xfrm flipH="1">
              <a:off x="9061559" y="5808995"/>
              <a:ext cx="344621" cy="284291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Century Gothic" pitchFamily="34" charset="0"/>
              </a:endParaRPr>
            </a:p>
          </p:txBody>
        </p:sp>
      </p:grpSp>
      <p:sp>
        <p:nvSpPr>
          <p:cNvPr id="34" name="Teardrop 1">
            <a:extLst>
              <a:ext uri="{FF2B5EF4-FFF2-40B4-BE49-F238E27FC236}">
                <a16:creationId xmlns:a16="http://schemas.microsoft.com/office/drawing/2014/main" id="{45528F0A-8C28-4259-9E46-B505CDD3FC11}"/>
              </a:ext>
            </a:extLst>
          </p:cNvPr>
          <p:cNvSpPr/>
          <p:nvPr/>
        </p:nvSpPr>
        <p:spPr>
          <a:xfrm rot="18805991">
            <a:off x="7278324" y="6034163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5E870BD-49D3-48BE-A35C-86F41486C643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2"/>
          <a:srcRect l="12622" r="12622"/>
          <a:stretch>
            <a:fillRect/>
          </a:stretch>
        </p:blipFill>
        <p:spPr>
          <a:xfrm>
            <a:off x="4060531" y="1500869"/>
            <a:ext cx="1303315" cy="1285537"/>
          </a:xfrm>
          <a:prstGeom prst="rect">
            <a:avLst/>
          </a:prstGeo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FF606EA0-CCC7-470D-A849-90A3B57CF136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3"/>
          <a:srcRect l="16212" r="16212"/>
          <a:stretch>
            <a:fillRect/>
          </a:stretch>
        </p:blipFill>
        <p:spPr>
          <a:xfrm>
            <a:off x="6744111" y="1510546"/>
            <a:ext cx="1445288" cy="128429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30497" y="1500869"/>
            <a:ext cx="2135853" cy="4129161"/>
            <a:chOff x="830497" y="1802220"/>
            <a:chExt cx="2135853" cy="4129161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2" name="Group 21"/>
            <p:cNvGrpSpPr/>
            <p:nvPr/>
          </p:nvGrpSpPr>
          <p:grpSpPr>
            <a:xfrm>
              <a:off x="830497" y="4413079"/>
              <a:ext cx="2124000" cy="1518302"/>
              <a:chOff x="830497" y="4413079"/>
              <a:chExt cx="2124000" cy="1518302"/>
            </a:xfrm>
            <a:grpFill/>
          </p:grpSpPr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400D8DB1-3156-4166-AECF-F44CAC153E29}"/>
                  </a:ext>
                </a:extLst>
              </p:cNvPr>
              <p:cNvSpPr/>
              <p:nvPr/>
            </p:nvSpPr>
            <p:spPr>
              <a:xfrm>
                <a:off x="830497" y="4419381"/>
                <a:ext cx="2124000" cy="1512000"/>
              </a:xfrm>
              <a:prstGeom prst="roundRect">
                <a:avLst>
                  <a:gd name="adj" fmla="val 63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69D363-6D01-4484-8A4A-D7BCD9836A1A}"/>
                  </a:ext>
                </a:extLst>
              </p:cNvPr>
              <p:cNvSpPr txBox="1"/>
              <p:nvPr/>
            </p:nvSpPr>
            <p:spPr>
              <a:xfrm>
                <a:off x="995577" y="4413079"/>
                <a:ext cx="1913738" cy="107721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mn-MN" sz="1600" dirty="0">
                    <a:latin typeface="Century Gothic" pitchFamily="34" charset="0"/>
                  </a:rPr>
                  <a:t>Мэргэжил арга зүйн дэмжлэг авч асуудлаа шийдсэн.</a:t>
                </a:r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6DCB47C-A81F-4D16-BB23-0302FB4FD562}"/>
                </a:ext>
              </a:extLst>
            </p:cNvPr>
            <p:cNvSpPr/>
            <p:nvPr/>
          </p:nvSpPr>
          <p:spPr>
            <a:xfrm>
              <a:off x="842350" y="3799095"/>
              <a:ext cx="2124000" cy="504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>
                  <a:solidFill>
                    <a:schemeClr val="tx1"/>
                  </a:solidFill>
                  <a:latin typeface="Century Gothic" pitchFamily="34" charset="0"/>
                </a:rPr>
                <a:t>Мэргэжил арга зүйн дэмжлэг</a:t>
              </a:r>
              <a:endParaRPr lang="ko-KR" altLang="en-US" sz="1600" dirty="0">
                <a:solidFill>
                  <a:schemeClr val="tx1"/>
                </a:solidFill>
                <a:latin typeface="Century Gothic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2680A81-3262-4A00-A85D-D88885A0F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0476" y="1802220"/>
              <a:ext cx="1581333" cy="1162692"/>
            </a:xfrm>
            <a:prstGeom prst="rect">
              <a:avLst/>
            </a:prstGeom>
            <a:grpFill/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A9E6C3-43CC-4DF3-9CA4-BDE1F65C364C}"/>
              </a:ext>
            </a:extLst>
          </p:cNvPr>
          <p:cNvGrpSpPr/>
          <p:nvPr/>
        </p:nvGrpSpPr>
        <p:grpSpPr>
          <a:xfrm>
            <a:off x="8375098" y="195262"/>
            <a:ext cx="3302454" cy="676275"/>
            <a:chOff x="0" y="9525"/>
            <a:chExt cx="3076575" cy="67627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199C3EF-F9A6-4384-999C-CE35470D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" y="47625"/>
              <a:ext cx="342900" cy="63817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3" name="Picture 42" descr="Монгол Улсын Төрийн албаны зөвлөлийн цахим шалгалтын систем">
              <a:extLst>
                <a:ext uri="{FF2B5EF4-FFF2-40B4-BE49-F238E27FC236}">
                  <a16:creationId xmlns:a16="http://schemas.microsoft.com/office/drawing/2014/main" id="{ACF685C6-FDB7-4112-91F3-5413FC1CB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25"/>
              <a:ext cx="610914" cy="571500"/>
            </a:xfrm>
            <a:prstGeom prst="rect">
              <a:avLst/>
            </a:prstGeom>
            <a:noFill/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2E91F90-5A92-48A9-A28D-92B2F469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725" y="9525"/>
              <a:ext cx="704850" cy="6096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5" name="Picture 44" descr="Government of Canada seeks Innovative Finance Fellows — CAFIID">
              <a:extLst>
                <a:ext uri="{FF2B5EF4-FFF2-40B4-BE49-F238E27FC236}">
                  <a16:creationId xmlns:a16="http://schemas.microsoft.com/office/drawing/2014/main" id="{D72EA889-B136-436F-8E8A-D406066FCB8E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25" y="180975"/>
              <a:ext cx="714375" cy="428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" name="Rounded Rectangle 36"/>
          <p:cNvSpPr/>
          <p:nvPr/>
        </p:nvSpPr>
        <p:spPr>
          <a:xfrm>
            <a:off x="9048493" y="1802220"/>
            <a:ext cx="2629059" cy="46834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mn-MN" sz="1600" dirty="0">
                <a:solidFill>
                  <a:schemeClr val="tx1"/>
                </a:solidFill>
                <a:latin typeface="Century Gothic" pitchFamily="34" charset="0"/>
              </a:rPr>
              <a:t>Бүгд карьерийн  төлөвлөгөөтэй болсон.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sz="1600" dirty="0">
                <a:solidFill>
                  <a:schemeClr val="tx1"/>
                </a:solidFill>
                <a:latin typeface="Century Gothic" pitchFamily="34" charset="0"/>
              </a:rPr>
              <a:t>3 хүн англи хэлний сургалтанд хамрагдаж эхэлсэн.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sz="1600" dirty="0">
                <a:solidFill>
                  <a:schemeClr val="tx1"/>
                </a:solidFill>
                <a:latin typeface="Century Gothic" pitchFamily="34" charset="0"/>
              </a:rPr>
              <a:t>1 хүн эчнээгээр эрх зүйн ангид сурч эхэлсэн.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sz="1600" dirty="0">
                <a:solidFill>
                  <a:schemeClr val="tx1"/>
                </a:solidFill>
                <a:latin typeface="Century Gothic" pitchFamily="34" charset="0"/>
              </a:rPr>
              <a:t>1 хүн албан тушаал дэвшсэн.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sz="1600" dirty="0">
                <a:solidFill>
                  <a:schemeClr val="tx1"/>
                </a:solidFill>
                <a:latin typeface="Century Gothic" pitchFamily="34" charset="0"/>
              </a:rPr>
              <a:t>Амжилтанд хүрэх, ахиж дэвших урам зориг, авсан</a:t>
            </a:r>
            <a:endParaRPr lang="en-US" sz="1600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C6B4B15-BBC6-464C-8994-4DDA7593CF21}"/>
              </a:ext>
            </a:extLst>
          </p:cNvPr>
          <p:cNvSpPr/>
          <p:nvPr/>
        </p:nvSpPr>
        <p:spPr>
          <a:xfrm>
            <a:off x="1531323" y="5802408"/>
            <a:ext cx="599640" cy="599640"/>
          </a:xfrm>
          <a:prstGeom prst="ellipse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76C264B8-3539-4C45-998B-03928218FBDC}"/>
              </a:ext>
            </a:extLst>
          </p:cNvPr>
          <p:cNvSpPr/>
          <p:nvPr/>
        </p:nvSpPr>
        <p:spPr>
          <a:xfrm>
            <a:off x="1658650" y="5632631"/>
            <a:ext cx="331913" cy="31070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2046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23" grpId="0" animBg="1"/>
      <p:bldP spid="24" grpId="0"/>
      <p:bldP spid="26" grpId="0" animBg="1"/>
      <p:bldP spid="31" grpId="0" animBg="1"/>
      <p:bldP spid="34" grpId="0" animBg="1"/>
      <p:bldP spid="37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3860" y="4671957"/>
            <a:ext cx="2535275" cy="1236354"/>
          </a:xfrm>
        </p:spPr>
        <p:txBody>
          <a:bodyPr/>
          <a:lstStyle/>
          <a:p>
            <a:pPr algn="ctr">
              <a:defRPr/>
            </a:pPr>
            <a:r>
              <a:rPr lang="mn-MN" altLang="zh-CN" b="1" dirty="0">
                <a:solidFill>
                  <a:srgbClr val="002060"/>
                </a:solidFill>
                <a:latin typeface="Consolas" pitchFamily="49" charset="0"/>
              </a:rPr>
              <a:t>ЛЭОС-ийн Тэргүүн доктор </a:t>
            </a:r>
            <a:r>
              <a:rPr lang="en-US" altLang="zh-CN" b="1" dirty="0">
                <a:solidFill>
                  <a:srgbClr val="002060"/>
                </a:solidFill>
                <a:latin typeface="Consolas" pitchFamily="49" charset="0"/>
              </a:rPr>
              <a:t>(</a:t>
            </a:r>
            <a:r>
              <a:rPr lang="en-US" altLang="zh-CN" b="1" dirty="0" err="1">
                <a:solidFill>
                  <a:srgbClr val="002060"/>
                </a:solidFill>
                <a:latin typeface="Consolas" pitchFamily="49" charset="0"/>
              </a:rPr>
              <a:t>Ph.D</a:t>
            </a:r>
            <a:r>
              <a:rPr lang="en-US" altLang="zh-CN" b="1" dirty="0">
                <a:solidFill>
                  <a:srgbClr val="002060"/>
                </a:solidFill>
                <a:latin typeface="Consolas" pitchFamily="49" charset="0"/>
              </a:rPr>
              <a:t>)</a:t>
            </a:r>
            <a:endParaRPr lang="mn-MN" altLang="zh-CN" b="1" dirty="0">
              <a:solidFill>
                <a:srgbClr val="002060"/>
              </a:solidFill>
              <a:latin typeface="Consolas" pitchFamily="49" charset="0"/>
            </a:endParaRPr>
          </a:p>
          <a:p>
            <a:pPr algn="ctr">
              <a:defRPr/>
            </a:pPr>
            <a:r>
              <a:rPr lang="mn-MN" altLang="zh-CN" b="1" dirty="0">
                <a:solidFill>
                  <a:srgbClr val="002060"/>
                </a:solidFill>
                <a:latin typeface="Consolas" pitchFamily="49" charset="0"/>
              </a:rPr>
              <a:t>Ц.Бүжидмаа</a:t>
            </a:r>
            <a:endParaRPr lang="en-US" altLang="zh-CN" b="1" dirty="0">
              <a:solidFill>
                <a:srgbClr val="002060"/>
              </a:solidFill>
              <a:latin typeface="Consolas" pitchFamily="49" charset="0"/>
            </a:endParaRPr>
          </a:p>
        </p:txBody>
      </p:sp>
      <p:pic>
        <p:nvPicPr>
          <p:cNvPr id="7" name="Picture 6" descr="LKA_8348.JPG"/>
          <p:cNvPicPr>
            <a:picLocks noChangeAspect="1"/>
          </p:cNvPicPr>
          <p:nvPr/>
        </p:nvPicPr>
        <p:blipFill rotWithShape="1">
          <a:blip r:embed="rId2" cstate="print"/>
          <a:srcRect b="15061"/>
          <a:stretch/>
        </p:blipFill>
        <p:spPr>
          <a:xfrm>
            <a:off x="9441941" y="1298446"/>
            <a:ext cx="2397000" cy="29975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38681" y="4520111"/>
            <a:ext cx="239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mn-MN" sz="1600" b="1" dirty="0">
                <a:solidFill>
                  <a:srgbClr val="002060"/>
                </a:solidFill>
                <a:latin typeface="Consolas" pitchFamily="49" charset="0"/>
              </a:rPr>
              <a:t>Б. ХИШИГЖАРГАЛ </a:t>
            </a:r>
          </a:p>
          <a:p>
            <a:pPr lvl="0" algn="ctr"/>
            <a:endParaRPr lang="mn-MN" sz="1600" b="1" dirty="0">
              <a:solidFill>
                <a:srgbClr val="002060"/>
              </a:solidFill>
              <a:latin typeface="Consolas" pitchFamily="49" charset="0"/>
            </a:endParaRPr>
          </a:p>
          <a:p>
            <a:pPr lvl="0" algn="ctr"/>
            <a:r>
              <a:rPr lang="mn-MN" sz="1600" b="1" dirty="0">
                <a:solidFill>
                  <a:srgbClr val="002060"/>
                </a:solidFill>
                <a:latin typeface="Consolas" pitchFamily="49" charset="0"/>
              </a:rPr>
              <a:t>Мэргэжлийн коуч Монголын  Коучинг Академийн гүйцэтгэх захирал </a:t>
            </a:r>
            <a:endParaRPr lang="en-US" sz="1600" b="1" dirty="0">
              <a:solidFill>
                <a:srgbClr val="002060"/>
              </a:solidFill>
              <a:latin typeface="Consolas" pitchFamily="49" charset="0"/>
            </a:endParaRPr>
          </a:p>
        </p:txBody>
      </p:sp>
      <p:sp>
        <p:nvSpPr>
          <p:cNvPr id="2" name="AutoShape 2" descr="https://leos.mail.mn/index.php?r=email/message/attachment&amp;account_id=2&amp;mailbox=INBOX&amp;uid=5740&amp;number=2&amp;encoding=base64&amp;filename=55719299_10157219394478980_1702696044552257536_n.jpg&amp;security_token=4GwUuz9pqSQB65NlWXyF&amp;token=ed1a0e875831670bd56e4f24606d621e&amp;inlin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10327" r="79776" b="55084"/>
          <a:stretch/>
        </p:blipFill>
        <p:spPr>
          <a:xfrm>
            <a:off x="157299" y="744154"/>
            <a:ext cx="3420146" cy="3584571"/>
          </a:xfrm>
        </p:spPr>
      </p:pic>
      <p:sp>
        <p:nvSpPr>
          <p:cNvPr id="4" name="Rectangle 3"/>
          <p:cNvSpPr/>
          <p:nvPr/>
        </p:nvSpPr>
        <p:spPr>
          <a:xfrm>
            <a:off x="3577445" y="4671957"/>
            <a:ext cx="2515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altLang="zh-CN" b="1" dirty="0">
                <a:solidFill>
                  <a:srgbClr val="002060"/>
                </a:solidFill>
                <a:latin typeface="Consolas" pitchFamily="49" charset="0"/>
              </a:rPr>
              <a:t>ЛЭОС-ийн Дэд Тэргүүн доктор </a:t>
            </a:r>
            <a:r>
              <a:rPr lang="en-US" altLang="zh-CN" b="1" dirty="0">
                <a:solidFill>
                  <a:srgbClr val="002060"/>
                </a:solidFill>
                <a:latin typeface="Consolas" pitchFamily="49" charset="0"/>
              </a:rPr>
              <a:t>(</a:t>
            </a:r>
            <a:r>
              <a:rPr lang="en-US" altLang="zh-CN" b="1" dirty="0" err="1">
                <a:solidFill>
                  <a:srgbClr val="002060"/>
                </a:solidFill>
                <a:latin typeface="Consolas" pitchFamily="49" charset="0"/>
              </a:rPr>
              <a:t>Ph.D</a:t>
            </a:r>
            <a:r>
              <a:rPr lang="en-US" altLang="zh-CN" b="1" dirty="0">
                <a:solidFill>
                  <a:srgbClr val="002060"/>
                </a:solidFill>
                <a:latin typeface="Consolas" pitchFamily="49" charset="0"/>
              </a:rPr>
              <a:t>)</a:t>
            </a:r>
            <a:endParaRPr lang="mn-MN" altLang="zh-CN" b="1" dirty="0">
              <a:solidFill>
                <a:srgbClr val="002060"/>
              </a:solidFill>
              <a:latin typeface="Consolas" pitchFamily="49" charset="0"/>
            </a:endParaRPr>
          </a:p>
          <a:p>
            <a:pPr algn="ctr">
              <a:defRPr/>
            </a:pPr>
            <a:r>
              <a:rPr lang="mn-MN" altLang="zh-CN" b="1" dirty="0">
                <a:solidFill>
                  <a:srgbClr val="002060"/>
                </a:solidFill>
                <a:latin typeface="Consolas" pitchFamily="49" charset="0"/>
              </a:rPr>
              <a:t>Б.Батхишиг</a:t>
            </a:r>
            <a:endParaRPr lang="en-US" altLang="zh-CN" b="1" dirty="0">
              <a:solidFill>
                <a:srgbClr val="002060"/>
              </a:solidFill>
              <a:latin typeface="Consolas" pitchFamily="49" charset="0"/>
            </a:endParaRP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t="11372" r="58324" b="55084"/>
          <a:stretch/>
        </p:blipFill>
        <p:spPr>
          <a:xfrm>
            <a:off x="3246257" y="808074"/>
            <a:ext cx="3467792" cy="3668233"/>
          </a:xfr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3" r="10030"/>
          <a:stretch/>
        </p:blipFill>
        <p:spPr bwMode="auto">
          <a:xfrm>
            <a:off x="6673703" y="1298446"/>
            <a:ext cx="2131651" cy="299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46090" y="4520111"/>
            <a:ext cx="25872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onsolas" pitchFamily="49" charset="0"/>
              </a:rPr>
              <a:t>В.ГАНЗОРИГ</a:t>
            </a:r>
            <a:endParaRPr lang="mn-MN" sz="1600" b="1" dirty="0">
              <a:solidFill>
                <a:srgbClr val="002060"/>
              </a:solidFill>
              <a:latin typeface="Consolas" pitchFamily="49" charset="0"/>
            </a:endParaRPr>
          </a:p>
          <a:p>
            <a:pPr algn="ctr"/>
            <a:endParaRPr lang="mn-MN" sz="1600" b="1" dirty="0">
              <a:solidFill>
                <a:srgbClr val="002060"/>
              </a:solidFill>
              <a:latin typeface="Consolas" pitchFamily="49" charset="0"/>
            </a:endParaRPr>
          </a:p>
          <a:p>
            <a:pPr algn="ctr"/>
            <a:r>
              <a:rPr lang="mn-MN" sz="1600" b="1" dirty="0">
                <a:solidFill>
                  <a:srgbClr val="002060"/>
                </a:solidFill>
                <a:latin typeface="Consolas" pitchFamily="49" charset="0"/>
              </a:rPr>
              <a:t>Стратеги ба коммуникэйшнийн </a:t>
            </a:r>
            <a:r>
              <a:rPr lang="en-US" sz="1600" b="1" dirty="0" err="1">
                <a:solidFill>
                  <a:srgbClr val="002060"/>
                </a:solidFill>
                <a:latin typeface="Consolas" pitchFamily="49" charset="0"/>
              </a:rPr>
              <a:t>Бат</a:t>
            </a:r>
            <a:r>
              <a:rPr lang="en-US" sz="1600" b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onsolas" pitchFamily="49" charset="0"/>
              </a:rPr>
              <a:t>Солюшн</a:t>
            </a:r>
            <a:r>
              <a:rPr lang="en-US" sz="1600" b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onsolas" pitchFamily="49" charset="0"/>
              </a:rPr>
              <a:t>Партнерс</a:t>
            </a:r>
            <a:r>
              <a:rPr lang="mn-MN" sz="1600" b="1" dirty="0">
                <a:solidFill>
                  <a:srgbClr val="002060"/>
                </a:solidFill>
                <a:latin typeface="Consolas" pitchFamily="49" charset="0"/>
              </a:rPr>
              <a:t> компанийн </a:t>
            </a:r>
            <a:r>
              <a:rPr lang="en-US" sz="1600" b="1" dirty="0">
                <a:solidFill>
                  <a:srgbClr val="002060"/>
                </a:solidFill>
                <a:latin typeface="Consolas" pitchFamily="49" charset="0"/>
              </a:rPr>
              <a:t>УЗ-</a:t>
            </a:r>
            <a:r>
              <a:rPr lang="en-US" sz="1600" b="1" dirty="0" err="1">
                <a:solidFill>
                  <a:srgbClr val="002060"/>
                </a:solidFill>
                <a:latin typeface="Consolas" pitchFamily="49" charset="0"/>
              </a:rPr>
              <a:t>ийн</a:t>
            </a:r>
            <a:r>
              <a:rPr lang="en-US" sz="1600" b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onsolas" pitchFamily="49" charset="0"/>
              </a:rPr>
              <a:t>дарга</a:t>
            </a:r>
            <a:r>
              <a:rPr lang="mn-MN" sz="1600" b="1" dirty="0">
                <a:solidFill>
                  <a:srgbClr val="002060"/>
                </a:solidFill>
                <a:latin typeface="Consolas" pitchFamily="49" charset="0"/>
              </a:rPr>
              <a:t>, </a:t>
            </a:r>
            <a:r>
              <a:rPr lang="en-US" sz="1600" b="1" dirty="0">
                <a:solidFill>
                  <a:srgbClr val="002060"/>
                </a:solidFill>
                <a:latin typeface="Consolas" pitchFamily="49" charset="0"/>
              </a:rPr>
              <a:t>CEO </a:t>
            </a:r>
            <a:r>
              <a:rPr lang="mn-MN" sz="1600" b="1" dirty="0">
                <a:solidFill>
                  <a:srgbClr val="002060"/>
                </a:solidFill>
                <a:latin typeface="Consolas" pitchFamily="49" charset="0"/>
              </a:rPr>
              <a:t>клубын гүйцэтгэх захирал</a:t>
            </a:r>
            <a:endParaRPr lang="en-US" sz="1600" b="1" dirty="0">
              <a:solidFill>
                <a:srgbClr val="002060"/>
              </a:solidFill>
              <a:latin typeface="Consolas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975" y="511213"/>
            <a:ext cx="5508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800" b="1" dirty="0">
                <a:solidFill>
                  <a:srgbClr val="C00000"/>
                </a:solidFill>
                <a:latin typeface="Consolas" pitchFamily="49" charset="0"/>
              </a:rPr>
              <a:t>СУРГАГЧ БАГШ, ЗӨВЛӨХҮҮД</a:t>
            </a:r>
            <a:endParaRPr lang="en-US" sz="2800" b="1" dirty="0">
              <a:solidFill>
                <a:srgbClr val="C00000"/>
              </a:solidFill>
              <a:latin typeface="Consolas" pitchFamily="49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A9E6C3-43CC-4DF3-9CA4-BDE1F65C364C}"/>
              </a:ext>
            </a:extLst>
          </p:cNvPr>
          <p:cNvGrpSpPr/>
          <p:nvPr/>
        </p:nvGrpSpPr>
        <p:grpSpPr>
          <a:xfrm>
            <a:off x="7933463" y="300035"/>
            <a:ext cx="3302454" cy="676275"/>
            <a:chOff x="0" y="9525"/>
            <a:chExt cx="3076575" cy="6762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99C3EF-F9A6-4384-999C-CE35470D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" y="47625"/>
              <a:ext cx="342900" cy="63817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6" name="Picture 15" descr="Монгол Улсын Төрийн албаны зөвлөлийн цахим шалгалтын систем">
              <a:extLst>
                <a:ext uri="{FF2B5EF4-FFF2-40B4-BE49-F238E27FC236}">
                  <a16:creationId xmlns:a16="http://schemas.microsoft.com/office/drawing/2014/main" id="{ACF685C6-FDB7-4112-91F3-5413FC1CB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25"/>
              <a:ext cx="610914" cy="571500"/>
            </a:xfrm>
            <a:prstGeom prst="rect">
              <a:avLst/>
            </a:prstGeom>
            <a:noFill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E91F90-5A92-48A9-A28D-92B2F469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725" y="9525"/>
              <a:ext cx="704850" cy="6096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8" name="Picture 17" descr="Government of Canada seeks Innovative Finance Fellows — CAFIID">
              <a:extLst>
                <a:ext uri="{FF2B5EF4-FFF2-40B4-BE49-F238E27FC236}">
                  <a16:creationId xmlns:a16="http://schemas.microsoft.com/office/drawing/2014/main" id="{D72EA889-B136-436F-8E8A-D406066FCB8E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25" y="180975"/>
              <a:ext cx="714375" cy="4286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603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FC000-998B-4796-9246-40C21CDAB562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1026" name="Picture 2" descr="F:\BUJIDMAA\2020\1 TUSLUUD\UNDP\Mentorship\Posteruud\Mentors Tomruuls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10"/>
            <a:ext cx="12192000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FC000-998B-4796-9246-40C21CDAB562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278296"/>
            <a:ext cx="11820940" cy="612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FC000-998B-4796-9246-40C21CDAB562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1026" name="Picture 2" descr="F:\BUJIDMAA\2021\1 TUSUL\UNDP Gender Parity\mentorship\Постерууд\262395667_326559319017511_8519026109976275850_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077"/>
            <a:ext cx="12050459" cy="624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5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FC000-998B-4796-9246-40C21CDAB562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1" y="251716"/>
            <a:ext cx="9554818" cy="637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8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5AA0C-F6CF-4D93-A08C-C523CFACACD6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73" y="407504"/>
            <a:ext cx="9090991" cy="606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7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5AA0C-F6CF-4D93-A08C-C523CFACACD6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07" y="990600"/>
            <a:ext cx="1083733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81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25173-C6A0-452E-A18E-20BFFD27E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5AA0C-F6CF-4D93-A08C-C523CFACACD6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80DD76A-31E2-422F-B3FC-3954200B1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4F7D3B-44F9-4CE8-9C82-40B7B6E4354C}"/>
              </a:ext>
            </a:extLst>
          </p:cNvPr>
          <p:cNvSpPr txBox="1"/>
          <p:nvPr/>
        </p:nvSpPr>
        <p:spPr>
          <a:xfrm>
            <a:off x="2298584" y="4752206"/>
            <a:ext cx="7771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АНХААРАЛ ХАНДУУЛСАНД БАЯРЛАЛАА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3235" y="528330"/>
            <a:ext cx="58505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sz="1400" b="1" i="1" dirty="0"/>
              <a:t> </a:t>
            </a:r>
            <a:r>
              <a:rPr lang="mn-MN" sz="1400" i="1" dirty="0">
                <a:solidFill>
                  <a:srgbClr val="002060"/>
                </a:solidFill>
                <a:latin typeface="Consolas" pitchFamily="49" charset="0"/>
              </a:rPr>
              <a:t>НҮБ—ийн Хөгжлийн хөтөлбөр, Монгол Улсын Төрийн Албаны зөвлөл 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“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Монгол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Улсад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мэргэжлийн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,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иргэн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төвтэй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төрийн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албыг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төлөвшүүлэх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en-US" sz="1400" i="1" dirty="0" err="1">
                <a:solidFill>
                  <a:srgbClr val="002060"/>
                </a:solidFill>
                <a:latin typeface="Consolas" pitchFamily="49" charset="0"/>
              </a:rPr>
              <a:t>нь</a:t>
            </a:r>
            <a:r>
              <a:rPr lang="en-US" sz="1400" i="1" dirty="0">
                <a:solidFill>
                  <a:srgbClr val="002060"/>
                </a:solidFill>
                <a:latin typeface="Consolas" pitchFamily="49" charset="0"/>
              </a:rPr>
              <a:t>”</a:t>
            </a:r>
            <a:r>
              <a:rPr lang="mn-MN" sz="1400" i="1" dirty="0">
                <a:solidFill>
                  <a:srgbClr val="002060"/>
                </a:solidFill>
                <a:latin typeface="Consolas" pitchFamily="49" charset="0"/>
              </a:rPr>
              <a:t> төсөл</a:t>
            </a:r>
            <a:endParaRPr lang="en-US" sz="1400" dirty="0">
              <a:solidFill>
                <a:srgbClr val="002060"/>
              </a:solidFill>
              <a:latin typeface="Consolas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2855" y="1828261"/>
            <a:ext cx="10849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800" b="1" dirty="0">
                <a:solidFill>
                  <a:srgbClr val="C00000"/>
                </a:solidFill>
                <a:latin typeface="Consolas" pitchFamily="49" charset="0"/>
              </a:rPr>
              <a:t>ТӨРИЙН АЛБАН ХААГЧ ЭМЭГТЭЙЧҮҮДИЙН МАНЛАЙЛЛЫН ХӨТӨЛБӨР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Consolas" pitchFamily="49" charset="0"/>
              </a:rPr>
              <a:t>WOMEN'S LEADERSHIP PROGRAM IN PUBLIC ADMINISTRATION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6985" y="424071"/>
            <a:ext cx="5353249" cy="969056"/>
            <a:chOff x="-2" y="30173"/>
            <a:chExt cx="5299549" cy="861385"/>
          </a:xfrm>
        </p:grpSpPr>
        <p:grpSp>
          <p:nvGrpSpPr>
            <p:cNvPr id="7" name="Group 6"/>
            <p:cNvGrpSpPr/>
            <p:nvPr/>
          </p:nvGrpSpPr>
          <p:grpSpPr>
            <a:xfrm>
              <a:off x="-2" y="30173"/>
              <a:ext cx="5299549" cy="861385"/>
              <a:chOff x="-2" y="57593"/>
              <a:chExt cx="4268736" cy="1644166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2339" y="189218"/>
                <a:ext cx="509430" cy="1512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 descr="Монгол Улсын Төрийн албаны зөвлөлийн цахим шалгалтын систем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" y="175001"/>
                <a:ext cx="736517" cy="1479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6085" y="57593"/>
                <a:ext cx="692649" cy="12877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Picture 7" descr="Government of Canada seeks Innovative Finance Fellows — CAFIID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271" y="316367"/>
              <a:ext cx="982078" cy="5431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618435" y="2992217"/>
            <a:ext cx="5384800" cy="20705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n-MN" sz="2400" b="1" dirty="0">
                <a:solidFill>
                  <a:srgbClr val="002060"/>
                </a:solidFill>
                <a:latin typeface="Consolas" pitchFamily="49" charset="0"/>
              </a:rPr>
              <a:t>Менторшип хөтөлбөр </a:t>
            </a:r>
          </a:p>
          <a:p>
            <a:pPr lvl="1"/>
            <a:r>
              <a:rPr lang="mn-MN" sz="2000" b="1" dirty="0">
                <a:solidFill>
                  <a:srgbClr val="002060"/>
                </a:solidFill>
                <a:latin typeface="Consolas" pitchFamily="49" charset="0"/>
              </a:rPr>
              <a:t>2020-2021 онд 15 хүн,  </a:t>
            </a:r>
          </a:p>
          <a:p>
            <a:pPr lvl="1"/>
            <a:r>
              <a:rPr lang="mn-MN" sz="2000" b="1" dirty="0">
                <a:solidFill>
                  <a:srgbClr val="002060"/>
                </a:solidFill>
                <a:latin typeface="Consolas" pitchFamily="49" charset="0"/>
              </a:rPr>
              <a:t>2021-2022 онд </a:t>
            </a:r>
            <a:r>
              <a:rPr lang="en-US" sz="2000" b="1" dirty="0">
                <a:solidFill>
                  <a:srgbClr val="002060"/>
                </a:solidFill>
                <a:latin typeface="Consolas" pitchFamily="49" charset="0"/>
              </a:rPr>
              <a:t>71</a:t>
            </a:r>
            <a:r>
              <a:rPr lang="mn-MN" sz="2000" b="1" dirty="0">
                <a:solidFill>
                  <a:srgbClr val="002060"/>
                </a:solidFill>
                <a:latin typeface="Consolas" pitchFamily="49" charset="0"/>
              </a:rPr>
              <a:t> хүн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6349" y="3090321"/>
            <a:ext cx="4724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mn-MN" sz="2400" b="1" dirty="0">
                <a:solidFill>
                  <a:srgbClr val="002060"/>
                </a:solidFill>
                <a:latin typeface="Consolas" pitchFamily="49" charset="0"/>
              </a:rPr>
              <a:t>Булган аймаг -2020 онд 1 ментор, 1 ментий 2021 онд 1 ментий </a:t>
            </a:r>
          </a:p>
          <a:p>
            <a:pPr lvl="0"/>
            <a:endParaRPr lang="mn-MN" sz="2400" b="1" dirty="0">
              <a:solidFill>
                <a:srgbClr val="002060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BUJIDMAA\2020\1 TUSLUUD\1 UNDP\webinar 2\Untitl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1"/>
          <a:stretch/>
        </p:blipFill>
        <p:spPr bwMode="auto">
          <a:xfrm>
            <a:off x="569845" y="221033"/>
            <a:ext cx="4705766" cy="8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BUJIDMAA\2020\1 TUSLUUD\1 UNDP\webinar 2\Untitled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205" y="0"/>
            <a:ext cx="4841186" cy="68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6435" y="1498148"/>
            <a:ext cx="39226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sz="1200" b="1" i="1" dirty="0"/>
              <a:t>НҮБ—ийн Хөгжлийн хөтөлбөр, </a:t>
            </a:r>
            <a:endParaRPr lang="en-US" sz="1200" b="1" i="1" dirty="0"/>
          </a:p>
          <a:p>
            <a:pPr algn="r"/>
            <a:r>
              <a:rPr lang="mn-MN" sz="1200" b="1" i="1" dirty="0"/>
              <a:t>Монгол Улсын Төрийн Албаны зөвлөл</a:t>
            </a:r>
            <a:endParaRPr lang="en-US" sz="1200" dirty="0"/>
          </a:p>
          <a:p>
            <a:pPr algn="r"/>
            <a:r>
              <a:rPr lang="mn-MN" sz="1200" b="1" i="1" dirty="0"/>
              <a:t>Либерал эмэгтэйчүүдийн оюуны сан</a:t>
            </a:r>
            <a:endParaRPr lang="en-US" sz="1200" dirty="0"/>
          </a:p>
          <a:p>
            <a:pPr algn="r"/>
            <a:r>
              <a:rPr lang="mn-MN" sz="1200" dirty="0"/>
              <a:t> </a:t>
            </a:r>
            <a:endParaRPr lang="en-US" dirty="0"/>
          </a:p>
          <a:p>
            <a:r>
              <a:rPr lang="mn-MN" dirty="0"/>
              <a:t> </a:t>
            </a:r>
            <a:endParaRPr lang="en-US" dirty="0"/>
          </a:p>
          <a:p>
            <a:pPr algn="ctr"/>
            <a:endParaRPr lang="en-US" b="1" dirty="0">
              <a:solidFill>
                <a:srgbClr val="7030A0"/>
              </a:solidFill>
              <a:latin typeface="Century Gothic" pitchFamily="34" charset="0"/>
            </a:endParaRPr>
          </a:p>
          <a:p>
            <a:pPr algn="ctr"/>
            <a:r>
              <a:rPr lang="mn-MN" b="1" dirty="0">
                <a:solidFill>
                  <a:srgbClr val="7030A0"/>
                </a:solidFill>
                <a:latin typeface="Century Gothic" pitchFamily="34" charset="0"/>
              </a:rPr>
              <a:t>ТӨРИЙН ЗАХИРГААНЫ ЭМЭГТЭЙ АЛБАН ХААГЧДЫН УР ЧАДВАРЫГ ХӨГЖҮҮЛЭХ ЖИШИГ ХӨТӨЛБӨР</a:t>
            </a:r>
            <a:endParaRPr lang="en-US" dirty="0">
              <a:solidFill>
                <a:srgbClr val="7030A0"/>
              </a:solidFill>
              <a:latin typeface="Century Gothic" pitchFamily="34" charset="0"/>
            </a:endParaRPr>
          </a:p>
          <a:p>
            <a:pPr algn="ctr"/>
            <a:r>
              <a:rPr lang="mn-MN" b="1" dirty="0">
                <a:solidFill>
                  <a:srgbClr val="7030A0"/>
                </a:solidFill>
                <a:latin typeface="Century Gothic" pitchFamily="34" charset="0"/>
              </a:rPr>
              <a:t> </a:t>
            </a:r>
            <a:endParaRPr lang="en-US" dirty="0">
              <a:solidFill>
                <a:srgbClr val="7030A0"/>
              </a:solidFill>
              <a:latin typeface="Century Gothic" pitchFamily="34" charset="0"/>
            </a:endParaRPr>
          </a:p>
          <a:p>
            <a:r>
              <a:rPr lang="mn-MN" dirty="0"/>
              <a:t> </a:t>
            </a:r>
            <a:endParaRPr lang="en-US" dirty="0"/>
          </a:p>
          <a:p>
            <a:r>
              <a:rPr lang="mn-MN" dirty="0"/>
              <a:t> </a:t>
            </a:r>
            <a:endParaRPr lang="en-US" dirty="0"/>
          </a:p>
          <a:p>
            <a:pPr lvl="0"/>
            <a:r>
              <a:rPr lang="mn-MN" sz="1200" dirty="0">
                <a:solidFill>
                  <a:srgbClr val="7030A0"/>
                </a:solidFill>
                <a:latin typeface="Century Gothic" pitchFamily="34" charset="0"/>
              </a:rPr>
              <a:t>Менторшип хөтөлбөр </a:t>
            </a:r>
            <a:endParaRPr lang="en-US" sz="1200" dirty="0">
              <a:solidFill>
                <a:srgbClr val="7030A0"/>
              </a:solidFill>
              <a:latin typeface="Century Gothic" pitchFamily="34" charset="0"/>
            </a:endParaRPr>
          </a:p>
          <a:p>
            <a:pPr lvl="0"/>
            <a:r>
              <a:rPr lang="mn-MN" sz="1200" dirty="0">
                <a:solidFill>
                  <a:srgbClr val="7030A0"/>
                </a:solidFill>
                <a:latin typeface="Century Gothic" pitchFamily="34" charset="0"/>
              </a:rPr>
              <a:t>Коучинг хөтөлбөр </a:t>
            </a:r>
            <a:endParaRPr lang="en-US" sz="1200" dirty="0">
              <a:solidFill>
                <a:srgbClr val="7030A0"/>
              </a:solidFill>
              <a:latin typeface="Century Gothic" pitchFamily="34" charset="0"/>
            </a:endParaRPr>
          </a:p>
          <a:p>
            <a:pPr lvl="0"/>
            <a:r>
              <a:rPr lang="mn-MN" sz="1200" dirty="0">
                <a:solidFill>
                  <a:srgbClr val="7030A0"/>
                </a:solidFill>
                <a:latin typeface="Century Gothic" pitchFamily="34" charset="0"/>
              </a:rPr>
              <a:t>Манлайллын сургалтын ажлын дэвтэр</a:t>
            </a:r>
            <a:endParaRPr lang="en-US" sz="1200" dirty="0">
              <a:solidFill>
                <a:srgbClr val="7030A0"/>
              </a:solidFill>
              <a:latin typeface="Century Gothic" pitchFamily="34" charset="0"/>
            </a:endParaRPr>
          </a:p>
          <a:p>
            <a:r>
              <a:rPr lang="mn-MN" dirty="0"/>
              <a:t> </a:t>
            </a:r>
            <a:endParaRPr lang="en-US" dirty="0"/>
          </a:p>
          <a:p>
            <a:r>
              <a:rPr lang="mn-MN" b="1" dirty="0"/>
              <a:t> 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17982" y="6009358"/>
            <a:ext cx="3339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400" b="1" dirty="0">
                <a:latin typeface="Century Gothic" pitchFamily="34" charset="0"/>
              </a:rPr>
              <a:t>Улаанбаатар </a:t>
            </a:r>
            <a:endParaRPr lang="en-US" sz="1400" dirty="0">
              <a:latin typeface="Century Gothic" pitchFamily="34" charset="0"/>
            </a:endParaRPr>
          </a:p>
          <a:p>
            <a:pPr algn="ctr"/>
            <a:r>
              <a:rPr lang="mn-MN" sz="1400" b="1" dirty="0">
                <a:latin typeface="Century Gothic" pitchFamily="34" charset="0"/>
              </a:rPr>
              <a:t>2021 он</a:t>
            </a:r>
            <a:endParaRPr lang="en-US" sz="1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BUJIDMAA\2020\1 TUSLUUD\1 UNDP\webinar 2\Untitled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"/>
          <a:stretch/>
        </p:blipFill>
        <p:spPr bwMode="auto">
          <a:xfrm>
            <a:off x="300658" y="357808"/>
            <a:ext cx="3771900" cy="517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BUJIDMAA\2020\1 TUSLUUD\1 UNDP\webinar 2\Untitled 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0623" y="773596"/>
            <a:ext cx="37719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BUJIDMAA\2020\1 TUSLUUD\1 UNDP\webinar 2\Untitled 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/>
          <a:stretch/>
        </p:blipFill>
        <p:spPr bwMode="auto">
          <a:xfrm>
            <a:off x="8388624" y="1339712"/>
            <a:ext cx="3693629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98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486120"/>
              </p:ext>
            </p:extLst>
          </p:nvPr>
        </p:nvGraphicFramePr>
        <p:xfrm>
          <a:off x="6324532" y="1524068"/>
          <a:ext cx="5664628" cy="502449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54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1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6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36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mn-MN" sz="900" dirty="0">
                          <a:effectLst/>
                        </a:rPr>
                        <a:t>1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mn-MN" sz="10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mn-MN" sz="1000" dirty="0">
                          <a:solidFill>
                            <a:srgbClr val="0070C0"/>
                          </a:solidFill>
                          <a:effectLst/>
                        </a:rPr>
                        <a:t>Орчин үеийн Төрийн алба </a:t>
                      </a:r>
                      <a:r>
                        <a:rPr lang="mn-MN" sz="1000" baseline="0" dirty="0">
                          <a:solidFill>
                            <a:srgbClr val="0070C0"/>
                          </a:solidFill>
                          <a:effectLst/>
                        </a:rPr>
                        <a:t>ба</a:t>
                      </a:r>
                      <a:r>
                        <a:rPr lang="mn-MN" sz="1000" dirty="0">
                          <a:solidFill>
                            <a:srgbClr val="0070C0"/>
                          </a:solidFill>
                          <a:effectLst/>
                        </a:rPr>
                        <a:t> манлайлал</a:t>
                      </a:r>
                      <a:r>
                        <a:rPr lang="mn-MN" sz="1000" baseline="0" dirty="0">
                          <a:solidFill>
                            <a:srgbClr val="0070C0"/>
                          </a:solidFill>
                          <a:effectLst/>
                        </a:rPr>
                        <a:t>   </a:t>
                      </a:r>
                      <a:r>
                        <a:rPr lang="mn-MN" sz="1000" baseline="0" dirty="0">
                          <a:solidFill>
                            <a:srgbClr val="C00000"/>
                          </a:solidFill>
                          <a:effectLst/>
                        </a:rPr>
                        <a:t>3 цаг</a:t>
                      </a:r>
                      <a:r>
                        <a:rPr lang="mn-MN" sz="10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sz="1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4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effectLst/>
                        </a:rPr>
                        <a:t>Орчин үеийн байгууллагын өөрчлөлт</a:t>
                      </a:r>
                      <a:endParaRPr lang="en-US" sz="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2"/>
                        <a:buChar char="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800" dirty="0" err="1">
                          <a:effectLst/>
                        </a:rPr>
                        <a:t>Шинэ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үеийн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mn-MN" sz="800" dirty="0">
                          <a:effectLst/>
                        </a:rPr>
                        <a:t>манлайлагчийн ур чадвар </a:t>
                      </a:r>
                      <a:endParaRPr lang="en-US" sz="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 2"/>
                        <a:buChar char="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mn-MN" sz="800" dirty="0">
                          <a:effectLst/>
                        </a:rPr>
                        <a:t>Баг ба багаар ажиллахын давуу тал, багт Та хэн бэ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  <a:buFont typeface="Wingdings 2"/>
                        <a:buChar char=""/>
                        <a:tabLst>
                          <a:tab pos="154940" algn="l"/>
                          <a:tab pos="228600" algn="l"/>
                        </a:tabLs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Манлайллын ур чадвараа тодорхойлох тест </a:t>
                      </a:r>
                      <a:endParaRPr lang="en-US" sz="8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  <a:buFont typeface="Wingdings 2"/>
                        <a:buChar char=""/>
                        <a:tabLst>
                          <a:tab pos="154940" algn="l"/>
                          <a:tab pos="228600" algn="l"/>
                        </a:tabLst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Багаар ажиллах өөрийн зан чанарыг нээх тест</a:t>
                      </a:r>
                      <a:endParaRPr lang="en-US" sz="8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mn-MN" sz="9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mn-MN" sz="9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8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mn-MN" sz="900">
                          <a:effectLst/>
                        </a:rPr>
                        <a:t>2</a:t>
                      </a:r>
                      <a:endParaRPr lang="en-US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mn-MN" sz="1000" b="1" dirty="0">
                          <a:solidFill>
                            <a:srgbClr val="0070C0"/>
                          </a:solidFill>
                          <a:effectLst/>
                        </a:rPr>
                        <a:t>Ажил амьдралын тэнцвэр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000" baseline="0" dirty="0">
                          <a:solidFill>
                            <a:srgbClr val="C00000"/>
                          </a:solidFill>
                          <a:effectLst/>
                        </a:rPr>
                        <a:t>    </a:t>
                      </a:r>
                      <a:r>
                        <a:rPr lang="mn-MN" sz="1000" b="1" baseline="0" dirty="0">
                          <a:solidFill>
                            <a:srgbClr val="C00000"/>
                          </a:solidFill>
                          <a:effectLst/>
                        </a:rPr>
                        <a:t>3 цаг</a:t>
                      </a:r>
                      <a:r>
                        <a:rPr lang="mn-MN" sz="10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sz="10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n-US" sz="1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effectLst/>
                        </a:rPr>
                        <a:t>Ажил амьдралын тэнцвэр гэж юу вэ</a:t>
                      </a:r>
                      <a:endParaRPr lang="en-US" sz="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effectLst/>
                        </a:rPr>
                        <a:t>Тэнцвэрийг тойрог</a:t>
                      </a:r>
                      <a:endParaRPr lang="en-US" sz="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effectLst/>
                        </a:rPr>
                        <a:t>Ажил амьдралын тэнцвэрийг төлөвлөх нь </a:t>
                      </a:r>
                      <a:endParaRPr lang="en-US" sz="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mn-MN" sz="9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effectLst/>
                        </a:rPr>
                        <a:t>Өөртэйгээ ажиллах дасгал </a:t>
                      </a:r>
                      <a:endParaRPr lang="en-US" sz="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effectLst/>
                        </a:rPr>
                        <a:t>Ажил амьдралын тэнцвэрийг төлөвлөх </a:t>
                      </a:r>
                      <a:endParaRPr lang="en-US" sz="800" dirty="0">
                        <a:effectLst/>
                      </a:endParaRPr>
                    </a:p>
                    <a:p>
                      <a:pPr marL="2286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(Dan Beverly</a:t>
                      </a:r>
                      <a:r>
                        <a:rPr lang="mn-MN" sz="900" dirty="0">
                          <a:effectLst/>
                        </a:rPr>
                        <a:t> – ийн аргачлал</a:t>
                      </a:r>
                      <a:r>
                        <a:rPr lang="en-US" sz="900" dirty="0">
                          <a:effectLst/>
                        </a:rPr>
                        <a:t>) </a:t>
                      </a:r>
                      <a:r>
                        <a:rPr lang="mn-MN" sz="900" dirty="0">
                          <a:effectLst/>
                        </a:rPr>
                        <a:t>  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mn-MN" sz="9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mn-MN" sz="9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7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mn-MN" sz="9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r>
                        <a:rPr lang="mn-MN" sz="1000" dirty="0">
                          <a:solidFill>
                            <a:srgbClr val="0070C0"/>
                          </a:solidFill>
                          <a:effectLst/>
                        </a:rPr>
                        <a:t>Карьер төлөвлөлт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000" baseline="0" dirty="0">
                          <a:solidFill>
                            <a:srgbClr val="C00000"/>
                          </a:solidFill>
                          <a:effectLst/>
                        </a:rPr>
                        <a:t>       4 цаг</a:t>
                      </a:r>
                      <a:r>
                        <a:rPr lang="mn-MN" sz="1000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en-US" sz="100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1000"/>
                        </a:spcAft>
                      </a:pPr>
                      <a:endParaRPr lang="en-US" sz="10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effectLst/>
                        </a:rPr>
                        <a:t>Карьер төлөвлөлт гэж юу вэ</a:t>
                      </a:r>
                      <a:endParaRPr lang="en-US" sz="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effectLst/>
                        </a:rPr>
                        <a:t>Хувийн </a:t>
                      </a:r>
                      <a:r>
                        <a:rPr lang="en-US" sz="900" dirty="0">
                          <a:effectLst/>
                        </a:rPr>
                        <a:t>SWOT </a:t>
                      </a:r>
                      <a:r>
                        <a:rPr lang="mn-MN" sz="900" dirty="0">
                          <a:effectLst/>
                        </a:rPr>
                        <a:t>шинжилгээ</a:t>
                      </a:r>
                      <a:endParaRPr lang="en-US" sz="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effectLst/>
                        </a:rPr>
                        <a:t>PEST </a:t>
                      </a:r>
                      <a:r>
                        <a:rPr lang="mn-MN" sz="900" dirty="0">
                          <a:effectLst/>
                        </a:rPr>
                        <a:t>шинжилгээ</a:t>
                      </a:r>
                      <a:endParaRPr lang="en-US" sz="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effectLst/>
                        </a:rPr>
                        <a:t>Боломжийн шинжилгээний</a:t>
                      </a:r>
                      <a:endParaRPr lang="en-US" sz="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effectLst/>
                        </a:rPr>
                        <a:t>Карьерийн төлөвлөгөө 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 dirty="0">
                          <a:solidFill>
                            <a:srgbClr val="0070C0"/>
                          </a:solidFill>
                          <a:effectLst/>
                        </a:rPr>
                        <a:t>SWOT </a:t>
                      </a: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ба  </a:t>
                      </a:r>
                      <a:r>
                        <a:rPr lang="en-US" sz="900" dirty="0">
                          <a:solidFill>
                            <a:srgbClr val="0070C0"/>
                          </a:solidFill>
                          <a:effectLst/>
                        </a:rPr>
                        <a:t>PEST </a:t>
                      </a: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шинжилгээ хийх</a:t>
                      </a:r>
                      <a:endParaRPr lang="en-US" sz="8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Боломжийн шинжилгээний дасгал ажил</a:t>
                      </a:r>
                      <a:endParaRPr lang="en-US" sz="8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mn-MN" sz="900" dirty="0">
                          <a:solidFill>
                            <a:srgbClr val="0070C0"/>
                          </a:solidFill>
                          <a:effectLst/>
                        </a:rPr>
                        <a:t>Хувь хүний хөгжлийн төлөвлөгөө хийх дасгал</a:t>
                      </a:r>
                      <a:endParaRPr lang="en-US" sz="8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359" marR="6535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9349" y="476672"/>
            <a:ext cx="10972800" cy="720080"/>
          </a:xfrm>
        </p:spPr>
        <p:txBody>
          <a:bodyPr>
            <a:noAutofit/>
          </a:bodyPr>
          <a:lstStyle/>
          <a:p>
            <a:r>
              <a:rPr lang="mn-MN" sz="2800" b="1" dirty="0">
                <a:solidFill>
                  <a:schemeClr val="tx2">
                    <a:lumMod val="75000"/>
                  </a:schemeClr>
                </a:solidFill>
                <a:latin typeface="Consolas" pitchFamily="49" charset="0"/>
              </a:rPr>
              <a:t>1. Манлайллын сургалт 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onsolas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0470" y="1878361"/>
            <a:ext cx="5280587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rgbClr val="0070C0"/>
                </a:solidFill>
                <a:latin typeface="Consolas" pitchFamily="49" charset="0"/>
              </a:rPr>
              <a:t>Хөтөлбөр юугаараа онцлог вэ?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mn-MN" dirty="0">
                <a:latin typeface="Consolas" pitchFamily="49" charset="0"/>
              </a:rPr>
              <a:t>Уламжлалт манлайллын сургалтад дутагдаж байсан шинэ агуулгаар боловсруулсан.</a:t>
            </a:r>
          </a:p>
          <a:p>
            <a:pPr marL="285750" indent="-285750">
              <a:buFontTx/>
              <a:buChar char="-"/>
            </a:pPr>
            <a:r>
              <a:rPr lang="mn-MN" dirty="0">
                <a:latin typeface="Consolas" pitchFamily="49" charset="0"/>
              </a:rPr>
              <a:t>Манлайлал гэж юу вэ гэдгийг заахаас илүүтэй  хувь хүний Карьераа төлөвлөх,  Ажил амьдралын балансаа тэнцвэртэй авч явах ур чадварт сургах зорилготой. </a:t>
            </a:r>
          </a:p>
          <a:p>
            <a:pPr marL="285750" indent="-285750">
              <a:buFontTx/>
              <a:buChar char="-"/>
            </a:pPr>
            <a:r>
              <a:rPr lang="mn-MN" dirty="0">
                <a:latin typeface="Consolas" pitchFamily="49" charset="0"/>
              </a:rPr>
              <a:t>Ажилтнууд өөрийн давуу болон сул талуудыг нээж, карьерийн төлөвлөгөөтэй болно.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A9E6C3-43CC-4DF3-9CA4-BDE1F65C364C}"/>
              </a:ext>
            </a:extLst>
          </p:cNvPr>
          <p:cNvGrpSpPr/>
          <p:nvPr/>
        </p:nvGrpSpPr>
        <p:grpSpPr>
          <a:xfrm>
            <a:off x="8268797" y="371960"/>
            <a:ext cx="3302454" cy="676275"/>
            <a:chOff x="0" y="9525"/>
            <a:chExt cx="3076575" cy="6762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99C3EF-F9A6-4384-999C-CE35470D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50" y="47625"/>
              <a:ext cx="342900" cy="63817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1" name="Picture 10" descr="Монгол Улсын Төрийн албаны зөвлөлийн цахим шалгалтын систем">
              <a:extLst>
                <a:ext uri="{FF2B5EF4-FFF2-40B4-BE49-F238E27FC236}">
                  <a16:creationId xmlns:a16="http://schemas.microsoft.com/office/drawing/2014/main" id="{ACF685C6-FDB7-4112-91F3-5413FC1CB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625"/>
              <a:ext cx="610914" cy="571500"/>
            </a:xfrm>
            <a:prstGeom prst="rect">
              <a:avLst/>
            </a:prstGeom>
            <a:no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E91F90-5A92-48A9-A28D-92B2F469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725" y="9525"/>
              <a:ext cx="704850" cy="6096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" name="Picture 12" descr="Government of Canada seeks Innovative Finance Fellows — CAFIID">
              <a:extLst>
                <a:ext uri="{FF2B5EF4-FFF2-40B4-BE49-F238E27FC236}">
                  <a16:creationId xmlns:a16="http://schemas.microsoft.com/office/drawing/2014/main" id="{D72EA889-B136-436F-8E8A-D406066FCB8E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25" y="180975"/>
              <a:ext cx="714375" cy="4286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644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5AA0C-F6CF-4D93-A08C-C523CFACACD6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3074" name="Picture 2" descr="May be an image of 13 people, people stand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90" y="356772"/>
            <a:ext cx="9634331" cy="642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5AA0C-F6CF-4D93-A08C-C523CFACACD6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2050" name="Picture 2" descr="F:\BUJIDMAA\2021\1 TUSUL\UNDP Gender Parity\сургалт\zurag\246866800_177548501217333_145705330234229415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7" y="0"/>
            <a:ext cx="10442713" cy="65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3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5AA0C-F6CF-4D93-A08C-C523CFACACD6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1" y="0"/>
            <a:ext cx="10685511" cy="671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7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5AA0C-F6CF-4D93-A08C-C523CFACACD6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88" y="226943"/>
            <a:ext cx="9802177" cy="618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Contents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96C8E9"/>
      </a:accent2>
      <a:accent3>
        <a:srgbClr val="FBE034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2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0D66C"/>
      </a:accent1>
      <a:accent2>
        <a:srgbClr val="FBE034"/>
      </a:accent2>
      <a:accent3>
        <a:srgbClr val="96C8E9"/>
      </a:accent3>
      <a:accent4>
        <a:srgbClr val="FFA246"/>
      </a:accent4>
      <a:accent5>
        <a:srgbClr val="A5A5A5"/>
      </a:accent5>
      <a:accent6>
        <a:srgbClr val="5C5C5C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3772</TotalTime>
  <Words>630</Words>
  <Application>Microsoft Office PowerPoint</Application>
  <PresentationFormat>Widescreen</PresentationFormat>
  <Paragraphs>130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Consolas</vt:lpstr>
      <vt:lpstr>Symbol</vt:lpstr>
      <vt:lpstr>Wingdings 2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1. Манлайллын сургалт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97699349778</cp:lastModifiedBy>
  <cp:revision>137</cp:revision>
  <dcterms:created xsi:type="dcterms:W3CDTF">2020-01-20T05:08:25Z</dcterms:created>
  <dcterms:modified xsi:type="dcterms:W3CDTF">2022-03-18T09:42:28Z</dcterms:modified>
</cp:coreProperties>
</file>