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74" r:id="rId11"/>
    <p:sldId id="275" r:id="rId12"/>
    <p:sldId id="271" r:id="rId13"/>
    <p:sldId id="262" r:id="rId14"/>
    <p:sldId id="263" r:id="rId15"/>
    <p:sldId id="277" r:id="rId16"/>
    <p:sldId id="269" r:id="rId17"/>
    <p:sldId id="268" r:id="rId18"/>
    <p:sldId id="257" r:id="rId19"/>
    <p:sldId id="270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869EA-92A8-4F3C-A73E-419AABF5034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7582A67-5483-4BB4-B43F-DCE8FAC6C627}">
      <dgm:prSet phldrT="[Text]"/>
      <dgm:spPr/>
      <dgm:t>
        <a:bodyPr/>
        <a:lstStyle/>
        <a:p>
          <a:r>
            <a:rPr lang="mn-M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147 байгууллага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AA092A-2FDA-4DE0-9AE6-99C3F668B2DC}" type="parTrans" cxnId="{A4FF03BB-9120-4BFC-8916-D42E09CD6B05}">
      <dgm:prSet/>
      <dgm:spPr/>
      <dgm:t>
        <a:bodyPr/>
        <a:lstStyle/>
        <a:p>
          <a:endParaRPr lang="en-US"/>
        </a:p>
      </dgm:t>
    </dgm:pt>
    <dgm:pt modelId="{B5FCE0BC-CE4B-4CF4-B6C0-D727058B2D78}" type="sibTrans" cxnId="{A4FF03BB-9120-4BFC-8916-D42E09CD6B05}">
      <dgm:prSet/>
      <dgm:spPr/>
      <dgm:t>
        <a:bodyPr/>
        <a:lstStyle/>
        <a:p>
          <a:endParaRPr lang="en-US"/>
        </a:p>
      </dgm:t>
    </dgm:pt>
    <dgm:pt modelId="{6041E23A-7FEC-4911-A6BA-C594686BE781}">
      <dgm:prSet phldrT="[Text]"/>
      <dgm:spPr/>
      <dgm:t>
        <a:bodyPr/>
        <a:lstStyle/>
        <a:p>
          <a:r>
            <a:rPr lang="mn-M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6021 албан хаагчдад /давхардсан тоогоор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188786-0C3B-408F-AB9D-B5BEBD0B5F49}" type="parTrans" cxnId="{65C0394D-E834-4AEA-9D05-C15C601976D9}">
      <dgm:prSet/>
      <dgm:spPr/>
      <dgm:t>
        <a:bodyPr/>
        <a:lstStyle/>
        <a:p>
          <a:endParaRPr lang="en-US"/>
        </a:p>
      </dgm:t>
    </dgm:pt>
    <dgm:pt modelId="{92B2DF13-BC16-45F0-9954-73C483FD9DD7}" type="sibTrans" cxnId="{65C0394D-E834-4AEA-9D05-C15C601976D9}">
      <dgm:prSet/>
      <dgm:spPr/>
      <dgm:t>
        <a:bodyPr/>
        <a:lstStyle/>
        <a:p>
          <a:endParaRPr lang="en-US"/>
        </a:p>
      </dgm:t>
    </dgm:pt>
    <dgm:pt modelId="{41C7A2D0-A2D1-4F02-874F-8A9FF8AB498F}">
      <dgm:prSet phldrT="[Text]"/>
      <dgm:spPr/>
      <dgm:t>
        <a:bodyPr/>
        <a:lstStyle/>
        <a:p>
          <a:r>
            <a:rPr lang="mn-M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3,5 тэрбум төгрөг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73E8F8-E89D-4FE7-8D93-863796255C63}" type="parTrans" cxnId="{60B085C8-8405-40B9-8A96-1F7689EE96BC}">
      <dgm:prSet/>
      <dgm:spPr/>
      <dgm:t>
        <a:bodyPr/>
        <a:lstStyle/>
        <a:p>
          <a:endParaRPr lang="en-US"/>
        </a:p>
      </dgm:t>
    </dgm:pt>
    <dgm:pt modelId="{155593BE-78CF-4B25-9033-160CE63384A8}" type="sibTrans" cxnId="{60B085C8-8405-40B9-8A96-1F7689EE96BC}">
      <dgm:prSet/>
      <dgm:spPr/>
      <dgm:t>
        <a:bodyPr/>
        <a:lstStyle/>
        <a:p>
          <a:endParaRPr lang="en-US"/>
        </a:p>
      </dgm:t>
    </dgm:pt>
    <dgm:pt modelId="{99F98508-A284-4AD2-8BD2-F3C85C1CCAB5}" type="pres">
      <dgm:prSet presAssocID="{E2B869EA-92A8-4F3C-A73E-419AABF5034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2E586A3-2624-4DA1-A8C4-2490C5A71CF9}" type="pres">
      <dgm:prSet presAssocID="{B7582A67-5483-4BB4-B43F-DCE8FAC6C627}" presName="parentText1" presStyleLbl="node1" presStyleIdx="0" presStyleCnt="3" custLinFactNeighborX="502" custLinFactNeighborY="-1937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036AB-EE8C-4288-850C-A92317BBA3FC}" type="pres">
      <dgm:prSet presAssocID="{6041E23A-7FEC-4911-A6BA-C594686BE78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688F0-8CDE-4593-BA7E-E64417071D5B}" type="pres">
      <dgm:prSet presAssocID="{41C7A2D0-A2D1-4F02-874F-8A9FF8AB498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6EE7C-2DB0-4824-9AA5-31B5C59E162D}" type="presOf" srcId="{B7582A67-5483-4BB4-B43F-DCE8FAC6C627}" destId="{82E586A3-2624-4DA1-A8C4-2490C5A71CF9}" srcOrd="0" destOrd="0" presId="urn:microsoft.com/office/officeart/2009/3/layout/IncreasingArrowsProcess"/>
    <dgm:cxn modelId="{92564993-AE77-49C5-89C0-8554A3B960B8}" type="presOf" srcId="{E2B869EA-92A8-4F3C-A73E-419AABF5034D}" destId="{99F98508-A284-4AD2-8BD2-F3C85C1CCAB5}" srcOrd="0" destOrd="0" presId="urn:microsoft.com/office/officeart/2009/3/layout/IncreasingArrowsProcess"/>
    <dgm:cxn modelId="{60B085C8-8405-40B9-8A96-1F7689EE96BC}" srcId="{E2B869EA-92A8-4F3C-A73E-419AABF5034D}" destId="{41C7A2D0-A2D1-4F02-874F-8A9FF8AB498F}" srcOrd="2" destOrd="0" parTransId="{9573E8F8-E89D-4FE7-8D93-863796255C63}" sibTransId="{155593BE-78CF-4B25-9033-160CE63384A8}"/>
    <dgm:cxn modelId="{A4FF03BB-9120-4BFC-8916-D42E09CD6B05}" srcId="{E2B869EA-92A8-4F3C-A73E-419AABF5034D}" destId="{B7582A67-5483-4BB4-B43F-DCE8FAC6C627}" srcOrd="0" destOrd="0" parTransId="{B6AA092A-2FDA-4DE0-9AE6-99C3F668B2DC}" sibTransId="{B5FCE0BC-CE4B-4CF4-B6C0-D727058B2D78}"/>
    <dgm:cxn modelId="{65C0394D-E834-4AEA-9D05-C15C601976D9}" srcId="{E2B869EA-92A8-4F3C-A73E-419AABF5034D}" destId="{6041E23A-7FEC-4911-A6BA-C594686BE781}" srcOrd="1" destOrd="0" parTransId="{33188786-0C3B-408F-AB9D-B5BEBD0B5F49}" sibTransId="{92B2DF13-BC16-45F0-9954-73C483FD9DD7}"/>
    <dgm:cxn modelId="{93595648-19AF-4DF2-9BE7-BF6CFE187979}" type="presOf" srcId="{6041E23A-7FEC-4911-A6BA-C594686BE781}" destId="{385036AB-EE8C-4288-850C-A92317BBA3FC}" srcOrd="0" destOrd="0" presId="urn:microsoft.com/office/officeart/2009/3/layout/IncreasingArrowsProcess"/>
    <dgm:cxn modelId="{1815E861-E69B-4D41-895A-0B59C879BAF5}" type="presOf" srcId="{41C7A2D0-A2D1-4F02-874F-8A9FF8AB498F}" destId="{743688F0-8CDE-4593-BA7E-E64417071D5B}" srcOrd="0" destOrd="0" presId="urn:microsoft.com/office/officeart/2009/3/layout/IncreasingArrowsProcess"/>
    <dgm:cxn modelId="{5FDA4877-ED52-4F7C-B1D6-A03609ABFCE6}" type="presParOf" srcId="{99F98508-A284-4AD2-8BD2-F3C85C1CCAB5}" destId="{82E586A3-2624-4DA1-A8C4-2490C5A71CF9}" srcOrd="0" destOrd="0" presId="urn:microsoft.com/office/officeart/2009/3/layout/IncreasingArrowsProcess"/>
    <dgm:cxn modelId="{BBE540C2-B641-4648-9ACC-55F83AB695FC}" type="presParOf" srcId="{99F98508-A284-4AD2-8BD2-F3C85C1CCAB5}" destId="{385036AB-EE8C-4288-850C-A92317BBA3FC}" srcOrd="1" destOrd="0" presId="urn:microsoft.com/office/officeart/2009/3/layout/IncreasingArrowsProcess"/>
    <dgm:cxn modelId="{37F51735-086E-4102-9044-D7DC56A58891}" type="presParOf" srcId="{99F98508-A284-4AD2-8BD2-F3C85C1CCAB5}" destId="{743688F0-8CDE-4593-BA7E-E64417071D5B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586A3-2624-4DA1-A8C4-2490C5A71CF9}">
      <dsp:nvSpPr>
        <dsp:cNvPr id="0" name=""/>
        <dsp:cNvSpPr/>
      </dsp:nvSpPr>
      <dsp:spPr>
        <a:xfrm>
          <a:off x="0" y="0"/>
          <a:ext cx="8882738" cy="12936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5369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147 байгууллага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3416"/>
        <a:ext cx="8559322" cy="646833"/>
      </dsp:txXfrm>
    </dsp:sp>
    <dsp:sp modelId="{385036AB-EE8C-4288-850C-A92317BBA3FC}">
      <dsp:nvSpPr>
        <dsp:cNvPr id="0" name=""/>
        <dsp:cNvSpPr/>
      </dsp:nvSpPr>
      <dsp:spPr>
        <a:xfrm>
          <a:off x="2735883" y="623671"/>
          <a:ext cx="6146854" cy="12936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5369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6021 албан хаагчдад /давхардсан тоогоор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5883" y="947087"/>
        <a:ext cx="5823438" cy="646833"/>
      </dsp:txXfrm>
    </dsp:sp>
    <dsp:sp modelId="{743688F0-8CDE-4593-BA7E-E64417071D5B}">
      <dsp:nvSpPr>
        <dsp:cNvPr id="0" name=""/>
        <dsp:cNvSpPr/>
      </dsp:nvSpPr>
      <dsp:spPr>
        <a:xfrm>
          <a:off x="5471766" y="1054893"/>
          <a:ext cx="3410971" cy="12936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05369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3,5 тэрбум төгрөг 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1766" y="1378309"/>
        <a:ext cx="3087555" cy="646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0D8-C9AC-4E09-A89B-57DDECB3718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AA4-488E-4E3A-9FAD-D836921D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6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0D8-C9AC-4E09-A89B-57DDECB3718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AA4-488E-4E3A-9FAD-D836921D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8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0D8-C9AC-4E09-A89B-57DDECB3718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AA4-488E-4E3A-9FAD-D836921D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3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0D8-C9AC-4E09-A89B-57DDECB3718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AA4-488E-4E3A-9FAD-D836921D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1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0D8-C9AC-4E09-A89B-57DDECB3718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AA4-488E-4E3A-9FAD-D836921D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9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0D8-C9AC-4E09-A89B-57DDECB3718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AA4-488E-4E3A-9FAD-D836921D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9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0D8-C9AC-4E09-A89B-57DDECB3718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AA4-488E-4E3A-9FAD-D836921D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3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0D8-C9AC-4E09-A89B-57DDECB3718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AA4-488E-4E3A-9FAD-D836921D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0D8-C9AC-4E09-A89B-57DDECB3718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AA4-488E-4E3A-9FAD-D836921D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0D8-C9AC-4E09-A89B-57DDECB3718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AA4-488E-4E3A-9FAD-D836921D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2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80D8-C9AC-4E09-A89B-57DDECB3718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5AA4-488E-4E3A-9FAD-D836921D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2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80D8-C9AC-4E09-A89B-57DDECB3718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C5AA4-488E-4E3A-9FAD-D836921D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6127" y="2486111"/>
            <a:ext cx="8519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mn-MN" sz="3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БУЛГАН АЙМГИЙН ТӨРИЙН АЛБАНЫ ӨНӨӨГИЙН БАЙДАЛ, ЦААШИД АВАХ АРГА ХЭМЖЭЭ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”</a:t>
            </a:r>
            <a:endParaRPr lang="mn-MN" sz="36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38844" y="4782266"/>
            <a:ext cx="10465723" cy="76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Илтгэгч:Аймгийн ЗДТГ-ын дарга, Төрийн албаны зөвлөлийн Булган аймаг дахь Салбар зөвлөлийн дарга Д.Алтаншагай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9192" y="5878558"/>
            <a:ext cx="3153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Булган аймаг</a:t>
            </a:r>
          </a:p>
          <a:p>
            <a:pPr algn="ctr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2022.03.21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БУЛГАН АЙМГИЙН ЗДТ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80" y="385490"/>
            <a:ext cx="1616040" cy="172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6701" y="426457"/>
            <a:ext cx="9826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</a:t>
            </a:r>
            <a:r>
              <a:rPr lang="mn-MN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ААШИД АНХААРАХ АСУУДАЛ, ХЭРЭГЖҮҮЛЭХ АРГА ХЭМЖЭЭ</a:t>
            </a:r>
            <a:endParaRPr lang="mn-MN" sz="24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2397" y="4561551"/>
            <a:ext cx="8984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Аймгийн Засаг даргын </a:t>
            </a:r>
          </a:p>
          <a:p>
            <a:pPr algn="ctr"/>
            <a:r>
              <a:rPr lang="mn-M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“ШИНЭ ХӨГЖЛИЙН ЗАМ”  </a:t>
            </a:r>
          </a:p>
          <a:p>
            <a:pPr algn="ctr"/>
            <a:r>
              <a:rPr lang="mn-M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үйл ажилагааны хөтөлбөр </a:t>
            </a:r>
            <a:endParaRPr lang="mn-MN" sz="36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64" y="1563134"/>
            <a:ext cx="3225338" cy="28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1508" y="900955"/>
            <a:ext cx="636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014" y="301766"/>
            <a:ext cx="9735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</a:t>
            </a:r>
            <a:r>
              <a:rPr lang="mn-MN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ААШИД АНХААРАХ АСУУДАЛ, ХЭРЭГЖҮҮЛЭХ АРГА ХЭМЖЭЭ</a:t>
            </a:r>
            <a:endParaRPr lang="mn-MN" sz="24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91" y="1270287"/>
            <a:ext cx="9735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ДӨРӨВ ДҮГЭЭР БҮЛЭГТ:</a:t>
            </a:r>
          </a:p>
          <a:p>
            <a:pPr algn="ctr"/>
            <a:r>
              <a:rPr lang="mn-MN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ЗАСАГЛАЛЫН БОДЛОГО</a:t>
            </a:r>
            <a:endParaRPr lang="mn-MN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5582" y="2859314"/>
            <a:ext cx="109017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mn-M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“Цахим Монгол” төрийн шуурхай үйлчилгээг бий болгоно. </a:t>
            </a:r>
            <a:r>
              <a:rPr lang="mn-MN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/2 </a:t>
            </a:r>
            <a:r>
              <a:rPr lang="mn-MN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зор</a:t>
            </a:r>
            <a:r>
              <a:rPr lang="mn-MN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</a:t>
            </a:r>
            <a:r>
              <a:rPr lang="mn-MN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лт </a:t>
            </a:r>
            <a:r>
              <a:rPr lang="mn-MN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арга хэмжээ/</a:t>
            </a:r>
          </a:p>
          <a:p>
            <a:pPr algn="ctr"/>
            <a:endParaRPr lang="mn-MN" sz="36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mn-M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Мэргэшсэн, ёс зүйтэй төрийн алба, хүнд сурталгүй төрийн үйлчилгээг бий болгоно. </a:t>
            </a:r>
          </a:p>
          <a:p>
            <a:pPr marL="342900" indent="-342900" algn="ctr">
              <a:buFontTx/>
              <a:buChar char="-"/>
            </a:pPr>
            <a:r>
              <a:rPr lang="mn-MN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/8 зорилт 22 арга хэмжээ/</a:t>
            </a:r>
            <a:endParaRPr lang="mn-MN" sz="24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43" y="1139713"/>
            <a:ext cx="7065818" cy="49784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36677" y="1847933"/>
            <a:ext cx="33203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Аймгийн ЗДТГ-ын “Г” блокыг засварлаж төрийн үйлчилгээний нэгдсэн төв буюу “Е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mongolia</a:t>
            </a:r>
            <a:r>
              <a:rPr lang="mn-MN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” төвийг байгуулна.</a:t>
            </a:r>
          </a:p>
          <a:p>
            <a:pPr algn="ctr"/>
            <a:r>
              <a:rPr lang="mn-MN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/315,0 сая/</a:t>
            </a:r>
            <a:endParaRPr lang="mn-MN" sz="24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6702" y="426457"/>
            <a:ext cx="9780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</a:t>
            </a:r>
            <a:r>
              <a:rPr lang="mn-MN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ААШИД АНХААРАХ АСУУДАЛ, ХЭРЭГЖҮҮЛЭХ АРГА ХЭМЖЭЭ</a:t>
            </a:r>
            <a:endParaRPr lang="mn-MN" sz="24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3483" y="342384"/>
            <a:ext cx="6385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Төрийн албаны тухай хуулийн хэрэгжилт-үр дүн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5D687D-5A24-4C43-B00A-E1BD4581A27A}"/>
              </a:ext>
            </a:extLst>
          </p:cNvPr>
          <p:cNvGrpSpPr/>
          <p:nvPr/>
        </p:nvGrpSpPr>
        <p:grpSpPr>
          <a:xfrm>
            <a:off x="1765737" y="1860332"/>
            <a:ext cx="8840312" cy="4212469"/>
            <a:chOff x="-29171" y="18902"/>
            <a:chExt cx="12650892" cy="66063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024459-2C14-4C67-BDD7-A92D38862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6" t="10499" r="4382" b="22310"/>
            <a:stretch/>
          </p:blipFill>
          <p:spPr>
            <a:xfrm>
              <a:off x="3076279" y="763463"/>
              <a:ext cx="6127979" cy="509779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A4EF76-717F-48ED-A632-AC47F88A3286}"/>
                </a:ext>
              </a:extLst>
            </p:cNvPr>
            <p:cNvSpPr/>
            <p:nvPr/>
          </p:nvSpPr>
          <p:spPr>
            <a:xfrm>
              <a:off x="3049366" y="5900160"/>
              <a:ext cx="5934592" cy="72511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C59D69-FA1E-4BC1-9366-340EF59B36F8}"/>
                </a:ext>
              </a:extLst>
            </p:cNvPr>
            <p:cNvSpPr/>
            <p:nvPr/>
          </p:nvSpPr>
          <p:spPr>
            <a:xfrm>
              <a:off x="4745403" y="2657653"/>
              <a:ext cx="2586355" cy="72511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1B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6916FD-85F6-4593-8318-3E71B1A5FA5F}"/>
                </a:ext>
              </a:extLst>
            </p:cNvPr>
            <p:cNvSpPr/>
            <p:nvPr/>
          </p:nvSpPr>
          <p:spPr>
            <a:xfrm>
              <a:off x="-29171" y="38351"/>
              <a:ext cx="4707775" cy="72511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n-MN" sz="2400" b="1" dirty="0" smtClean="0">
                  <a:solidFill>
                    <a:srgbClr val="A6C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Томилгооны зөрчлийг арилгах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6CE3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2D9816-8F72-4B3E-985C-ABF0BEFCCF47}"/>
                </a:ext>
              </a:extLst>
            </p:cNvPr>
            <p:cNvSpPr/>
            <p:nvPr/>
          </p:nvSpPr>
          <p:spPr>
            <a:xfrm>
              <a:off x="7875240" y="18902"/>
              <a:ext cx="4188732" cy="72511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n-MN" sz="2000" b="1" dirty="0" smtClean="0">
                  <a:solidFill>
                    <a:srgbClr val="E8B9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Төрийн албан хаагчдыг мэргэшүүлэх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B90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74C86E-4741-4849-944D-9DD9851FDC89}"/>
                </a:ext>
              </a:extLst>
            </p:cNvPr>
            <p:cNvSpPr/>
            <p:nvPr/>
          </p:nvSpPr>
          <p:spPr>
            <a:xfrm>
              <a:off x="8793047" y="3461132"/>
              <a:ext cx="3828674" cy="126108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n-MN" sz="2000" b="1" dirty="0" smtClean="0">
                  <a:solidFill>
                    <a:srgbClr val="F682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Төрийн албан хаагчдын нийгмийн баталгааг хангах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821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F3A2DB-9AD3-4D2C-A9C2-ECD80DA87AB9}"/>
                </a:ext>
              </a:extLst>
            </p:cNvPr>
            <p:cNvSpPr/>
            <p:nvPr/>
          </p:nvSpPr>
          <p:spPr>
            <a:xfrm>
              <a:off x="404918" y="3305145"/>
              <a:ext cx="2964200" cy="15156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n-MN" sz="2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Ёс зүй, сахилга хариуцлагыг дээшлүүлэх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DF3A2DB-9AD3-4D2C-A9C2-ECD80DA87AB9}"/>
              </a:ext>
            </a:extLst>
          </p:cNvPr>
          <p:cNvSpPr/>
          <p:nvPr/>
        </p:nvSpPr>
        <p:spPr>
          <a:xfrm>
            <a:off x="4223367" y="5683369"/>
            <a:ext cx="3564904" cy="909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2000" b="1" noProof="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Төрийн үйлчилгээнд Чанарын удирдлагыг нэвтрүүлэх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1112453" y="4279879"/>
            <a:ext cx="10529420" cy="34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389634" y="4528903"/>
            <a:ext cx="2800738" cy="423747"/>
            <a:chOff x="1389634" y="4528903"/>
            <a:chExt cx="2800738" cy="423747"/>
          </a:xfrm>
        </p:grpSpPr>
        <p:sp>
          <p:nvSpPr>
            <p:cNvPr id="8" name="Rectangle 7"/>
            <p:cNvSpPr/>
            <p:nvPr/>
          </p:nvSpPr>
          <p:spPr>
            <a:xfrm>
              <a:off x="1389634" y="4528903"/>
              <a:ext cx="2589711" cy="423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mn-MN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ЕРӨНХИЙ ШАЛГАЛТ 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eft Arrow 8"/>
            <p:cNvSpPr/>
            <p:nvPr/>
          </p:nvSpPr>
          <p:spPr>
            <a:xfrm>
              <a:off x="3789775" y="4562358"/>
              <a:ext cx="400597" cy="390292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02874" y="423746"/>
            <a:ext cx="5320048" cy="3765879"/>
            <a:chOff x="2312046" y="423746"/>
            <a:chExt cx="5210875" cy="3765879"/>
          </a:xfrm>
        </p:grpSpPr>
        <p:grpSp>
          <p:nvGrpSpPr>
            <p:cNvPr id="11" name="Group 10"/>
            <p:cNvGrpSpPr/>
            <p:nvPr/>
          </p:nvGrpSpPr>
          <p:grpSpPr>
            <a:xfrm>
              <a:off x="2312047" y="423746"/>
              <a:ext cx="4568254" cy="532575"/>
              <a:chOff x="2312047" y="423746"/>
              <a:chExt cx="4568254" cy="53257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312047" y="457200"/>
                <a:ext cx="3274714" cy="4237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mn-M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ХЯНАЛТ ШАЛГАЛТ 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eft Arrow 24"/>
              <p:cNvSpPr/>
              <p:nvPr/>
            </p:nvSpPr>
            <p:spPr>
              <a:xfrm>
                <a:off x="5330282" y="423746"/>
                <a:ext cx="1550019" cy="532575"/>
              </a:xfrm>
              <a:prstGeom prst="lef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351308" y="1301916"/>
              <a:ext cx="638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2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  <a:endPara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12046" y="959095"/>
              <a:ext cx="3520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2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Хамрагдсан байгууллага </a:t>
              </a:r>
              <a:endPara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12046" y="1727099"/>
              <a:ext cx="3085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2000" b="1" dirty="0" smtClean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Илэрсэн зөрчил</a:t>
              </a:r>
              <a:endParaRPr lang="en-US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24202" y="2099205"/>
              <a:ext cx="7348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2000" b="1" dirty="0" smtClean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127</a:t>
              </a:r>
              <a:endParaRPr lang="en-US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2046" y="2433218"/>
              <a:ext cx="3085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Зөрчил арилгасан байдал 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24201" y="3079549"/>
              <a:ext cx="868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2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89%</a:t>
              </a:r>
              <a:endPara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24201" y="3436290"/>
              <a:ext cx="1604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Чөлөөлсөн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rved Right Arrow 18"/>
            <p:cNvSpPr/>
            <p:nvPr/>
          </p:nvSpPr>
          <p:spPr>
            <a:xfrm>
              <a:off x="2790003" y="3252778"/>
              <a:ext cx="561305" cy="43494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2362" y="3789515"/>
              <a:ext cx="624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2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113</a:t>
              </a:r>
              <a:endPara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18910" y="1783106"/>
              <a:ext cx="200401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20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Хөдөлмөрийн тухай хуулийн дагуу түр хойшлуулсан 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55790" y="3436290"/>
              <a:ext cx="624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20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Notched Right Arrow 22"/>
            <p:cNvSpPr/>
            <p:nvPr/>
          </p:nvSpPr>
          <p:spPr>
            <a:xfrm>
              <a:off x="4312078" y="2166039"/>
              <a:ext cx="1087612" cy="265500"/>
            </a:xfrm>
            <a:prstGeom prst="notch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H="1">
            <a:off x="1198796" y="1593752"/>
            <a:ext cx="1" cy="232380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623691" y="1514823"/>
            <a:ext cx="1" cy="24816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Picture 2" descr="Зургийн тодорхойлолт алга байна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2" t="38093" r="27276" b="54607"/>
          <a:stretch/>
        </p:blipFill>
        <p:spPr bwMode="auto">
          <a:xfrm>
            <a:off x="7333758" y="290782"/>
            <a:ext cx="1081668" cy="7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8020790" y="598448"/>
            <a:ext cx="3430515" cy="3712873"/>
            <a:chOff x="8020790" y="598448"/>
            <a:chExt cx="3430515" cy="3712873"/>
          </a:xfrm>
        </p:grpSpPr>
        <p:sp>
          <p:nvSpPr>
            <p:cNvPr id="30" name="TextBox 29"/>
            <p:cNvSpPr txBox="1"/>
            <p:nvPr/>
          </p:nvSpPr>
          <p:spPr>
            <a:xfrm>
              <a:off x="8020790" y="1307378"/>
              <a:ext cx="3407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20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Нээлттэй зарласан сул орон тоо 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92043" y="1846764"/>
              <a:ext cx="1059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32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177</a:t>
              </a:r>
              <a:endPara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7231" y="2434821"/>
              <a:ext cx="34075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20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Шалгалтад оролцогч 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58950" y="2659179"/>
              <a:ext cx="1059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32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</a:t>
              </a:r>
              <a:endPara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7231" y="3141554"/>
              <a:ext cx="3407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20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Шалгалтын дүнгээр нэр дэвшүүлэн томилсон 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158950" y="3726546"/>
              <a:ext cx="1059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32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endPara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8650567" y="598448"/>
              <a:ext cx="2800738" cy="423747"/>
              <a:chOff x="2295281" y="390292"/>
              <a:chExt cx="3541560" cy="423747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295281" y="390292"/>
                <a:ext cx="3274714" cy="4237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mn-M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ТУСГАЙ ШАЛГАЛТ 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Left Arrow 37"/>
              <p:cNvSpPr/>
              <p:nvPr/>
            </p:nvSpPr>
            <p:spPr>
              <a:xfrm>
                <a:off x="5330282" y="423747"/>
                <a:ext cx="506559" cy="390292"/>
              </a:xfrm>
              <a:prstGeom prst="lef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54100"/>
              </p:ext>
            </p:extLst>
          </p:nvPr>
        </p:nvGraphicFramePr>
        <p:xfrm>
          <a:off x="1390001" y="5179670"/>
          <a:ext cx="9850276" cy="1493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2569">
                  <a:extLst>
                    <a:ext uri="{9D8B030D-6E8A-4147-A177-3AD203B41FA5}">
                      <a16:colId xmlns:a16="http://schemas.microsoft.com/office/drawing/2014/main" val="516166197"/>
                    </a:ext>
                  </a:extLst>
                </a:gridCol>
                <a:gridCol w="2462569">
                  <a:extLst>
                    <a:ext uri="{9D8B030D-6E8A-4147-A177-3AD203B41FA5}">
                      <a16:colId xmlns:a16="http://schemas.microsoft.com/office/drawing/2014/main" val="2771378747"/>
                    </a:ext>
                  </a:extLst>
                </a:gridCol>
                <a:gridCol w="2462569">
                  <a:extLst>
                    <a:ext uri="{9D8B030D-6E8A-4147-A177-3AD203B41FA5}">
                      <a16:colId xmlns:a16="http://schemas.microsoft.com/office/drawing/2014/main" val="187854097"/>
                    </a:ext>
                  </a:extLst>
                </a:gridCol>
                <a:gridCol w="2462569">
                  <a:extLst>
                    <a:ext uri="{9D8B030D-6E8A-4147-A177-3AD203B41FA5}">
                      <a16:colId xmlns:a16="http://schemas.microsoft.com/office/drawing/2014/main" val="662604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04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Оролцсон</a:t>
                      </a:r>
                      <a:r>
                        <a:rPr lang="mn-MN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35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Нөөцөд бүртгэгдсэн 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24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6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9818" y="2468940"/>
            <a:ext cx="71891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mn-M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020 оны 7 сард танилцуулсан статистик мэдээлэл буюу 2019 оны мэдээний дүн, 2020 оны 9 сард авсан санал асуулгын дүнгээр үнэлсэн болно.</a:t>
            </a:r>
            <a:endParaRPr lang="mn-MN" sz="2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269" y="1002740"/>
            <a:ext cx="11380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Булган аймгийн өрсөлдөх </a:t>
            </a:r>
            <a:r>
              <a:rPr lang="mn-M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чадварын үнэлгээг </a:t>
            </a:r>
            <a:r>
              <a:rPr lang="mn-M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ТББ-аас 21-т гэж үнэлсэн</a:t>
            </a:r>
            <a:endParaRPr lang="mn-MN" sz="36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4" y="2203069"/>
            <a:ext cx="3325437" cy="44339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3989" y="4821103"/>
            <a:ext cx="7414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mn-MN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Ажлаа сурталчилах</a:t>
            </a:r>
          </a:p>
          <a:p>
            <a:pPr marL="457200" indent="-457200" algn="ctr">
              <a:buFontTx/>
              <a:buChar char="-"/>
            </a:pPr>
            <a:r>
              <a:rPr lang="mn-MN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Иргэд, бизнес эрхлэгчтэй зүй зохистой харьцах</a:t>
            </a:r>
          </a:p>
          <a:p>
            <a:pPr marL="457200" indent="-457200" algn="ctr">
              <a:buFontTx/>
              <a:buChar char="-"/>
            </a:pPr>
            <a:r>
              <a:rPr lang="mn-MN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Ажлаа хэмж, хяна, зөв удирд, үр дүнгээ тайлагнаж байх</a:t>
            </a:r>
          </a:p>
          <a:p>
            <a:pPr marL="457200" indent="-457200" algn="ctr">
              <a:buFontTx/>
              <a:buChar char="-"/>
            </a:pPr>
            <a:endParaRPr lang="mn-MN" sz="24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usiness Ethics Infographic Stock Vector (Royalty Free) 7837120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29"/>
          <a:stretch/>
        </p:blipFill>
        <p:spPr bwMode="auto">
          <a:xfrm>
            <a:off x="1543785" y="-19524"/>
            <a:ext cx="9368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72320" y="1527717"/>
            <a:ext cx="940421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9173" y="156117"/>
            <a:ext cx="3290896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2684" y="5497551"/>
            <a:ext cx="3166232" cy="1092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18787" y="1415295"/>
            <a:ext cx="1011618" cy="614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00596" y="0"/>
            <a:ext cx="1193181" cy="936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49029" y="1386234"/>
            <a:ext cx="804035" cy="434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158761" y="4720684"/>
            <a:ext cx="981308" cy="776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1756" y="5109117"/>
            <a:ext cx="981308" cy="776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60392" y="5835804"/>
            <a:ext cx="981308" cy="776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91654" y="5497550"/>
            <a:ext cx="981308" cy="947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27721" y="5023622"/>
            <a:ext cx="1985139" cy="947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10829" y="3601836"/>
            <a:ext cx="996884" cy="886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39057" y="2773853"/>
            <a:ext cx="2535046" cy="127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N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01" y="2262549"/>
            <a:ext cx="2332902" cy="233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00596" y="256478"/>
            <a:ext cx="413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Ёс зүйн зөрчлөөс урьдчилан    сэргийлэх арга зүйн сургалт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76373" y="1359467"/>
            <a:ext cx="2212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Иргэдээс санал асуулга авч, дүнг ил тод мэдээлэх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10629" y="2777571"/>
            <a:ext cx="1564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Ажлын байрны дотоод хяналтыг сайжруулах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93512" y="4460694"/>
            <a:ext cx="1967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“Мэдээллийн технологийн төв” байгуулах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03751" y="5715867"/>
            <a:ext cx="2541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BULGAN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522" y="5384390"/>
            <a:ext cx="2929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MNS ISO 9001:2016 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“Чанарын менежментийн тогтолцоо-шаардлага стандарт” 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ыг нэвтрүүлэх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421" y="2625212"/>
            <a:ext cx="20737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Төрийн албан хаагчдыг гадаадад магистр, докторын сургалтад хамруулах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8421" y="801318"/>
            <a:ext cx="2618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Иргэдийн өргөдөл, гомдлыг цахимаар хүлээн авч, шуурхай шийдвэрлэх </a:t>
            </a:r>
          </a:p>
          <a:p>
            <a:pPr algn="ctr"/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/15 хоногт/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62" y="220265"/>
            <a:ext cx="1172688" cy="86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">
            <a:extLst>
              <a:ext uri="{FF2B5EF4-FFF2-40B4-BE49-F238E27FC236}">
                <a16:creationId xmlns:a16="http://schemas.microsoft.com/office/drawing/2014/main" id="{4B62A539-0B25-4CDC-A6D8-74725505F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3"/>
          <a:stretch/>
        </p:blipFill>
        <p:spPr bwMode="auto">
          <a:xfrm>
            <a:off x="8574713" y="4319869"/>
            <a:ext cx="1377242" cy="102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Premium Vector | Education infographic template design with light bulb and  graduation ha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2220" r="10596" b="44624"/>
          <a:stretch/>
        </p:blipFill>
        <p:spPr bwMode="auto">
          <a:xfrm>
            <a:off x="1868637" y="3080728"/>
            <a:ext cx="1231402" cy="88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Mobile Application Infographic Diagram|Infographic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8" t="27737" r="34425" b="2488"/>
          <a:stretch/>
        </p:blipFill>
        <p:spPr bwMode="auto">
          <a:xfrm>
            <a:off x="5799009" y="5735248"/>
            <a:ext cx="1012308" cy="92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8027577" y="1962259"/>
            <a:ext cx="720400" cy="394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75191" y="2441477"/>
            <a:ext cx="1086363" cy="772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16" descr="Iso 9001 Standard For Quality Management Of Organizations Stock Photo -  Download Image Now - iSto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69" y="4479621"/>
            <a:ext cx="1268178" cy="8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Infographics - 7 reasons for IT services from Digital Resources - Digital  Resourc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17" y="1677062"/>
            <a:ext cx="1421612" cy="8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4" descr="Main Functions Performed by Internal Auditors in Dubai | Certified internal  audi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600" y="2941565"/>
            <a:ext cx="1330829" cy="8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6" descr="Үе үеийнхний араншингаас ангид “Z”-үүд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790" y="1386234"/>
            <a:ext cx="1012548" cy="97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49109" y="945558"/>
            <a:ext cx="4694664" cy="5623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91508" y="900955"/>
            <a:ext cx="636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20"/>
          <a:stretch/>
        </p:blipFill>
        <p:spPr>
          <a:xfrm>
            <a:off x="2217292" y="945559"/>
            <a:ext cx="4651925" cy="5623662"/>
          </a:xfrm>
          <a:prstGeom prst="rect">
            <a:avLst/>
          </a:prstGeom>
        </p:spPr>
      </p:pic>
      <p:pic>
        <p:nvPicPr>
          <p:cNvPr id="8" name="Picture 4" descr="N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626" y="1085621"/>
            <a:ext cx="1835872" cy="183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89221" y="3709621"/>
            <a:ext cx="4170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“ЁС ЗҮЙТЭЙ – МЭДЛЭГ ЧАДВАРТАЙ- ХАРИУЦЛАГАТАЙ ТӨРИЙН АЛБА”-НЫ ЖИЛ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5879" y="2966356"/>
            <a:ext cx="355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БУЛГАН АЙМАГ 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8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9091" y="3542070"/>
            <a:ext cx="10756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ТАВАН НҮДЭН ХЭЭ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: Булган аймгийн логоны дотор энэхүү хээ байрладаг бөгөөд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Булган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аймгийн Засаг даргын үйл ажиллагааны хөтөлбөр тул аймгийн логотой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дүйцүүлж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өгсөн. Таван нүдэн хээ нь Монголчуудын хувьд эрт цагаас уламжлагдан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ирсэн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хүндэтгэлтэй бэлгэдэл юм. Тус хээ нь үндсэндээ дөрвөн арвайг нийлүүлсэн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хэлбэртэй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бөгөөд арвай мэт өсөж үржих, сайн сайхан дэлгэрэх, эд агуурс арвижих,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аливаа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үйл хэрэг дэгжих хөгжихийн бэлгэдэлтэй ажээ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Тойруулаад </a:t>
            </a:r>
            <a:r>
              <a:rPr lang="mn-MN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“Шинэ хөгжлийн зам”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үйл ажиллагааны хөтөлбөрийн дэвшүүлсэн зорилтыг тусгаж өгсөн.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БУЛГАН АЙМГИЙН ЗДТ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08" y="668866"/>
            <a:ext cx="1017115" cy="101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15" y="2419847"/>
            <a:ext cx="1416220" cy="1162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28" y="298556"/>
            <a:ext cx="992927" cy="1380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24" y="346781"/>
            <a:ext cx="2038403" cy="17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1887" y="5647966"/>
            <a:ext cx="8519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</a:t>
            </a:r>
            <a:r>
              <a:rPr lang="mn-M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НХААРАЛ ХАНДУУЛСАНД БАЯРЛАЛАА</a:t>
            </a:r>
            <a:endParaRPr lang="mn-MN" sz="28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1654" y="1002740"/>
            <a:ext cx="8519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</a:t>
            </a:r>
            <a:r>
              <a:rPr lang="mn-MN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ӨРИЙН АЛБА ТӨВШИН БАЙЖ ТҮМЭН ОЛОН АМГАЛАН </a:t>
            </a:r>
            <a:r>
              <a:rPr lang="mn-MN" sz="3600" b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БАЙХ </a:t>
            </a:r>
            <a:r>
              <a:rPr lang="mn-MN" sz="3600" b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БОЛТУГАЙ</a:t>
            </a:r>
            <a:endParaRPr lang="mn-MN" sz="36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0406" y="1487977"/>
            <a:ext cx="107317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4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Агуулга:</a:t>
            </a:r>
          </a:p>
          <a:p>
            <a:pPr marL="571500" indent="-571500">
              <a:buFontTx/>
              <a:buChar char="-"/>
            </a:pPr>
            <a:r>
              <a:rPr lang="mn-MN" sz="4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Төрийн албаны өнөөгийн байдал</a:t>
            </a:r>
          </a:p>
          <a:p>
            <a:pPr marL="571500" indent="-571500">
              <a:buFontTx/>
              <a:buChar char="-"/>
            </a:pPr>
            <a:r>
              <a:rPr lang="mn-MN" sz="4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Цаашдын чиг хандлага</a:t>
            </a:r>
          </a:p>
          <a:p>
            <a:pPr marL="571500" indent="-571500">
              <a:buFontTx/>
              <a:buChar char="-"/>
            </a:pPr>
            <a:r>
              <a:rPr lang="mn-MN" sz="4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Жилийн ажлын билэгдэл, зөвлөгөөний логоны тухай</a:t>
            </a:r>
          </a:p>
          <a:p>
            <a:endParaRPr lang="mn-MN" sz="48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9586" y="2328412"/>
            <a:ext cx="107566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Төрийн алба:</a:t>
            </a:r>
          </a:p>
          <a:p>
            <a:pPr marL="342900" indent="-342900" algn="just">
              <a:buFontTx/>
              <a:buChar char="-"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Залуужиж байна. </a:t>
            </a:r>
          </a:p>
          <a:p>
            <a:pPr marL="342900" indent="-342900" algn="just">
              <a:buFontTx/>
              <a:buChar char="-"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Харилцаа хандлагаа өөрчлөх шаардлага урган гарч байна.</a:t>
            </a:r>
          </a:p>
          <a:p>
            <a:pPr marL="342900" indent="-342900" algn="just">
              <a:buFontTx/>
              <a:buChar char="-"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Бүтээмж цахимжиж байна.</a:t>
            </a:r>
          </a:p>
          <a:p>
            <a:pPr marL="342900" indent="-342900" algn="just">
              <a:buFontTx/>
              <a:buChar char="-"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Иргэдийн төрдөө итгэх итгэлийг сэргээх шаардлага байна.</a:t>
            </a:r>
          </a:p>
          <a:p>
            <a:pPr marL="342900" indent="-342900" algn="just">
              <a:buFontTx/>
              <a:buChar char="-"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Хүний нөөцийн төлөвлөлт, дутагдалтай байгаа мэргэжилтэнг нөхөх хуулийн хүрээнд нөхөх зайлшгүй шаардлага гарч байна.</a:t>
            </a:r>
          </a:p>
          <a:p>
            <a:pPr marL="342900" indent="-342900" algn="just">
              <a:buFontTx/>
              <a:buChar char="-"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Төрийн албан хаагчдын нийгмийн баталгааг хангасан хөтөлбөр боловсруулах хэрэгцээ байна.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24" y="346781"/>
            <a:ext cx="2038403" cy="17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5" name="Google Shape;4975;p109"/>
          <p:cNvSpPr>
            <a:spLocks noChangeArrowheads="1"/>
          </p:cNvSpPr>
          <p:nvPr/>
        </p:nvSpPr>
        <p:spPr bwMode="auto">
          <a:xfrm>
            <a:off x="838204" y="2384410"/>
            <a:ext cx="1119188" cy="1116013"/>
          </a:xfrm>
          <a:prstGeom prst="ellipse">
            <a:avLst/>
          </a:prstGeom>
          <a:solidFill>
            <a:srgbClr val="FF912B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Google Shape;4962;p109"/>
          <p:cNvSpPr txBox="1">
            <a:spLocks noChangeArrowheads="1"/>
          </p:cNvSpPr>
          <p:nvPr/>
        </p:nvSpPr>
        <p:spPr bwMode="auto">
          <a:xfrm>
            <a:off x="8264838" y="2805653"/>
            <a:ext cx="1739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 panose="020B0606030504020204" pitchFamily="34" charset="0"/>
              <a:buNone/>
              <a:tabLst/>
              <a:defRPr/>
            </a:pPr>
            <a:r>
              <a:rPr lang="mn-MN" altLang="en-US" sz="3200" dirty="0" smtClean="0">
                <a:solidFill>
                  <a:srgbClr val="C00000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t>496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4971;p109"/>
          <p:cNvSpPr txBox="1">
            <a:spLocks noChangeArrowheads="1"/>
          </p:cNvSpPr>
          <p:nvPr/>
        </p:nvSpPr>
        <p:spPr bwMode="auto">
          <a:xfrm>
            <a:off x="3993156" y="447284"/>
            <a:ext cx="3690678" cy="6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Montserrat" panose="02000505000000020004" pitchFamily="2" charset="0"/>
              <a:buNone/>
              <a:tabLst/>
              <a:defRPr/>
            </a:pPr>
            <a:r>
              <a:rPr kumimoji="0" lang="mn-M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Segoe UI Black"/>
                <a:ea typeface="+mn-ea"/>
                <a:cs typeface="Arial" panose="020B0604020202020204" pitchFamily="34" charset="0"/>
                <a:sym typeface="Montserrat" panose="02000505000000020004" pitchFamily="2" charset="0"/>
              </a:rPr>
              <a:t>ТӨРИЙН </a:t>
            </a:r>
            <a:r>
              <a:rPr kumimoji="0" lang="mn-M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Segoe UI Black"/>
                <a:ea typeface="+mn-ea"/>
                <a:cs typeface="Arial" panose="020B0604020202020204" pitchFamily="34" charset="0"/>
                <a:sym typeface="Montserrat" panose="02000505000000020004" pitchFamily="2" charset="0"/>
              </a:rPr>
              <a:t>АЛБА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Segoe UI Black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Google Shape;4972;p109"/>
          <p:cNvSpPr>
            <a:spLocks noChangeArrowheads="1"/>
          </p:cNvSpPr>
          <p:nvPr/>
        </p:nvSpPr>
        <p:spPr bwMode="auto">
          <a:xfrm>
            <a:off x="838204" y="4964841"/>
            <a:ext cx="1119188" cy="11144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Google Shape;4973;p109"/>
          <p:cNvSpPr>
            <a:spLocks noChangeArrowheads="1"/>
          </p:cNvSpPr>
          <p:nvPr/>
        </p:nvSpPr>
        <p:spPr bwMode="auto">
          <a:xfrm>
            <a:off x="10246892" y="2465039"/>
            <a:ext cx="1117600" cy="1119188"/>
          </a:xfrm>
          <a:prstGeom prst="ellipse">
            <a:avLst/>
          </a:prstGeom>
          <a:solidFill>
            <a:srgbClr val="8C103D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Google Shape;4974;p109"/>
          <p:cNvSpPr>
            <a:spLocks noChangeArrowheads="1"/>
          </p:cNvSpPr>
          <p:nvPr/>
        </p:nvSpPr>
        <p:spPr bwMode="auto">
          <a:xfrm>
            <a:off x="10296939" y="5025167"/>
            <a:ext cx="1117600" cy="1119187"/>
          </a:xfrm>
          <a:prstGeom prst="ellipse">
            <a:avLst/>
          </a:prstGeom>
          <a:solidFill>
            <a:srgbClr val="095380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Google Shape;4976;p109"/>
          <p:cNvSpPr txBox="1">
            <a:spLocks noChangeArrowheads="1"/>
          </p:cNvSpPr>
          <p:nvPr/>
        </p:nvSpPr>
        <p:spPr bwMode="auto">
          <a:xfrm>
            <a:off x="2153224" y="5025167"/>
            <a:ext cx="1861314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A759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mn-M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Semibold" panose="020B0706030804020204" pitchFamily="34" charset="0"/>
                <a:ea typeface="+mn-ea"/>
                <a:cs typeface="Open Sans Semibold" panose="020B0706030804020204" pitchFamily="34" charset="0"/>
                <a:sym typeface="Open Sans Semibold" panose="020B0706030804020204" pitchFamily="34" charset="0"/>
              </a:rPr>
              <a:t>Улс төрийн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Open Sans Semibold" panose="020B0706030804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Google Shape;4977;p109"/>
          <p:cNvSpPr txBox="1">
            <a:spLocks noChangeArrowheads="1"/>
          </p:cNvSpPr>
          <p:nvPr/>
        </p:nvSpPr>
        <p:spPr bwMode="auto">
          <a:xfrm>
            <a:off x="8313172" y="2498020"/>
            <a:ext cx="188118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79E0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mn-M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 Semibold" panose="020B0706030804020204" pitchFamily="34" charset="0"/>
                <a:ea typeface="+mn-ea"/>
                <a:cs typeface="Open Sans Semibold" panose="020B0706030804020204" pitchFamily="34" charset="0"/>
                <a:sym typeface="Open Sans Semibold" panose="020B0706030804020204" pitchFamily="34" charset="0"/>
              </a:rPr>
              <a:t>Төрийн тусгай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Open Sans Semibold" panose="020B0706030804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Google Shape;4978;p109"/>
          <p:cNvSpPr txBox="1">
            <a:spLocks noChangeArrowheads="1"/>
          </p:cNvSpPr>
          <p:nvPr/>
        </p:nvSpPr>
        <p:spPr bwMode="auto">
          <a:xfrm>
            <a:off x="7963526" y="5014847"/>
            <a:ext cx="241632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D2D4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mn-M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953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Semibold" panose="020B0706030804020204" pitchFamily="34" charset="0"/>
                <a:sym typeface="Open Sans Semibold" panose="020B0706030804020204" pitchFamily="34" charset="0"/>
              </a:rPr>
              <a:t>Төрийн үйлчилгээ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953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Open Sans Semibold" panose="020B07060308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Google Shape;4979;p109"/>
          <p:cNvSpPr txBox="1">
            <a:spLocks noChangeArrowheads="1"/>
          </p:cNvSpPr>
          <p:nvPr/>
        </p:nvSpPr>
        <p:spPr bwMode="auto">
          <a:xfrm>
            <a:off x="2127896" y="2400627"/>
            <a:ext cx="235185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mn-M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12B"/>
                </a:solidFill>
                <a:effectLst/>
                <a:uLnTx/>
                <a:uFillTx/>
                <a:latin typeface="Open Sans Semibold" panose="020B0706030804020204" pitchFamily="34" charset="0"/>
                <a:ea typeface="+mn-ea"/>
                <a:cs typeface="Open Sans Semibold" panose="020B0706030804020204" pitchFamily="34" charset="0"/>
                <a:sym typeface="Open Sans Semibold" panose="020B0706030804020204" pitchFamily="34" charset="0"/>
              </a:rPr>
              <a:t>Төрийн захиргаа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91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Open Sans Semibold" panose="020B07060308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Google Shape;4980;p109"/>
          <p:cNvSpPr>
            <a:spLocks/>
          </p:cNvSpPr>
          <p:nvPr/>
        </p:nvSpPr>
        <p:spPr bwMode="auto">
          <a:xfrm>
            <a:off x="10332617" y="2767801"/>
            <a:ext cx="946150" cy="477837"/>
          </a:xfrm>
          <a:custGeom>
            <a:avLst/>
            <a:gdLst>
              <a:gd name="T0" fmla="*/ 2147483646 w 242"/>
              <a:gd name="T1" fmla="*/ 2147483646 h 122"/>
              <a:gd name="T2" fmla="*/ 2147483646 w 242"/>
              <a:gd name="T3" fmla="*/ 2147483646 h 122"/>
              <a:gd name="T4" fmla="*/ 2147483646 w 242"/>
              <a:gd name="T5" fmla="*/ 2147483646 h 122"/>
              <a:gd name="T6" fmla="*/ 2147483646 w 242"/>
              <a:gd name="T7" fmla="*/ 2147483646 h 122"/>
              <a:gd name="T8" fmla="*/ 2147483646 w 242"/>
              <a:gd name="T9" fmla="*/ 2147483646 h 122"/>
              <a:gd name="T10" fmla="*/ 2147483646 w 242"/>
              <a:gd name="T11" fmla="*/ 2147483646 h 122"/>
              <a:gd name="T12" fmla="*/ 2147483646 w 242"/>
              <a:gd name="T13" fmla="*/ 2147483646 h 122"/>
              <a:gd name="T14" fmla="*/ 2147483646 w 242"/>
              <a:gd name="T15" fmla="*/ 2147483646 h 122"/>
              <a:gd name="T16" fmla="*/ 2147483646 w 242"/>
              <a:gd name="T17" fmla="*/ 2147483646 h 122"/>
              <a:gd name="T18" fmla="*/ 2147483646 w 242"/>
              <a:gd name="T19" fmla="*/ 2147483646 h 122"/>
              <a:gd name="T20" fmla="*/ 2147483646 w 242"/>
              <a:gd name="T21" fmla="*/ 2147483646 h 122"/>
              <a:gd name="T22" fmla="*/ 2147483646 w 242"/>
              <a:gd name="T23" fmla="*/ 2147483646 h 122"/>
              <a:gd name="T24" fmla="*/ 2147483646 w 242"/>
              <a:gd name="T25" fmla="*/ 2147483646 h 122"/>
              <a:gd name="T26" fmla="*/ 2147483646 w 242"/>
              <a:gd name="T27" fmla="*/ 2147483646 h 122"/>
              <a:gd name="T28" fmla="*/ 2147483646 w 242"/>
              <a:gd name="T29" fmla="*/ 2147483646 h 122"/>
              <a:gd name="T30" fmla="*/ 2147483646 w 242"/>
              <a:gd name="T31" fmla="*/ 2147483646 h 122"/>
              <a:gd name="T32" fmla="*/ 2147483646 w 242"/>
              <a:gd name="T33" fmla="*/ 2147483646 h 122"/>
              <a:gd name="T34" fmla="*/ 2147483646 w 242"/>
              <a:gd name="T35" fmla="*/ 2147483646 h 122"/>
              <a:gd name="T36" fmla="*/ 2147483646 w 242"/>
              <a:gd name="T37" fmla="*/ 2147483646 h 122"/>
              <a:gd name="T38" fmla="*/ 2147483646 w 242"/>
              <a:gd name="T39" fmla="*/ 2147483646 h 122"/>
              <a:gd name="T40" fmla="*/ 2147483646 w 242"/>
              <a:gd name="T41" fmla="*/ 2147483646 h 122"/>
              <a:gd name="T42" fmla="*/ 2147483646 w 242"/>
              <a:gd name="T43" fmla="*/ 2147483646 h 122"/>
              <a:gd name="T44" fmla="*/ 2147483646 w 242"/>
              <a:gd name="T45" fmla="*/ 2147483646 h 122"/>
              <a:gd name="T46" fmla="*/ 2147483646 w 242"/>
              <a:gd name="T47" fmla="*/ 2147483646 h 122"/>
              <a:gd name="T48" fmla="*/ 2147483646 w 242"/>
              <a:gd name="T49" fmla="*/ 2147483646 h 122"/>
              <a:gd name="T50" fmla="*/ 2147483646 w 242"/>
              <a:gd name="T51" fmla="*/ 2147483646 h 122"/>
              <a:gd name="T52" fmla="*/ 2147483646 w 242"/>
              <a:gd name="T53" fmla="*/ 2147483646 h 122"/>
              <a:gd name="T54" fmla="*/ 2147483646 w 242"/>
              <a:gd name="T55" fmla="*/ 2147483646 h 122"/>
              <a:gd name="T56" fmla="*/ 2147483646 w 242"/>
              <a:gd name="T57" fmla="*/ 2147483646 h 122"/>
              <a:gd name="T58" fmla="*/ 2147483646 w 242"/>
              <a:gd name="T59" fmla="*/ 2147483646 h 122"/>
              <a:gd name="T60" fmla="*/ 2147483646 w 242"/>
              <a:gd name="T61" fmla="*/ 2147483646 h 122"/>
              <a:gd name="T62" fmla="*/ 2147483646 w 242"/>
              <a:gd name="T63" fmla="*/ 2147483646 h 122"/>
              <a:gd name="T64" fmla="*/ 2147483646 w 242"/>
              <a:gd name="T65" fmla="*/ 2147483646 h 122"/>
              <a:gd name="T66" fmla="*/ 2147483646 w 242"/>
              <a:gd name="T67" fmla="*/ 2147483646 h 122"/>
              <a:gd name="T68" fmla="*/ 2147483646 w 242"/>
              <a:gd name="T69" fmla="*/ 2147483646 h 122"/>
              <a:gd name="T70" fmla="*/ 2147483646 w 242"/>
              <a:gd name="T71" fmla="*/ 2147483646 h 122"/>
              <a:gd name="T72" fmla="*/ 2147483646 w 242"/>
              <a:gd name="T73" fmla="*/ 2147483646 h 122"/>
              <a:gd name="T74" fmla="*/ 2147483646 w 242"/>
              <a:gd name="T75" fmla="*/ 2147483646 h 122"/>
              <a:gd name="T76" fmla="*/ 2147483646 w 242"/>
              <a:gd name="T77" fmla="*/ 2147483646 h 122"/>
              <a:gd name="T78" fmla="*/ 2147483646 w 242"/>
              <a:gd name="T79" fmla="*/ 2147483646 h 122"/>
              <a:gd name="T80" fmla="*/ 2147483646 w 242"/>
              <a:gd name="T81" fmla="*/ 2147483646 h 122"/>
              <a:gd name="T82" fmla="*/ 2147483646 w 242"/>
              <a:gd name="T83" fmla="*/ 2147483646 h 122"/>
              <a:gd name="T84" fmla="*/ 2147483646 w 242"/>
              <a:gd name="T85" fmla="*/ 2147483646 h 122"/>
              <a:gd name="T86" fmla="*/ 2147483646 w 242"/>
              <a:gd name="T87" fmla="*/ 2147483646 h 122"/>
              <a:gd name="T88" fmla="*/ 2147483646 w 242"/>
              <a:gd name="T89" fmla="*/ 2147483646 h 122"/>
              <a:gd name="T90" fmla="*/ 2147483646 w 242"/>
              <a:gd name="T91" fmla="*/ 2147483646 h 122"/>
              <a:gd name="T92" fmla="*/ 2147483646 w 242"/>
              <a:gd name="T93" fmla="*/ 2147483646 h 12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2" h="122" extrusionOk="0">
                <a:moveTo>
                  <a:pt x="124" y="122"/>
                </a:moveTo>
                <a:cubicBezTo>
                  <a:pt x="109" y="122"/>
                  <a:pt x="98" y="122"/>
                  <a:pt x="86" y="119"/>
                </a:cubicBezTo>
                <a:cubicBezTo>
                  <a:pt x="82" y="118"/>
                  <a:pt x="79" y="117"/>
                  <a:pt x="76" y="115"/>
                </a:cubicBezTo>
                <a:cubicBezTo>
                  <a:pt x="69" y="112"/>
                  <a:pt x="67" y="107"/>
                  <a:pt x="66" y="104"/>
                </a:cubicBezTo>
                <a:cubicBezTo>
                  <a:pt x="65" y="100"/>
                  <a:pt x="67" y="96"/>
                  <a:pt x="70" y="92"/>
                </a:cubicBezTo>
                <a:cubicBezTo>
                  <a:pt x="76" y="87"/>
                  <a:pt x="82" y="82"/>
                  <a:pt x="92" y="78"/>
                </a:cubicBezTo>
                <a:cubicBezTo>
                  <a:pt x="95" y="77"/>
                  <a:pt x="98" y="76"/>
                  <a:pt x="100" y="74"/>
                </a:cubicBezTo>
                <a:cubicBezTo>
                  <a:pt x="102" y="74"/>
                  <a:pt x="102" y="74"/>
                  <a:pt x="102" y="74"/>
                </a:cubicBezTo>
                <a:cubicBezTo>
                  <a:pt x="105" y="73"/>
                  <a:pt x="106" y="71"/>
                  <a:pt x="106" y="70"/>
                </a:cubicBezTo>
                <a:cubicBezTo>
                  <a:pt x="107" y="68"/>
                  <a:pt x="106" y="67"/>
                  <a:pt x="105" y="65"/>
                </a:cubicBezTo>
                <a:cubicBezTo>
                  <a:pt x="95" y="55"/>
                  <a:pt x="90" y="43"/>
                  <a:pt x="91" y="28"/>
                </a:cubicBezTo>
                <a:cubicBezTo>
                  <a:pt x="92" y="14"/>
                  <a:pt x="100" y="5"/>
                  <a:pt x="115" y="1"/>
                </a:cubicBezTo>
                <a:cubicBezTo>
                  <a:pt x="118" y="0"/>
                  <a:pt x="121" y="0"/>
                  <a:pt x="124" y="0"/>
                </a:cubicBezTo>
                <a:cubicBezTo>
                  <a:pt x="127" y="0"/>
                  <a:pt x="129" y="0"/>
                  <a:pt x="132" y="1"/>
                </a:cubicBezTo>
                <a:cubicBezTo>
                  <a:pt x="148" y="5"/>
                  <a:pt x="156" y="14"/>
                  <a:pt x="156" y="28"/>
                </a:cubicBezTo>
                <a:cubicBezTo>
                  <a:pt x="157" y="43"/>
                  <a:pt x="152" y="56"/>
                  <a:pt x="142" y="65"/>
                </a:cubicBezTo>
                <a:cubicBezTo>
                  <a:pt x="141" y="67"/>
                  <a:pt x="140" y="68"/>
                  <a:pt x="141" y="70"/>
                </a:cubicBezTo>
                <a:cubicBezTo>
                  <a:pt x="141" y="71"/>
                  <a:pt x="142" y="73"/>
                  <a:pt x="145" y="74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50" y="76"/>
                  <a:pt x="152" y="77"/>
                  <a:pt x="155" y="78"/>
                </a:cubicBezTo>
                <a:cubicBezTo>
                  <a:pt x="165" y="82"/>
                  <a:pt x="171" y="87"/>
                  <a:pt x="177" y="92"/>
                </a:cubicBezTo>
                <a:cubicBezTo>
                  <a:pt x="180" y="95"/>
                  <a:pt x="181" y="100"/>
                  <a:pt x="180" y="104"/>
                </a:cubicBezTo>
                <a:cubicBezTo>
                  <a:pt x="180" y="109"/>
                  <a:pt x="176" y="113"/>
                  <a:pt x="171" y="115"/>
                </a:cubicBezTo>
                <a:cubicBezTo>
                  <a:pt x="171" y="115"/>
                  <a:pt x="171" y="115"/>
                  <a:pt x="171" y="115"/>
                </a:cubicBezTo>
                <a:cubicBezTo>
                  <a:pt x="168" y="117"/>
                  <a:pt x="165" y="118"/>
                  <a:pt x="161" y="119"/>
                </a:cubicBezTo>
                <a:cubicBezTo>
                  <a:pt x="149" y="122"/>
                  <a:pt x="138" y="122"/>
                  <a:pt x="124" y="122"/>
                </a:cubicBezTo>
                <a:close/>
                <a:moveTo>
                  <a:pt x="124" y="7"/>
                </a:moveTo>
                <a:cubicBezTo>
                  <a:pt x="121" y="7"/>
                  <a:pt x="119" y="7"/>
                  <a:pt x="116" y="8"/>
                </a:cubicBezTo>
                <a:cubicBezTo>
                  <a:pt x="104" y="11"/>
                  <a:pt x="98" y="17"/>
                  <a:pt x="98" y="29"/>
                </a:cubicBezTo>
                <a:cubicBezTo>
                  <a:pt x="97" y="42"/>
                  <a:pt x="101" y="52"/>
                  <a:pt x="109" y="61"/>
                </a:cubicBezTo>
                <a:cubicBezTo>
                  <a:pt x="112" y="64"/>
                  <a:pt x="114" y="67"/>
                  <a:pt x="113" y="71"/>
                </a:cubicBezTo>
                <a:cubicBezTo>
                  <a:pt x="112" y="75"/>
                  <a:pt x="109" y="78"/>
                  <a:pt x="105" y="80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0" y="82"/>
                  <a:pt x="97" y="83"/>
                  <a:pt x="95" y="84"/>
                </a:cubicBezTo>
                <a:cubicBezTo>
                  <a:pt x="86" y="88"/>
                  <a:pt x="80" y="92"/>
                  <a:pt x="75" y="97"/>
                </a:cubicBezTo>
                <a:cubicBezTo>
                  <a:pt x="73" y="99"/>
                  <a:pt x="72" y="101"/>
                  <a:pt x="73" y="103"/>
                </a:cubicBezTo>
                <a:cubicBezTo>
                  <a:pt x="73" y="105"/>
                  <a:pt x="75" y="108"/>
                  <a:pt x="78" y="109"/>
                </a:cubicBezTo>
                <a:cubicBezTo>
                  <a:pt x="81" y="110"/>
                  <a:pt x="84" y="111"/>
                  <a:pt x="88" y="112"/>
                </a:cubicBezTo>
                <a:cubicBezTo>
                  <a:pt x="99" y="115"/>
                  <a:pt x="110" y="115"/>
                  <a:pt x="124" y="116"/>
                </a:cubicBezTo>
                <a:cubicBezTo>
                  <a:pt x="137" y="115"/>
                  <a:pt x="148" y="115"/>
                  <a:pt x="159" y="112"/>
                </a:cubicBezTo>
                <a:cubicBezTo>
                  <a:pt x="163" y="111"/>
                  <a:pt x="166" y="110"/>
                  <a:pt x="169" y="109"/>
                </a:cubicBezTo>
                <a:cubicBezTo>
                  <a:pt x="172" y="108"/>
                  <a:pt x="173" y="106"/>
                  <a:pt x="174" y="103"/>
                </a:cubicBezTo>
                <a:cubicBezTo>
                  <a:pt x="174" y="101"/>
                  <a:pt x="173" y="98"/>
                  <a:pt x="172" y="97"/>
                </a:cubicBezTo>
                <a:cubicBezTo>
                  <a:pt x="167" y="92"/>
                  <a:pt x="161" y="88"/>
                  <a:pt x="152" y="84"/>
                </a:cubicBezTo>
                <a:cubicBezTo>
                  <a:pt x="150" y="83"/>
                  <a:pt x="147" y="82"/>
                  <a:pt x="144" y="81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38" y="78"/>
                  <a:pt x="135" y="75"/>
                  <a:pt x="134" y="71"/>
                </a:cubicBezTo>
                <a:cubicBezTo>
                  <a:pt x="133" y="67"/>
                  <a:pt x="135" y="64"/>
                  <a:pt x="138" y="61"/>
                </a:cubicBezTo>
                <a:cubicBezTo>
                  <a:pt x="146" y="52"/>
                  <a:pt x="150" y="42"/>
                  <a:pt x="149" y="29"/>
                </a:cubicBezTo>
                <a:cubicBezTo>
                  <a:pt x="149" y="17"/>
                  <a:pt x="143" y="11"/>
                  <a:pt x="131" y="8"/>
                </a:cubicBezTo>
                <a:cubicBezTo>
                  <a:pt x="128" y="7"/>
                  <a:pt x="126" y="7"/>
                  <a:pt x="124" y="7"/>
                </a:cubicBezTo>
                <a:close/>
                <a:moveTo>
                  <a:pt x="170" y="112"/>
                </a:moveTo>
                <a:cubicBezTo>
                  <a:pt x="170" y="112"/>
                  <a:pt x="170" y="112"/>
                  <a:pt x="170" y="112"/>
                </a:cubicBezTo>
                <a:close/>
                <a:moveTo>
                  <a:pt x="201" y="122"/>
                </a:moveTo>
                <a:cubicBezTo>
                  <a:pt x="199" y="122"/>
                  <a:pt x="199" y="122"/>
                  <a:pt x="199" y="122"/>
                </a:cubicBezTo>
                <a:cubicBezTo>
                  <a:pt x="192" y="122"/>
                  <a:pt x="190" y="122"/>
                  <a:pt x="183" y="121"/>
                </a:cubicBezTo>
                <a:cubicBezTo>
                  <a:pt x="181" y="121"/>
                  <a:pt x="180" y="119"/>
                  <a:pt x="180" y="118"/>
                </a:cubicBezTo>
                <a:cubicBezTo>
                  <a:pt x="180" y="116"/>
                  <a:pt x="182" y="114"/>
                  <a:pt x="184" y="115"/>
                </a:cubicBezTo>
                <a:cubicBezTo>
                  <a:pt x="191" y="115"/>
                  <a:pt x="193" y="115"/>
                  <a:pt x="199" y="116"/>
                </a:cubicBezTo>
                <a:cubicBezTo>
                  <a:pt x="201" y="116"/>
                  <a:pt x="201" y="116"/>
                  <a:pt x="201" y="116"/>
                </a:cubicBezTo>
                <a:cubicBezTo>
                  <a:pt x="210" y="115"/>
                  <a:pt x="218" y="115"/>
                  <a:pt x="226" y="113"/>
                </a:cubicBezTo>
                <a:cubicBezTo>
                  <a:pt x="228" y="113"/>
                  <a:pt x="230" y="112"/>
                  <a:pt x="232" y="111"/>
                </a:cubicBezTo>
                <a:cubicBezTo>
                  <a:pt x="234" y="110"/>
                  <a:pt x="235" y="109"/>
                  <a:pt x="235" y="108"/>
                </a:cubicBezTo>
                <a:cubicBezTo>
                  <a:pt x="235" y="106"/>
                  <a:pt x="235" y="105"/>
                  <a:pt x="234" y="104"/>
                </a:cubicBezTo>
                <a:cubicBezTo>
                  <a:pt x="231" y="101"/>
                  <a:pt x="227" y="98"/>
                  <a:pt x="221" y="96"/>
                </a:cubicBezTo>
                <a:cubicBezTo>
                  <a:pt x="219" y="95"/>
                  <a:pt x="217" y="94"/>
                  <a:pt x="215" y="93"/>
                </a:cubicBezTo>
                <a:cubicBezTo>
                  <a:pt x="214" y="93"/>
                  <a:pt x="214" y="93"/>
                  <a:pt x="214" y="93"/>
                </a:cubicBezTo>
                <a:cubicBezTo>
                  <a:pt x="210" y="91"/>
                  <a:pt x="208" y="89"/>
                  <a:pt x="207" y="86"/>
                </a:cubicBezTo>
                <a:cubicBezTo>
                  <a:pt x="207" y="83"/>
                  <a:pt x="208" y="80"/>
                  <a:pt x="210" y="78"/>
                </a:cubicBezTo>
                <a:cubicBezTo>
                  <a:pt x="216" y="72"/>
                  <a:pt x="218" y="65"/>
                  <a:pt x="218" y="56"/>
                </a:cubicBezTo>
                <a:cubicBezTo>
                  <a:pt x="218" y="49"/>
                  <a:pt x="214" y="44"/>
                  <a:pt x="206" y="42"/>
                </a:cubicBezTo>
                <a:cubicBezTo>
                  <a:pt x="204" y="42"/>
                  <a:pt x="203" y="42"/>
                  <a:pt x="201" y="42"/>
                </a:cubicBezTo>
                <a:cubicBezTo>
                  <a:pt x="199" y="42"/>
                  <a:pt x="198" y="42"/>
                  <a:pt x="196" y="42"/>
                </a:cubicBezTo>
                <a:cubicBezTo>
                  <a:pt x="188" y="44"/>
                  <a:pt x="184" y="49"/>
                  <a:pt x="184" y="56"/>
                </a:cubicBezTo>
                <a:cubicBezTo>
                  <a:pt x="184" y="65"/>
                  <a:pt x="186" y="72"/>
                  <a:pt x="192" y="78"/>
                </a:cubicBezTo>
                <a:cubicBezTo>
                  <a:pt x="194" y="80"/>
                  <a:pt x="196" y="83"/>
                  <a:pt x="195" y="86"/>
                </a:cubicBezTo>
                <a:cubicBezTo>
                  <a:pt x="194" y="89"/>
                  <a:pt x="193" y="91"/>
                  <a:pt x="190" y="92"/>
                </a:cubicBezTo>
                <a:cubicBezTo>
                  <a:pt x="189" y="92"/>
                  <a:pt x="189" y="92"/>
                  <a:pt x="189" y="92"/>
                </a:cubicBezTo>
                <a:cubicBezTo>
                  <a:pt x="187" y="93"/>
                  <a:pt x="185" y="92"/>
                  <a:pt x="185" y="90"/>
                </a:cubicBezTo>
                <a:cubicBezTo>
                  <a:pt x="184" y="89"/>
                  <a:pt x="185" y="87"/>
                  <a:pt x="187" y="86"/>
                </a:cubicBezTo>
                <a:cubicBezTo>
                  <a:pt x="187" y="86"/>
                  <a:pt x="187" y="86"/>
                  <a:pt x="187" y="86"/>
                </a:cubicBezTo>
                <a:cubicBezTo>
                  <a:pt x="188" y="86"/>
                  <a:pt x="188" y="85"/>
                  <a:pt x="188" y="85"/>
                </a:cubicBezTo>
                <a:cubicBezTo>
                  <a:pt x="189" y="84"/>
                  <a:pt x="188" y="83"/>
                  <a:pt x="187" y="82"/>
                </a:cubicBezTo>
                <a:cubicBezTo>
                  <a:pt x="180" y="75"/>
                  <a:pt x="177" y="66"/>
                  <a:pt x="177" y="56"/>
                </a:cubicBezTo>
                <a:cubicBezTo>
                  <a:pt x="178" y="49"/>
                  <a:pt x="181" y="39"/>
                  <a:pt x="195" y="36"/>
                </a:cubicBezTo>
                <a:cubicBezTo>
                  <a:pt x="197" y="35"/>
                  <a:pt x="199" y="35"/>
                  <a:pt x="201" y="35"/>
                </a:cubicBezTo>
                <a:cubicBezTo>
                  <a:pt x="203" y="35"/>
                  <a:pt x="205" y="35"/>
                  <a:pt x="207" y="36"/>
                </a:cubicBezTo>
                <a:cubicBezTo>
                  <a:pt x="221" y="39"/>
                  <a:pt x="224" y="49"/>
                  <a:pt x="225" y="56"/>
                </a:cubicBezTo>
                <a:cubicBezTo>
                  <a:pt x="225" y="67"/>
                  <a:pt x="222" y="76"/>
                  <a:pt x="215" y="82"/>
                </a:cubicBezTo>
                <a:cubicBezTo>
                  <a:pt x="214" y="83"/>
                  <a:pt x="214" y="84"/>
                  <a:pt x="214" y="84"/>
                </a:cubicBezTo>
                <a:cubicBezTo>
                  <a:pt x="214" y="85"/>
                  <a:pt x="215" y="86"/>
                  <a:pt x="216" y="87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9" y="88"/>
                  <a:pt x="221" y="89"/>
                  <a:pt x="223" y="89"/>
                </a:cubicBezTo>
                <a:cubicBezTo>
                  <a:pt x="230" y="93"/>
                  <a:pt x="235" y="96"/>
                  <a:pt x="239" y="100"/>
                </a:cubicBezTo>
                <a:cubicBezTo>
                  <a:pt x="241" y="102"/>
                  <a:pt x="242" y="106"/>
                  <a:pt x="241" y="109"/>
                </a:cubicBezTo>
                <a:cubicBezTo>
                  <a:pt x="241" y="113"/>
                  <a:pt x="238" y="115"/>
                  <a:pt x="235" y="117"/>
                </a:cubicBezTo>
                <a:cubicBezTo>
                  <a:pt x="232" y="118"/>
                  <a:pt x="230" y="119"/>
                  <a:pt x="227" y="120"/>
                </a:cubicBezTo>
                <a:cubicBezTo>
                  <a:pt x="219" y="122"/>
                  <a:pt x="211" y="122"/>
                  <a:pt x="201" y="122"/>
                </a:cubicBezTo>
                <a:close/>
                <a:moveTo>
                  <a:pt x="46" y="122"/>
                </a:moveTo>
                <a:cubicBezTo>
                  <a:pt x="35" y="122"/>
                  <a:pt x="26" y="122"/>
                  <a:pt x="17" y="120"/>
                </a:cubicBezTo>
                <a:cubicBezTo>
                  <a:pt x="14" y="119"/>
                  <a:pt x="11" y="118"/>
                  <a:pt x="8" y="117"/>
                </a:cubicBezTo>
                <a:cubicBezTo>
                  <a:pt x="4" y="115"/>
                  <a:pt x="1" y="111"/>
                  <a:pt x="1" y="108"/>
                </a:cubicBezTo>
                <a:cubicBezTo>
                  <a:pt x="0" y="104"/>
                  <a:pt x="1" y="101"/>
                  <a:pt x="4" y="98"/>
                </a:cubicBezTo>
                <a:cubicBezTo>
                  <a:pt x="8" y="94"/>
                  <a:pt x="14" y="90"/>
                  <a:pt x="21" y="87"/>
                </a:cubicBezTo>
                <a:cubicBezTo>
                  <a:pt x="23" y="86"/>
                  <a:pt x="25" y="85"/>
                  <a:pt x="28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31" y="83"/>
                  <a:pt x="32" y="82"/>
                  <a:pt x="32" y="81"/>
                </a:cubicBezTo>
                <a:cubicBezTo>
                  <a:pt x="32" y="80"/>
                  <a:pt x="31" y="79"/>
                  <a:pt x="31" y="78"/>
                </a:cubicBezTo>
                <a:cubicBezTo>
                  <a:pt x="23" y="70"/>
                  <a:pt x="19" y="61"/>
                  <a:pt x="20" y="49"/>
                </a:cubicBezTo>
                <a:cubicBezTo>
                  <a:pt x="20" y="41"/>
                  <a:pt x="24" y="31"/>
                  <a:pt x="39" y="27"/>
                </a:cubicBezTo>
                <a:cubicBezTo>
                  <a:pt x="41" y="27"/>
                  <a:pt x="43" y="27"/>
                  <a:pt x="46" y="27"/>
                </a:cubicBezTo>
                <a:cubicBezTo>
                  <a:pt x="48" y="27"/>
                  <a:pt x="50" y="27"/>
                  <a:pt x="53" y="27"/>
                </a:cubicBezTo>
                <a:cubicBezTo>
                  <a:pt x="68" y="31"/>
                  <a:pt x="71" y="41"/>
                  <a:pt x="72" y="49"/>
                </a:cubicBezTo>
                <a:cubicBezTo>
                  <a:pt x="72" y="61"/>
                  <a:pt x="68" y="71"/>
                  <a:pt x="61" y="78"/>
                </a:cubicBezTo>
                <a:cubicBezTo>
                  <a:pt x="60" y="79"/>
                  <a:pt x="59" y="80"/>
                  <a:pt x="60" y="81"/>
                </a:cubicBezTo>
                <a:cubicBezTo>
                  <a:pt x="60" y="82"/>
                  <a:pt x="61" y="83"/>
                  <a:pt x="62" y="83"/>
                </a:cubicBezTo>
                <a:cubicBezTo>
                  <a:pt x="64" y="84"/>
                  <a:pt x="64" y="84"/>
                  <a:pt x="64" y="84"/>
                </a:cubicBezTo>
                <a:cubicBezTo>
                  <a:pt x="66" y="85"/>
                  <a:pt x="66" y="87"/>
                  <a:pt x="66" y="88"/>
                </a:cubicBezTo>
                <a:cubicBezTo>
                  <a:pt x="65" y="90"/>
                  <a:pt x="63" y="91"/>
                  <a:pt x="61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56" y="88"/>
                  <a:pt x="54" y="85"/>
                  <a:pt x="53" y="82"/>
                </a:cubicBezTo>
                <a:cubicBezTo>
                  <a:pt x="52" y="79"/>
                  <a:pt x="54" y="76"/>
                  <a:pt x="56" y="73"/>
                </a:cubicBezTo>
                <a:cubicBezTo>
                  <a:pt x="62" y="67"/>
                  <a:pt x="65" y="59"/>
                  <a:pt x="65" y="49"/>
                </a:cubicBezTo>
                <a:cubicBezTo>
                  <a:pt x="65" y="41"/>
                  <a:pt x="60" y="36"/>
                  <a:pt x="51" y="34"/>
                </a:cubicBezTo>
                <a:cubicBezTo>
                  <a:pt x="49" y="33"/>
                  <a:pt x="47" y="33"/>
                  <a:pt x="46" y="33"/>
                </a:cubicBezTo>
                <a:cubicBezTo>
                  <a:pt x="44" y="33"/>
                  <a:pt x="42" y="33"/>
                  <a:pt x="40" y="34"/>
                </a:cubicBezTo>
                <a:cubicBezTo>
                  <a:pt x="31" y="36"/>
                  <a:pt x="27" y="41"/>
                  <a:pt x="27" y="49"/>
                </a:cubicBezTo>
                <a:cubicBezTo>
                  <a:pt x="26" y="59"/>
                  <a:pt x="29" y="67"/>
                  <a:pt x="35" y="73"/>
                </a:cubicBezTo>
                <a:cubicBezTo>
                  <a:pt x="38" y="76"/>
                  <a:pt x="39" y="79"/>
                  <a:pt x="38" y="82"/>
                </a:cubicBezTo>
                <a:cubicBezTo>
                  <a:pt x="38" y="86"/>
                  <a:pt x="35" y="88"/>
                  <a:pt x="32" y="90"/>
                </a:cubicBezTo>
                <a:cubicBezTo>
                  <a:pt x="30" y="90"/>
                  <a:pt x="30" y="90"/>
                  <a:pt x="30" y="90"/>
                </a:cubicBezTo>
                <a:cubicBezTo>
                  <a:pt x="28" y="91"/>
                  <a:pt x="26" y="92"/>
                  <a:pt x="24" y="93"/>
                </a:cubicBezTo>
                <a:cubicBezTo>
                  <a:pt x="17" y="96"/>
                  <a:pt x="13" y="99"/>
                  <a:pt x="9" y="102"/>
                </a:cubicBezTo>
                <a:cubicBezTo>
                  <a:pt x="8" y="104"/>
                  <a:pt x="7" y="105"/>
                  <a:pt x="7" y="107"/>
                </a:cubicBezTo>
                <a:cubicBezTo>
                  <a:pt x="7" y="108"/>
                  <a:pt x="9" y="110"/>
                  <a:pt x="11" y="111"/>
                </a:cubicBezTo>
                <a:cubicBezTo>
                  <a:pt x="13" y="112"/>
                  <a:pt x="16" y="112"/>
                  <a:pt x="18" y="113"/>
                </a:cubicBezTo>
                <a:cubicBezTo>
                  <a:pt x="27" y="115"/>
                  <a:pt x="35" y="115"/>
                  <a:pt x="46" y="116"/>
                </a:cubicBezTo>
                <a:cubicBezTo>
                  <a:pt x="52" y="115"/>
                  <a:pt x="57" y="115"/>
                  <a:pt x="62" y="115"/>
                </a:cubicBezTo>
                <a:cubicBezTo>
                  <a:pt x="64" y="115"/>
                  <a:pt x="65" y="116"/>
                  <a:pt x="66" y="118"/>
                </a:cubicBezTo>
                <a:cubicBezTo>
                  <a:pt x="66" y="120"/>
                  <a:pt x="64" y="121"/>
                  <a:pt x="63" y="121"/>
                </a:cubicBezTo>
                <a:cubicBezTo>
                  <a:pt x="58" y="122"/>
                  <a:pt x="52" y="122"/>
                  <a:pt x="46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6" name="Google Shape;4981;p109"/>
          <p:cNvSpPr>
            <a:spLocks/>
          </p:cNvSpPr>
          <p:nvPr/>
        </p:nvSpPr>
        <p:spPr bwMode="auto">
          <a:xfrm>
            <a:off x="1073154" y="5210904"/>
            <a:ext cx="665163" cy="579437"/>
          </a:xfrm>
          <a:custGeom>
            <a:avLst/>
            <a:gdLst>
              <a:gd name="T0" fmla="*/ 2147483646 w 170"/>
              <a:gd name="T1" fmla="*/ 2147483646 h 148"/>
              <a:gd name="T2" fmla="*/ 0 w 170"/>
              <a:gd name="T3" fmla="*/ 2147483646 h 148"/>
              <a:gd name="T4" fmla="*/ 2147483646 w 170"/>
              <a:gd name="T5" fmla="*/ 2147483646 h 148"/>
              <a:gd name="T6" fmla="*/ 2147483646 w 170"/>
              <a:gd name="T7" fmla="*/ 2147483646 h 148"/>
              <a:gd name="T8" fmla="*/ 2147483646 w 170"/>
              <a:gd name="T9" fmla="*/ 2147483646 h 148"/>
              <a:gd name="T10" fmla="*/ 2147483646 w 170"/>
              <a:gd name="T11" fmla="*/ 2147483646 h 148"/>
              <a:gd name="T12" fmla="*/ 2147483646 w 170"/>
              <a:gd name="T13" fmla="*/ 2147483646 h 148"/>
              <a:gd name="T14" fmla="*/ 2147483646 w 170"/>
              <a:gd name="T15" fmla="*/ 2147483646 h 148"/>
              <a:gd name="T16" fmla="*/ 2147483646 w 170"/>
              <a:gd name="T17" fmla="*/ 2147483646 h 148"/>
              <a:gd name="T18" fmla="*/ 2147483646 w 170"/>
              <a:gd name="T19" fmla="*/ 2147483646 h 148"/>
              <a:gd name="T20" fmla="*/ 2147483646 w 170"/>
              <a:gd name="T21" fmla="*/ 2147483646 h 148"/>
              <a:gd name="T22" fmla="*/ 2147483646 w 170"/>
              <a:gd name="T23" fmla="*/ 2147483646 h 148"/>
              <a:gd name="T24" fmla="*/ 2147483646 w 170"/>
              <a:gd name="T25" fmla="*/ 2147483646 h 148"/>
              <a:gd name="T26" fmla="*/ 2147483646 w 170"/>
              <a:gd name="T27" fmla="*/ 2147483646 h 148"/>
              <a:gd name="T28" fmla="*/ 2147483646 w 170"/>
              <a:gd name="T29" fmla="*/ 2147483646 h 148"/>
              <a:gd name="T30" fmla="*/ 2147483646 w 170"/>
              <a:gd name="T31" fmla="*/ 2147483646 h 148"/>
              <a:gd name="T32" fmla="*/ 2147483646 w 170"/>
              <a:gd name="T33" fmla="*/ 2147483646 h 148"/>
              <a:gd name="T34" fmla="*/ 2147483646 w 170"/>
              <a:gd name="T35" fmla="*/ 2147483646 h 148"/>
              <a:gd name="T36" fmla="*/ 2147483646 w 170"/>
              <a:gd name="T37" fmla="*/ 2147483646 h 148"/>
              <a:gd name="T38" fmla="*/ 2147483646 w 170"/>
              <a:gd name="T39" fmla="*/ 2147483646 h 148"/>
              <a:gd name="T40" fmla="*/ 2147483646 w 170"/>
              <a:gd name="T41" fmla="*/ 2147483646 h 148"/>
              <a:gd name="T42" fmla="*/ 2147483646 w 170"/>
              <a:gd name="T43" fmla="*/ 2147483646 h 148"/>
              <a:gd name="T44" fmla="*/ 2147483646 w 170"/>
              <a:gd name="T45" fmla="*/ 2147483646 h 148"/>
              <a:gd name="T46" fmla="*/ 2147483646 w 170"/>
              <a:gd name="T47" fmla="*/ 2147483646 h 148"/>
              <a:gd name="T48" fmla="*/ 0 w 170"/>
              <a:gd name="T49" fmla="*/ 2147483646 h 148"/>
              <a:gd name="T50" fmla="*/ 2147483646 w 170"/>
              <a:gd name="T51" fmla="*/ 2147483646 h 148"/>
              <a:gd name="T52" fmla="*/ 2147483646 w 170"/>
              <a:gd name="T53" fmla="*/ 2147483646 h 148"/>
              <a:gd name="T54" fmla="*/ 2147483646 w 170"/>
              <a:gd name="T55" fmla="*/ 2147483646 h 148"/>
              <a:gd name="T56" fmla="*/ 2147483646 w 170"/>
              <a:gd name="T57" fmla="*/ 2147483646 h 148"/>
              <a:gd name="T58" fmla="*/ 2147483646 w 170"/>
              <a:gd name="T59" fmla="*/ 2147483646 h 148"/>
              <a:gd name="T60" fmla="*/ 2147483646 w 170"/>
              <a:gd name="T61" fmla="*/ 2147483646 h 148"/>
              <a:gd name="T62" fmla="*/ 2147483646 w 170"/>
              <a:gd name="T63" fmla="*/ 2147483646 h 148"/>
              <a:gd name="T64" fmla="*/ 2147483646 w 170"/>
              <a:gd name="T65" fmla="*/ 0 h 148"/>
              <a:gd name="T66" fmla="*/ 2147483646 w 170"/>
              <a:gd name="T67" fmla="*/ 2147483646 h 14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0" h="148" extrusionOk="0">
                <a:moveTo>
                  <a:pt x="150" y="148"/>
                </a:moveTo>
                <a:cubicBezTo>
                  <a:pt x="20" y="148"/>
                  <a:pt x="20" y="148"/>
                  <a:pt x="20" y="148"/>
                </a:cubicBezTo>
                <a:cubicBezTo>
                  <a:pt x="9" y="148"/>
                  <a:pt x="0" y="139"/>
                  <a:pt x="0" y="12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4"/>
                  <a:pt x="2" y="92"/>
                  <a:pt x="4" y="92"/>
                </a:cubicBezTo>
                <a:cubicBezTo>
                  <a:pt x="6" y="92"/>
                  <a:pt x="7" y="94"/>
                  <a:pt x="7" y="96"/>
                </a:cubicBezTo>
                <a:cubicBezTo>
                  <a:pt x="7" y="128"/>
                  <a:pt x="7" y="128"/>
                  <a:pt x="7" y="128"/>
                </a:cubicBezTo>
                <a:cubicBezTo>
                  <a:pt x="7" y="135"/>
                  <a:pt x="13" y="140"/>
                  <a:pt x="2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7" y="140"/>
                  <a:pt x="162" y="135"/>
                  <a:pt x="162" y="128"/>
                </a:cubicBezTo>
                <a:cubicBezTo>
                  <a:pt x="162" y="96"/>
                  <a:pt x="162" y="96"/>
                  <a:pt x="162" y="96"/>
                </a:cubicBezTo>
                <a:cubicBezTo>
                  <a:pt x="162" y="94"/>
                  <a:pt x="164" y="93"/>
                  <a:pt x="166" y="93"/>
                </a:cubicBezTo>
                <a:cubicBezTo>
                  <a:pt x="168" y="93"/>
                  <a:pt x="170" y="94"/>
                  <a:pt x="170" y="96"/>
                </a:cubicBezTo>
                <a:cubicBezTo>
                  <a:pt x="170" y="128"/>
                  <a:pt x="170" y="128"/>
                  <a:pt x="170" y="128"/>
                </a:cubicBezTo>
                <a:cubicBezTo>
                  <a:pt x="170" y="139"/>
                  <a:pt x="161" y="148"/>
                  <a:pt x="150" y="148"/>
                </a:cubicBezTo>
                <a:close/>
                <a:moveTo>
                  <a:pt x="92" y="106"/>
                </a:moveTo>
                <a:cubicBezTo>
                  <a:pt x="78" y="106"/>
                  <a:pt x="78" y="106"/>
                  <a:pt x="78" y="106"/>
                </a:cubicBezTo>
                <a:cubicBezTo>
                  <a:pt x="73" y="106"/>
                  <a:pt x="68" y="101"/>
                  <a:pt x="68" y="95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3"/>
                  <a:pt x="73" y="68"/>
                  <a:pt x="78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7" y="68"/>
                  <a:pt x="101" y="73"/>
                  <a:pt x="101" y="79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101" y="101"/>
                  <a:pt x="97" y="106"/>
                  <a:pt x="92" y="106"/>
                </a:cubicBezTo>
                <a:close/>
                <a:moveTo>
                  <a:pt x="78" y="76"/>
                </a:moveTo>
                <a:cubicBezTo>
                  <a:pt x="77" y="76"/>
                  <a:pt x="76" y="77"/>
                  <a:pt x="76" y="79"/>
                </a:cubicBezTo>
                <a:cubicBezTo>
                  <a:pt x="76" y="95"/>
                  <a:pt x="76" y="95"/>
                  <a:pt x="76" y="95"/>
                </a:cubicBezTo>
                <a:cubicBezTo>
                  <a:pt x="76" y="97"/>
                  <a:pt x="77" y="98"/>
                  <a:pt x="78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3" y="98"/>
                  <a:pt x="94" y="97"/>
                  <a:pt x="94" y="95"/>
                </a:cubicBezTo>
                <a:cubicBezTo>
                  <a:pt x="94" y="79"/>
                  <a:pt x="94" y="79"/>
                  <a:pt x="94" y="79"/>
                </a:cubicBezTo>
                <a:cubicBezTo>
                  <a:pt x="94" y="77"/>
                  <a:pt x="93" y="76"/>
                  <a:pt x="92" y="76"/>
                </a:cubicBezTo>
                <a:lnTo>
                  <a:pt x="78" y="76"/>
                </a:lnTo>
                <a:close/>
                <a:moveTo>
                  <a:pt x="150" y="91"/>
                </a:moveTo>
                <a:cubicBezTo>
                  <a:pt x="112" y="91"/>
                  <a:pt x="112" y="91"/>
                  <a:pt x="112" y="91"/>
                </a:cubicBezTo>
                <a:cubicBezTo>
                  <a:pt x="110" y="91"/>
                  <a:pt x="108" y="89"/>
                  <a:pt x="108" y="87"/>
                </a:cubicBezTo>
                <a:cubicBezTo>
                  <a:pt x="108" y="85"/>
                  <a:pt x="110" y="83"/>
                  <a:pt x="112" y="83"/>
                </a:cubicBezTo>
                <a:cubicBezTo>
                  <a:pt x="150" y="83"/>
                  <a:pt x="150" y="83"/>
                  <a:pt x="150" y="83"/>
                </a:cubicBezTo>
                <a:cubicBezTo>
                  <a:pt x="157" y="83"/>
                  <a:pt x="162" y="78"/>
                  <a:pt x="162" y="71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39"/>
                  <a:pt x="157" y="34"/>
                  <a:pt x="15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3" y="34"/>
                  <a:pt x="7" y="39"/>
                  <a:pt x="7" y="46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78"/>
                  <a:pt x="13" y="83"/>
                  <a:pt x="20" y="83"/>
                </a:cubicBezTo>
                <a:cubicBezTo>
                  <a:pt x="58" y="83"/>
                  <a:pt x="58" y="83"/>
                  <a:pt x="58" y="83"/>
                </a:cubicBezTo>
                <a:cubicBezTo>
                  <a:pt x="60" y="83"/>
                  <a:pt x="62" y="85"/>
                  <a:pt x="62" y="87"/>
                </a:cubicBezTo>
                <a:cubicBezTo>
                  <a:pt x="62" y="89"/>
                  <a:pt x="60" y="91"/>
                  <a:pt x="58" y="91"/>
                </a:cubicBezTo>
                <a:cubicBezTo>
                  <a:pt x="20" y="91"/>
                  <a:pt x="20" y="91"/>
                  <a:pt x="20" y="91"/>
                </a:cubicBezTo>
                <a:cubicBezTo>
                  <a:pt x="9" y="91"/>
                  <a:pt x="0" y="82"/>
                  <a:pt x="0" y="7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5"/>
                  <a:pt x="9" y="26"/>
                  <a:pt x="20" y="26"/>
                </a:cubicBezTo>
                <a:cubicBezTo>
                  <a:pt x="150" y="26"/>
                  <a:pt x="150" y="26"/>
                  <a:pt x="150" y="26"/>
                </a:cubicBezTo>
                <a:cubicBezTo>
                  <a:pt x="161" y="26"/>
                  <a:pt x="170" y="35"/>
                  <a:pt x="170" y="46"/>
                </a:cubicBezTo>
                <a:cubicBezTo>
                  <a:pt x="170" y="74"/>
                  <a:pt x="170" y="74"/>
                  <a:pt x="170" y="74"/>
                </a:cubicBezTo>
                <a:cubicBezTo>
                  <a:pt x="170" y="75"/>
                  <a:pt x="170" y="75"/>
                  <a:pt x="169" y="76"/>
                </a:cubicBezTo>
                <a:cubicBezTo>
                  <a:pt x="167" y="84"/>
                  <a:pt x="159" y="91"/>
                  <a:pt x="150" y="91"/>
                </a:cubicBezTo>
                <a:close/>
                <a:moveTo>
                  <a:pt x="113" y="20"/>
                </a:moveTo>
                <a:cubicBezTo>
                  <a:pt x="111" y="20"/>
                  <a:pt x="109" y="18"/>
                  <a:pt x="109" y="16"/>
                </a:cubicBezTo>
                <a:cubicBezTo>
                  <a:pt x="109" y="12"/>
                  <a:pt x="105" y="8"/>
                  <a:pt x="99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65" y="8"/>
                  <a:pt x="60" y="12"/>
                  <a:pt x="60" y="16"/>
                </a:cubicBezTo>
                <a:cubicBezTo>
                  <a:pt x="60" y="18"/>
                  <a:pt x="59" y="20"/>
                  <a:pt x="57" y="20"/>
                </a:cubicBezTo>
                <a:cubicBezTo>
                  <a:pt x="55" y="20"/>
                  <a:pt x="53" y="18"/>
                  <a:pt x="53" y="16"/>
                </a:cubicBezTo>
                <a:cubicBezTo>
                  <a:pt x="53" y="8"/>
                  <a:pt x="61" y="0"/>
                  <a:pt x="71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9" y="0"/>
                  <a:pt x="117" y="8"/>
                  <a:pt x="117" y="16"/>
                </a:cubicBezTo>
                <a:cubicBezTo>
                  <a:pt x="117" y="18"/>
                  <a:pt x="115" y="20"/>
                  <a:pt x="113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7" name="Google Shape;4982;p109"/>
          <p:cNvSpPr>
            <a:spLocks/>
          </p:cNvSpPr>
          <p:nvPr/>
        </p:nvSpPr>
        <p:spPr bwMode="auto">
          <a:xfrm>
            <a:off x="1077899" y="2603486"/>
            <a:ext cx="663575" cy="774700"/>
          </a:xfrm>
          <a:custGeom>
            <a:avLst/>
            <a:gdLst>
              <a:gd name="T0" fmla="*/ 2147483646 w 170"/>
              <a:gd name="T1" fmla="*/ 2147483646 h 198"/>
              <a:gd name="T2" fmla="*/ 2147483646 w 170"/>
              <a:gd name="T3" fmla="*/ 2147483646 h 198"/>
              <a:gd name="T4" fmla="*/ 2147483646 w 170"/>
              <a:gd name="T5" fmla="*/ 2147483646 h 198"/>
              <a:gd name="T6" fmla="*/ 2147483646 w 170"/>
              <a:gd name="T7" fmla="*/ 2147483646 h 198"/>
              <a:gd name="T8" fmla="*/ 2147483646 w 170"/>
              <a:gd name="T9" fmla="*/ 2147483646 h 198"/>
              <a:gd name="T10" fmla="*/ 2147483646 w 170"/>
              <a:gd name="T11" fmla="*/ 2147483646 h 198"/>
              <a:gd name="T12" fmla="*/ 2147483646 w 170"/>
              <a:gd name="T13" fmla="*/ 2147483646 h 198"/>
              <a:gd name="T14" fmla="*/ 2147483646 w 170"/>
              <a:gd name="T15" fmla="*/ 2147483646 h 198"/>
              <a:gd name="T16" fmla="*/ 2147483646 w 170"/>
              <a:gd name="T17" fmla="*/ 2147483646 h 198"/>
              <a:gd name="T18" fmla="*/ 2147483646 w 170"/>
              <a:gd name="T19" fmla="*/ 2147483646 h 198"/>
              <a:gd name="T20" fmla="*/ 2147483646 w 170"/>
              <a:gd name="T21" fmla="*/ 2147483646 h 198"/>
              <a:gd name="T22" fmla="*/ 2147483646 w 170"/>
              <a:gd name="T23" fmla="*/ 2147483646 h 198"/>
              <a:gd name="T24" fmla="*/ 2147483646 w 170"/>
              <a:gd name="T25" fmla="*/ 2147483646 h 198"/>
              <a:gd name="T26" fmla="*/ 2147483646 w 170"/>
              <a:gd name="T27" fmla="*/ 2147483646 h 198"/>
              <a:gd name="T28" fmla="*/ 2147483646 w 170"/>
              <a:gd name="T29" fmla="*/ 2147483646 h 198"/>
              <a:gd name="T30" fmla="*/ 2147483646 w 170"/>
              <a:gd name="T31" fmla="*/ 2147483646 h 198"/>
              <a:gd name="T32" fmla="*/ 2147483646 w 170"/>
              <a:gd name="T33" fmla="*/ 2147483646 h 198"/>
              <a:gd name="T34" fmla="*/ 2147483646 w 170"/>
              <a:gd name="T35" fmla="*/ 2147483646 h 198"/>
              <a:gd name="T36" fmla="*/ 2147483646 w 170"/>
              <a:gd name="T37" fmla="*/ 2147483646 h 198"/>
              <a:gd name="T38" fmla="*/ 2147483646 w 170"/>
              <a:gd name="T39" fmla="*/ 2147483646 h 198"/>
              <a:gd name="T40" fmla="*/ 2147483646 w 170"/>
              <a:gd name="T41" fmla="*/ 2147483646 h 198"/>
              <a:gd name="T42" fmla="*/ 2147483646 w 170"/>
              <a:gd name="T43" fmla="*/ 2147483646 h 198"/>
              <a:gd name="T44" fmla="*/ 2147483646 w 170"/>
              <a:gd name="T45" fmla="*/ 2147483646 h 198"/>
              <a:gd name="T46" fmla="*/ 0 w 170"/>
              <a:gd name="T47" fmla="*/ 2147483646 h 198"/>
              <a:gd name="T48" fmla="*/ 2147483646 w 170"/>
              <a:gd name="T49" fmla="*/ 2147483646 h 198"/>
              <a:gd name="T50" fmla="*/ 2147483646 w 170"/>
              <a:gd name="T51" fmla="*/ 2147483646 h 198"/>
              <a:gd name="T52" fmla="*/ 2147483646 w 170"/>
              <a:gd name="T53" fmla="*/ 2147483646 h 198"/>
              <a:gd name="T54" fmla="*/ 2147483646 w 170"/>
              <a:gd name="T55" fmla="*/ 2147483646 h 198"/>
              <a:gd name="T56" fmla="*/ 2147483646 w 170"/>
              <a:gd name="T57" fmla="*/ 2147483646 h 198"/>
              <a:gd name="T58" fmla="*/ 2147483646 w 170"/>
              <a:gd name="T59" fmla="*/ 2147483646 h 198"/>
              <a:gd name="T60" fmla="*/ 2147483646 w 170"/>
              <a:gd name="T61" fmla="*/ 2147483646 h 198"/>
              <a:gd name="T62" fmla="*/ 2147483646 w 170"/>
              <a:gd name="T63" fmla="*/ 2147483646 h 198"/>
              <a:gd name="T64" fmla="*/ 2147483646 w 170"/>
              <a:gd name="T65" fmla="*/ 2147483646 h 198"/>
              <a:gd name="T66" fmla="*/ 2147483646 w 170"/>
              <a:gd name="T67" fmla="*/ 2147483646 h 198"/>
              <a:gd name="T68" fmla="*/ 2147483646 w 170"/>
              <a:gd name="T69" fmla="*/ 2147483646 h 198"/>
              <a:gd name="T70" fmla="*/ 2147483646 w 170"/>
              <a:gd name="T71" fmla="*/ 2147483646 h 198"/>
              <a:gd name="T72" fmla="*/ 2147483646 w 170"/>
              <a:gd name="T73" fmla="*/ 2147483646 h 198"/>
              <a:gd name="T74" fmla="*/ 2147483646 w 170"/>
              <a:gd name="T75" fmla="*/ 2147483646 h 198"/>
              <a:gd name="T76" fmla="*/ 2147483646 w 170"/>
              <a:gd name="T77" fmla="*/ 2147483646 h 198"/>
              <a:gd name="T78" fmla="*/ 2147483646 w 170"/>
              <a:gd name="T79" fmla="*/ 2147483646 h 198"/>
              <a:gd name="T80" fmla="*/ 2147483646 w 170"/>
              <a:gd name="T81" fmla="*/ 2147483646 h 198"/>
              <a:gd name="T82" fmla="*/ 2147483646 w 170"/>
              <a:gd name="T83" fmla="*/ 2147483646 h 198"/>
              <a:gd name="T84" fmla="*/ 2147483646 w 170"/>
              <a:gd name="T85" fmla="*/ 2147483646 h 198"/>
              <a:gd name="T86" fmla="*/ 2147483646 w 170"/>
              <a:gd name="T87" fmla="*/ 0 h 198"/>
              <a:gd name="T88" fmla="*/ 2147483646 w 170"/>
              <a:gd name="T89" fmla="*/ 2147483646 h 19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0" h="198" extrusionOk="0">
                <a:moveTo>
                  <a:pt x="98" y="198"/>
                </a:moveTo>
                <a:cubicBezTo>
                  <a:pt x="70" y="198"/>
                  <a:pt x="70" y="198"/>
                  <a:pt x="70" y="198"/>
                </a:cubicBezTo>
                <a:cubicBezTo>
                  <a:pt x="68" y="198"/>
                  <a:pt x="66" y="197"/>
                  <a:pt x="66" y="195"/>
                </a:cubicBezTo>
                <a:cubicBezTo>
                  <a:pt x="66" y="193"/>
                  <a:pt x="68" y="191"/>
                  <a:pt x="70" y="191"/>
                </a:cubicBezTo>
                <a:cubicBezTo>
                  <a:pt x="98" y="191"/>
                  <a:pt x="98" y="191"/>
                  <a:pt x="98" y="191"/>
                </a:cubicBezTo>
                <a:cubicBezTo>
                  <a:pt x="100" y="191"/>
                  <a:pt x="101" y="193"/>
                  <a:pt x="101" y="195"/>
                </a:cubicBezTo>
                <a:cubicBezTo>
                  <a:pt x="101" y="197"/>
                  <a:pt x="100" y="198"/>
                  <a:pt x="98" y="198"/>
                </a:cubicBezTo>
                <a:close/>
                <a:moveTo>
                  <a:pt x="105" y="186"/>
                </a:moveTo>
                <a:cubicBezTo>
                  <a:pt x="62" y="186"/>
                  <a:pt x="62" y="186"/>
                  <a:pt x="62" y="186"/>
                </a:cubicBezTo>
                <a:cubicBezTo>
                  <a:pt x="60" y="186"/>
                  <a:pt x="59" y="184"/>
                  <a:pt x="59" y="182"/>
                </a:cubicBezTo>
                <a:cubicBezTo>
                  <a:pt x="59" y="180"/>
                  <a:pt x="60" y="178"/>
                  <a:pt x="62" y="178"/>
                </a:cubicBezTo>
                <a:cubicBezTo>
                  <a:pt x="105" y="178"/>
                  <a:pt x="105" y="178"/>
                  <a:pt x="105" y="178"/>
                </a:cubicBezTo>
                <a:cubicBezTo>
                  <a:pt x="107" y="178"/>
                  <a:pt x="109" y="180"/>
                  <a:pt x="109" y="182"/>
                </a:cubicBezTo>
                <a:cubicBezTo>
                  <a:pt x="109" y="184"/>
                  <a:pt x="107" y="186"/>
                  <a:pt x="105" y="186"/>
                </a:cubicBezTo>
                <a:close/>
                <a:moveTo>
                  <a:pt x="84" y="172"/>
                </a:moveTo>
                <a:cubicBezTo>
                  <a:pt x="76" y="172"/>
                  <a:pt x="68" y="172"/>
                  <a:pt x="67" y="172"/>
                </a:cubicBezTo>
                <a:cubicBezTo>
                  <a:pt x="67" y="172"/>
                  <a:pt x="67" y="172"/>
                  <a:pt x="67" y="172"/>
                </a:cubicBezTo>
                <a:cubicBezTo>
                  <a:pt x="60" y="172"/>
                  <a:pt x="56" y="169"/>
                  <a:pt x="54" y="162"/>
                </a:cubicBezTo>
                <a:cubicBezTo>
                  <a:pt x="54" y="160"/>
                  <a:pt x="54" y="157"/>
                  <a:pt x="54" y="154"/>
                </a:cubicBezTo>
                <a:cubicBezTo>
                  <a:pt x="54" y="150"/>
                  <a:pt x="53" y="146"/>
                  <a:pt x="52" y="144"/>
                </a:cubicBezTo>
                <a:cubicBezTo>
                  <a:pt x="46" y="133"/>
                  <a:pt x="42" y="126"/>
                  <a:pt x="37" y="115"/>
                </a:cubicBezTo>
                <a:cubicBezTo>
                  <a:pt x="31" y="105"/>
                  <a:pt x="25" y="89"/>
                  <a:pt x="29" y="74"/>
                </a:cubicBezTo>
                <a:cubicBezTo>
                  <a:pt x="34" y="55"/>
                  <a:pt x="54" y="36"/>
                  <a:pt x="83" y="36"/>
                </a:cubicBezTo>
                <a:cubicBezTo>
                  <a:pt x="113" y="36"/>
                  <a:pt x="133" y="55"/>
                  <a:pt x="137" y="74"/>
                </a:cubicBezTo>
                <a:cubicBezTo>
                  <a:pt x="141" y="89"/>
                  <a:pt x="136" y="105"/>
                  <a:pt x="130" y="115"/>
                </a:cubicBezTo>
                <a:cubicBezTo>
                  <a:pt x="124" y="126"/>
                  <a:pt x="121" y="133"/>
                  <a:pt x="115" y="144"/>
                </a:cubicBezTo>
                <a:cubicBezTo>
                  <a:pt x="113" y="146"/>
                  <a:pt x="113" y="150"/>
                  <a:pt x="113" y="154"/>
                </a:cubicBezTo>
                <a:cubicBezTo>
                  <a:pt x="113" y="157"/>
                  <a:pt x="113" y="160"/>
                  <a:pt x="112" y="162"/>
                </a:cubicBezTo>
                <a:cubicBezTo>
                  <a:pt x="111" y="169"/>
                  <a:pt x="107" y="172"/>
                  <a:pt x="100" y="172"/>
                </a:cubicBezTo>
                <a:cubicBezTo>
                  <a:pt x="99" y="172"/>
                  <a:pt x="91" y="172"/>
                  <a:pt x="84" y="172"/>
                </a:cubicBezTo>
                <a:close/>
                <a:moveTo>
                  <a:pt x="67" y="164"/>
                </a:moveTo>
                <a:cubicBezTo>
                  <a:pt x="68" y="165"/>
                  <a:pt x="99" y="165"/>
                  <a:pt x="99" y="164"/>
                </a:cubicBezTo>
                <a:cubicBezTo>
                  <a:pt x="104" y="164"/>
                  <a:pt x="104" y="164"/>
                  <a:pt x="105" y="161"/>
                </a:cubicBezTo>
                <a:cubicBezTo>
                  <a:pt x="105" y="159"/>
                  <a:pt x="106" y="156"/>
                  <a:pt x="106" y="154"/>
                </a:cubicBezTo>
                <a:cubicBezTo>
                  <a:pt x="106" y="149"/>
                  <a:pt x="106" y="144"/>
                  <a:pt x="108" y="140"/>
                </a:cubicBezTo>
                <a:cubicBezTo>
                  <a:pt x="114" y="130"/>
                  <a:pt x="118" y="122"/>
                  <a:pt x="123" y="112"/>
                </a:cubicBezTo>
                <a:cubicBezTo>
                  <a:pt x="127" y="104"/>
                  <a:pt x="134" y="89"/>
                  <a:pt x="130" y="76"/>
                </a:cubicBezTo>
                <a:cubicBezTo>
                  <a:pt x="126" y="60"/>
                  <a:pt x="108" y="43"/>
                  <a:pt x="83" y="43"/>
                </a:cubicBezTo>
                <a:cubicBezTo>
                  <a:pt x="58" y="43"/>
                  <a:pt x="40" y="60"/>
                  <a:pt x="36" y="76"/>
                </a:cubicBezTo>
                <a:cubicBezTo>
                  <a:pt x="33" y="89"/>
                  <a:pt x="39" y="104"/>
                  <a:pt x="43" y="112"/>
                </a:cubicBezTo>
                <a:cubicBezTo>
                  <a:pt x="49" y="122"/>
                  <a:pt x="53" y="130"/>
                  <a:pt x="58" y="140"/>
                </a:cubicBezTo>
                <a:cubicBezTo>
                  <a:pt x="61" y="144"/>
                  <a:pt x="61" y="149"/>
                  <a:pt x="61" y="154"/>
                </a:cubicBezTo>
                <a:cubicBezTo>
                  <a:pt x="61" y="156"/>
                  <a:pt x="61" y="159"/>
                  <a:pt x="62" y="161"/>
                </a:cubicBezTo>
                <a:cubicBezTo>
                  <a:pt x="62" y="164"/>
                  <a:pt x="63" y="164"/>
                  <a:pt x="67" y="164"/>
                </a:cubicBezTo>
                <a:cubicBezTo>
                  <a:pt x="67" y="164"/>
                  <a:pt x="67" y="164"/>
                  <a:pt x="67" y="164"/>
                </a:cubicBezTo>
                <a:close/>
                <a:moveTo>
                  <a:pt x="18" y="91"/>
                </a:moveTo>
                <a:cubicBezTo>
                  <a:pt x="4" y="91"/>
                  <a:pt x="4" y="91"/>
                  <a:pt x="4" y="91"/>
                </a:cubicBezTo>
                <a:cubicBezTo>
                  <a:pt x="2" y="91"/>
                  <a:pt x="0" y="90"/>
                  <a:pt x="0" y="88"/>
                </a:cubicBezTo>
                <a:cubicBezTo>
                  <a:pt x="0" y="86"/>
                  <a:pt x="2" y="84"/>
                  <a:pt x="4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20" y="84"/>
                  <a:pt x="22" y="86"/>
                  <a:pt x="22" y="88"/>
                </a:cubicBezTo>
                <a:cubicBezTo>
                  <a:pt x="22" y="90"/>
                  <a:pt x="20" y="91"/>
                  <a:pt x="18" y="91"/>
                </a:cubicBezTo>
                <a:close/>
                <a:moveTo>
                  <a:pt x="166" y="89"/>
                </a:moveTo>
                <a:cubicBezTo>
                  <a:pt x="148" y="89"/>
                  <a:pt x="148" y="89"/>
                  <a:pt x="148" y="89"/>
                </a:cubicBezTo>
                <a:cubicBezTo>
                  <a:pt x="146" y="89"/>
                  <a:pt x="145" y="87"/>
                  <a:pt x="145" y="85"/>
                </a:cubicBezTo>
                <a:cubicBezTo>
                  <a:pt x="145" y="83"/>
                  <a:pt x="146" y="81"/>
                  <a:pt x="148" y="81"/>
                </a:cubicBezTo>
                <a:cubicBezTo>
                  <a:pt x="166" y="81"/>
                  <a:pt x="166" y="81"/>
                  <a:pt x="166" y="81"/>
                </a:cubicBezTo>
                <a:cubicBezTo>
                  <a:pt x="168" y="81"/>
                  <a:pt x="170" y="83"/>
                  <a:pt x="170" y="85"/>
                </a:cubicBezTo>
                <a:cubicBezTo>
                  <a:pt x="170" y="87"/>
                  <a:pt x="168" y="89"/>
                  <a:pt x="166" y="89"/>
                </a:cubicBezTo>
                <a:close/>
                <a:moveTo>
                  <a:pt x="50" y="86"/>
                </a:moveTo>
                <a:cubicBezTo>
                  <a:pt x="50" y="86"/>
                  <a:pt x="50" y="86"/>
                  <a:pt x="49" y="86"/>
                </a:cubicBezTo>
                <a:cubicBezTo>
                  <a:pt x="47" y="85"/>
                  <a:pt x="46" y="83"/>
                  <a:pt x="47" y="81"/>
                </a:cubicBezTo>
                <a:cubicBezTo>
                  <a:pt x="50" y="67"/>
                  <a:pt x="64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7" y="54"/>
                  <a:pt x="89" y="55"/>
                  <a:pt x="89" y="57"/>
                </a:cubicBezTo>
                <a:cubicBezTo>
                  <a:pt x="89" y="59"/>
                  <a:pt x="87" y="61"/>
                  <a:pt x="85" y="61"/>
                </a:cubicBezTo>
                <a:cubicBezTo>
                  <a:pt x="68" y="61"/>
                  <a:pt x="56" y="72"/>
                  <a:pt x="54" y="83"/>
                </a:cubicBezTo>
                <a:cubicBezTo>
                  <a:pt x="53" y="85"/>
                  <a:pt x="52" y="86"/>
                  <a:pt x="50" y="86"/>
                </a:cubicBezTo>
                <a:close/>
                <a:moveTo>
                  <a:pt x="131" y="45"/>
                </a:moveTo>
                <a:cubicBezTo>
                  <a:pt x="130" y="45"/>
                  <a:pt x="129" y="45"/>
                  <a:pt x="128" y="44"/>
                </a:cubicBezTo>
                <a:cubicBezTo>
                  <a:pt x="127" y="43"/>
                  <a:pt x="127" y="40"/>
                  <a:pt x="128" y="39"/>
                </a:cubicBezTo>
                <a:cubicBezTo>
                  <a:pt x="140" y="26"/>
                  <a:pt x="140" y="26"/>
                  <a:pt x="140" y="26"/>
                </a:cubicBezTo>
                <a:cubicBezTo>
                  <a:pt x="142" y="25"/>
                  <a:pt x="144" y="25"/>
                  <a:pt x="146" y="26"/>
                </a:cubicBezTo>
                <a:cubicBezTo>
                  <a:pt x="147" y="28"/>
                  <a:pt x="147" y="30"/>
                  <a:pt x="146" y="32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2" y="45"/>
                  <a:pt x="132" y="45"/>
                  <a:pt x="131" y="45"/>
                </a:cubicBezTo>
                <a:close/>
                <a:moveTo>
                  <a:pt x="37" y="45"/>
                </a:moveTo>
                <a:cubicBezTo>
                  <a:pt x="36" y="45"/>
                  <a:pt x="35" y="45"/>
                  <a:pt x="34" y="44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0"/>
                  <a:pt x="20" y="28"/>
                  <a:pt x="22" y="26"/>
                </a:cubicBezTo>
                <a:cubicBezTo>
                  <a:pt x="23" y="25"/>
                  <a:pt x="26" y="25"/>
                  <a:pt x="27" y="26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40"/>
                  <a:pt x="41" y="43"/>
                  <a:pt x="40" y="44"/>
                </a:cubicBezTo>
                <a:cubicBezTo>
                  <a:pt x="39" y="45"/>
                  <a:pt x="38" y="45"/>
                  <a:pt x="37" y="45"/>
                </a:cubicBezTo>
                <a:close/>
                <a:moveTo>
                  <a:pt x="83" y="29"/>
                </a:moveTo>
                <a:cubicBezTo>
                  <a:pt x="81" y="29"/>
                  <a:pt x="80" y="27"/>
                  <a:pt x="80" y="25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81" y="0"/>
                  <a:pt x="83" y="0"/>
                </a:cubicBezTo>
                <a:cubicBezTo>
                  <a:pt x="85" y="0"/>
                  <a:pt x="87" y="2"/>
                  <a:pt x="87" y="4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5" y="29"/>
                  <a:pt x="83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8" name="Google Shape;4983;p109"/>
          <p:cNvSpPr>
            <a:spLocks/>
          </p:cNvSpPr>
          <p:nvPr/>
        </p:nvSpPr>
        <p:spPr bwMode="auto">
          <a:xfrm>
            <a:off x="10528210" y="5271564"/>
            <a:ext cx="652462" cy="587375"/>
          </a:xfrm>
          <a:custGeom>
            <a:avLst/>
            <a:gdLst>
              <a:gd name="T0" fmla="*/ 2147483646 w 167"/>
              <a:gd name="T1" fmla="*/ 2147483646 h 150"/>
              <a:gd name="T2" fmla="*/ 2147483646 w 167"/>
              <a:gd name="T3" fmla="*/ 2147483646 h 150"/>
              <a:gd name="T4" fmla="*/ 2147483646 w 167"/>
              <a:gd name="T5" fmla="*/ 2147483646 h 150"/>
              <a:gd name="T6" fmla="*/ 2147483646 w 167"/>
              <a:gd name="T7" fmla="*/ 2147483646 h 150"/>
              <a:gd name="T8" fmla="*/ 2147483646 w 167"/>
              <a:gd name="T9" fmla="*/ 2147483646 h 150"/>
              <a:gd name="T10" fmla="*/ 2147483646 w 167"/>
              <a:gd name="T11" fmla="*/ 2147483646 h 150"/>
              <a:gd name="T12" fmla="*/ 2147483646 w 167"/>
              <a:gd name="T13" fmla="*/ 2147483646 h 150"/>
              <a:gd name="T14" fmla="*/ 2147483646 w 167"/>
              <a:gd name="T15" fmla="*/ 2147483646 h 150"/>
              <a:gd name="T16" fmla="*/ 2147483646 w 167"/>
              <a:gd name="T17" fmla="*/ 2147483646 h 150"/>
              <a:gd name="T18" fmla="*/ 2147483646 w 167"/>
              <a:gd name="T19" fmla="*/ 2147483646 h 150"/>
              <a:gd name="T20" fmla="*/ 2147483646 w 167"/>
              <a:gd name="T21" fmla="*/ 2147483646 h 150"/>
              <a:gd name="T22" fmla="*/ 2147483646 w 167"/>
              <a:gd name="T23" fmla="*/ 2147483646 h 150"/>
              <a:gd name="T24" fmla="*/ 2147483646 w 167"/>
              <a:gd name="T25" fmla="*/ 2147483646 h 150"/>
              <a:gd name="T26" fmla="*/ 2147483646 w 167"/>
              <a:gd name="T27" fmla="*/ 2147483646 h 150"/>
              <a:gd name="T28" fmla="*/ 2147483646 w 167"/>
              <a:gd name="T29" fmla="*/ 2147483646 h 150"/>
              <a:gd name="T30" fmla="*/ 2147483646 w 167"/>
              <a:gd name="T31" fmla="*/ 2147483646 h 150"/>
              <a:gd name="T32" fmla="*/ 2147483646 w 167"/>
              <a:gd name="T33" fmla="*/ 2147483646 h 150"/>
              <a:gd name="T34" fmla="*/ 2147483646 w 167"/>
              <a:gd name="T35" fmla="*/ 2147483646 h 150"/>
              <a:gd name="T36" fmla="*/ 2147483646 w 167"/>
              <a:gd name="T37" fmla="*/ 2147483646 h 150"/>
              <a:gd name="T38" fmla="*/ 2147483646 w 167"/>
              <a:gd name="T39" fmla="*/ 2147483646 h 150"/>
              <a:gd name="T40" fmla="*/ 2147483646 w 167"/>
              <a:gd name="T41" fmla="*/ 2147483646 h 150"/>
              <a:gd name="T42" fmla="*/ 2147483646 w 167"/>
              <a:gd name="T43" fmla="*/ 2147483646 h 150"/>
              <a:gd name="T44" fmla="*/ 2147483646 w 167"/>
              <a:gd name="T45" fmla="*/ 2147483646 h 150"/>
              <a:gd name="T46" fmla="*/ 2147483646 w 167"/>
              <a:gd name="T47" fmla="*/ 2147483646 h 150"/>
              <a:gd name="T48" fmla="*/ 2147483646 w 167"/>
              <a:gd name="T49" fmla="*/ 2147483646 h 150"/>
              <a:gd name="T50" fmla="*/ 2147483646 w 167"/>
              <a:gd name="T51" fmla="*/ 2147483646 h 150"/>
              <a:gd name="T52" fmla="*/ 2147483646 w 167"/>
              <a:gd name="T53" fmla="*/ 2147483646 h 150"/>
              <a:gd name="T54" fmla="*/ 2147483646 w 167"/>
              <a:gd name="T55" fmla="*/ 2147483646 h 150"/>
              <a:gd name="T56" fmla="*/ 2147483646 w 167"/>
              <a:gd name="T57" fmla="*/ 2147483646 h 150"/>
              <a:gd name="T58" fmla="*/ 2147483646 w 167"/>
              <a:gd name="T59" fmla="*/ 2147483646 h 150"/>
              <a:gd name="T60" fmla="*/ 2147483646 w 167"/>
              <a:gd name="T61" fmla="*/ 2147483646 h 150"/>
              <a:gd name="T62" fmla="*/ 2147483646 w 167"/>
              <a:gd name="T63" fmla="*/ 2147483646 h 150"/>
              <a:gd name="T64" fmla="*/ 2147483646 w 167"/>
              <a:gd name="T65" fmla="*/ 2147483646 h 150"/>
              <a:gd name="T66" fmla="*/ 2147483646 w 167"/>
              <a:gd name="T67" fmla="*/ 2147483646 h 150"/>
              <a:gd name="T68" fmla="*/ 2147483646 w 167"/>
              <a:gd name="T69" fmla="*/ 2147483646 h 150"/>
              <a:gd name="T70" fmla="*/ 2147483646 w 167"/>
              <a:gd name="T71" fmla="*/ 2147483646 h 150"/>
              <a:gd name="T72" fmla="*/ 2147483646 w 167"/>
              <a:gd name="T73" fmla="*/ 2147483646 h 150"/>
              <a:gd name="T74" fmla="*/ 2147483646 w 167"/>
              <a:gd name="T75" fmla="*/ 2147483646 h 150"/>
              <a:gd name="T76" fmla="*/ 2147483646 w 167"/>
              <a:gd name="T77" fmla="*/ 2147483646 h 150"/>
              <a:gd name="T78" fmla="*/ 2147483646 w 167"/>
              <a:gd name="T79" fmla="*/ 2147483646 h 150"/>
              <a:gd name="T80" fmla="*/ 2147483646 w 167"/>
              <a:gd name="T81" fmla="*/ 2147483646 h 150"/>
              <a:gd name="T82" fmla="*/ 2147483646 w 167"/>
              <a:gd name="T83" fmla="*/ 2147483646 h 150"/>
              <a:gd name="T84" fmla="*/ 2147483646 w 167"/>
              <a:gd name="T85" fmla="*/ 2147483646 h 150"/>
              <a:gd name="T86" fmla="*/ 2147483646 w 167"/>
              <a:gd name="T87" fmla="*/ 2147483646 h 150"/>
              <a:gd name="T88" fmla="*/ 2147483646 w 167"/>
              <a:gd name="T89" fmla="*/ 2147483646 h 150"/>
              <a:gd name="T90" fmla="*/ 2147483646 w 167"/>
              <a:gd name="T91" fmla="*/ 2147483646 h 150"/>
              <a:gd name="T92" fmla="*/ 0 w 167"/>
              <a:gd name="T93" fmla="*/ 2147483646 h 150"/>
              <a:gd name="T94" fmla="*/ 2147483646 w 167"/>
              <a:gd name="T95" fmla="*/ 2147483646 h 150"/>
              <a:gd name="T96" fmla="*/ 2147483646 w 167"/>
              <a:gd name="T97" fmla="*/ 2147483646 h 150"/>
              <a:gd name="T98" fmla="*/ 2147483646 w 167"/>
              <a:gd name="T99" fmla="*/ 2147483646 h 150"/>
              <a:gd name="T100" fmla="*/ 2147483646 w 167"/>
              <a:gd name="T101" fmla="*/ 2147483646 h 150"/>
              <a:gd name="T102" fmla="*/ 2147483646 w 167"/>
              <a:gd name="T103" fmla="*/ 2147483646 h 15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7" h="150" extrusionOk="0">
                <a:moveTo>
                  <a:pt x="37" y="68"/>
                </a:moveTo>
                <a:cubicBezTo>
                  <a:pt x="31" y="68"/>
                  <a:pt x="27" y="72"/>
                  <a:pt x="27" y="77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7" y="121"/>
                  <a:pt x="31" y="125"/>
                  <a:pt x="37" y="125"/>
                </a:cubicBezTo>
                <a:cubicBezTo>
                  <a:pt x="46" y="125"/>
                  <a:pt x="46" y="125"/>
                  <a:pt x="46" y="125"/>
                </a:cubicBezTo>
                <a:cubicBezTo>
                  <a:pt x="51" y="125"/>
                  <a:pt x="55" y="121"/>
                  <a:pt x="55" y="116"/>
                </a:cubicBezTo>
                <a:cubicBezTo>
                  <a:pt x="55" y="77"/>
                  <a:pt x="55" y="77"/>
                  <a:pt x="55" y="77"/>
                </a:cubicBezTo>
                <a:cubicBezTo>
                  <a:pt x="55" y="72"/>
                  <a:pt x="51" y="68"/>
                  <a:pt x="46" y="68"/>
                </a:cubicBezTo>
                <a:lnTo>
                  <a:pt x="37" y="68"/>
                </a:lnTo>
                <a:close/>
                <a:moveTo>
                  <a:pt x="48" y="77"/>
                </a:moveTo>
                <a:cubicBezTo>
                  <a:pt x="48" y="116"/>
                  <a:pt x="48" y="116"/>
                  <a:pt x="48" y="116"/>
                </a:cubicBezTo>
                <a:cubicBezTo>
                  <a:pt x="48" y="117"/>
                  <a:pt x="47" y="118"/>
                  <a:pt x="46" y="118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5" y="118"/>
                  <a:pt x="34" y="117"/>
                  <a:pt x="34" y="116"/>
                </a:cubicBezTo>
                <a:cubicBezTo>
                  <a:pt x="34" y="77"/>
                  <a:pt x="34" y="77"/>
                  <a:pt x="34" y="77"/>
                </a:cubicBezTo>
                <a:cubicBezTo>
                  <a:pt x="34" y="76"/>
                  <a:pt x="35" y="75"/>
                  <a:pt x="37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7" y="75"/>
                  <a:pt x="48" y="76"/>
                  <a:pt x="48" y="77"/>
                </a:cubicBezTo>
                <a:close/>
                <a:moveTo>
                  <a:pt x="71" y="54"/>
                </a:moveTo>
                <a:cubicBezTo>
                  <a:pt x="65" y="54"/>
                  <a:pt x="61" y="59"/>
                  <a:pt x="61" y="64"/>
                </a:cubicBezTo>
                <a:cubicBezTo>
                  <a:pt x="61" y="116"/>
                  <a:pt x="61" y="116"/>
                  <a:pt x="61" y="116"/>
                </a:cubicBezTo>
                <a:cubicBezTo>
                  <a:pt x="61" y="121"/>
                  <a:pt x="65" y="125"/>
                  <a:pt x="71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5" y="125"/>
                  <a:pt x="89" y="121"/>
                  <a:pt x="89" y="116"/>
                </a:cubicBezTo>
                <a:cubicBezTo>
                  <a:pt x="89" y="64"/>
                  <a:pt x="89" y="64"/>
                  <a:pt x="89" y="64"/>
                </a:cubicBezTo>
                <a:cubicBezTo>
                  <a:pt x="89" y="59"/>
                  <a:pt x="85" y="54"/>
                  <a:pt x="80" y="54"/>
                </a:cubicBezTo>
                <a:lnTo>
                  <a:pt x="71" y="54"/>
                </a:lnTo>
                <a:close/>
                <a:moveTo>
                  <a:pt x="82" y="64"/>
                </a:moveTo>
                <a:cubicBezTo>
                  <a:pt x="82" y="116"/>
                  <a:pt x="82" y="116"/>
                  <a:pt x="82" y="116"/>
                </a:cubicBezTo>
                <a:cubicBezTo>
                  <a:pt x="82" y="117"/>
                  <a:pt x="81" y="118"/>
                  <a:pt x="80" y="11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69" y="118"/>
                  <a:pt x="69" y="117"/>
                  <a:pt x="69" y="116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3"/>
                  <a:pt x="69" y="62"/>
                  <a:pt x="71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62"/>
                  <a:pt x="82" y="63"/>
                  <a:pt x="82" y="64"/>
                </a:cubicBezTo>
                <a:close/>
                <a:moveTo>
                  <a:pt x="105" y="43"/>
                </a:moveTo>
                <a:cubicBezTo>
                  <a:pt x="99" y="43"/>
                  <a:pt x="95" y="47"/>
                  <a:pt x="95" y="52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95" y="121"/>
                  <a:pt x="99" y="125"/>
                  <a:pt x="105" y="125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19" y="125"/>
                  <a:pt x="123" y="121"/>
                  <a:pt x="123" y="116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3" y="47"/>
                  <a:pt x="119" y="43"/>
                  <a:pt x="114" y="43"/>
                </a:cubicBezTo>
                <a:lnTo>
                  <a:pt x="105" y="43"/>
                </a:lnTo>
                <a:close/>
                <a:moveTo>
                  <a:pt x="116" y="52"/>
                </a:move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5" y="118"/>
                  <a:pt x="114" y="118"/>
                </a:cubicBezTo>
                <a:cubicBezTo>
                  <a:pt x="105" y="118"/>
                  <a:pt x="105" y="118"/>
                  <a:pt x="105" y="118"/>
                </a:cubicBezTo>
                <a:cubicBezTo>
                  <a:pt x="103" y="118"/>
                  <a:pt x="103" y="117"/>
                  <a:pt x="103" y="116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5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5" y="50"/>
                  <a:pt x="116" y="51"/>
                  <a:pt x="116" y="52"/>
                </a:cubicBezTo>
                <a:close/>
                <a:moveTo>
                  <a:pt x="129" y="40"/>
                </a:moveTo>
                <a:cubicBezTo>
                  <a:pt x="129" y="116"/>
                  <a:pt x="129" y="116"/>
                  <a:pt x="129" y="116"/>
                </a:cubicBezTo>
                <a:cubicBezTo>
                  <a:pt x="129" y="121"/>
                  <a:pt x="134" y="125"/>
                  <a:pt x="139" y="125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3" y="125"/>
                  <a:pt x="157" y="121"/>
                  <a:pt x="157" y="116"/>
                </a:cubicBezTo>
                <a:cubicBezTo>
                  <a:pt x="157" y="40"/>
                  <a:pt x="157" y="40"/>
                  <a:pt x="157" y="40"/>
                </a:cubicBezTo>
                <a:cubicBezTo>
                  <a:pt x="157" y="35"/>
                  <a:pt x="153" y="31"/>
                  <a:pt x="148" y="31"/>
                </a:cubicBezTo>
                <a:cubicBezTo>
                  <a:pt x="139" y="31"/>
                  <a:pt x="139" y="31"/>
                  <a:pt x="139" y="31"/>
                </a:cubicBezTo>
                <a:cubicBezTo>
                  <a:pt x="134" y="31"/>
                  <a:pt x="129" y="35"/>
                  <a:pt x="129" y="40"/>
                </a:cubicBezTo>
                <a:close/>
                <a:moveTo>
                  <a:pt x="150" y="40"/>
                </a:moveTo>
                <a:cubicBezTo>
                  <a:pt x="150" y="116"/>
                  <a:pt x="150" y="116"/>
                  <a:pt x="150" y="116"/>
                </a:cubicBezTo>
                <a:cubicBezTo>
                  <a:pt x="150" y="117"/>
                  <a:pt x="149" y="118"/>
                  <a:pt x="148" y="118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8" y="118"/>
                  <a:pt x="137" y="117"/>
                  <a:pt x="137" y="116"/>
                </a:cubicBezTo>
                <a:cubicBezTo>
                  <a:pt x="137" y="40"/>
                  <a:pt x="137" y="40"/>
                  <a:pt x="137" y="40"/>
                </a:cubicBezTo>
                <a:cubicBezTo>
                  <a:pt x="137" y="39"/>
                  <a:pt x="138" y="38"/>
                  <a:pt x="139" y="38"/>
                </a:cubicBezTo>
                <a:cubicBezTo>
                  <a:pt x="148" y="38"/>
                  <a:pt x="148" y="38"/>
                  <a:pt x="148" y="38"/>
                </a:cubicBezTo>
                <a:cubicBezTo>
                  <a:pt x="149" y="38"/>
                  <a:pt x="150" y="39"/>
                  <a:pt x="150" y="40"/>
                </a:cubicBezTo>
                <a:close/>
                <a:moveTo>
                  <a:pt x="87" y="30"/>
                </a:moveTo>
                <a:cubicBezTo>
                  <a:pt x="109" y="21"/>
                  <a:pt x="131" y="8"/>
                  <a:pt x="131" y="8"/>
                </a:cubicBezTo>
                <a:cubicBezTo>
                  <a:pt x="127" y="0"/>
                  <a:pt x="127" y="0"/>
                  <a:pt x="127" y="0"/>
                </a:cubicBezTo>
                <a:cubicBezTo>
                  <a:pt x="135" y="3"/>
                  <a:pt x="135" y="3"/>
                  <a:pt x="135" y="3"/>
                </a:cubicBezTo>
                <a:cubicBezTo>
                  <a:pt x="143" y="6"/>
                  <a:pt x="143" y="6"/>
                  <a:pt x="143" y="6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38" y="22"/>
                  <a:pt x="138" y="22"/>
                  <a:pt x="138" y="22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31" y="16"/>
                  <a:pt x="111" y="28"/>
                  <a:pt x="89" y="36"/>
                </a:cubicBezTo>
                <a:cubicBezTo>
                  <a:pt x="64" y="46"/>
                  <a:pt x="33" y="52"/>
                  <a:pt x="33" y="52"/>
                </a:cubicBezTo>
                <a:cubicBezTo>
                  <a:pt x="32" y="53"/>
                  <a:pt x="32" y="53"/>
                  <a:pt x="32" y="53"/>
                </a:cubicBezTo>
                <a:cubicBezTo>
                  <a:pt x="30" y="53"/>
                  <a:pt x="29" y="51"/>
                  <a:pt x="28" y="50"/>
                </a:cubicBezTo>
                <a:cubicBezTo>
                  <a:pt x="28" y="48"/>
                  <a:pt x="29" y="46"/>
                  <a:pt x="31" y="45"/>
                </a:cubicBezTo>
                <a:cubicBezTo>
                  <a:pt x="31" y="45"/>
                  <a:pt x="62" y="39"/>
                  <a:pt x="87" y="30"/>
                </a:cubicBezTo>
                <a:close/>
                <a:moveTo>
                  <a:pt x="167" y="138"/>
                </a:moveTo>
                <a:cubicBezTo>
                  <a:pt x="162" y="144"/>
                  <a:pt x="162" y="144"/>
                  <a:pt x="162" y="144"/>
                </a:cubicBezTo>
                <a:cubicBezTo>
                  <a:pt x="157" y="150"/>
                  <a:pt x="157" y="150"/>
                  <a:pt x="157" y="150"/>
                </a:cubicBezTo>
                <a:cubicBezTo>
                  <a:pt x="157" y="141"/>
                  <a:pt x="157" y="141"/>
                  <a:pt x="157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12" y="141"/>
                  <a:pt x="11" y="140"/>
                  <a:pt x="11" y="138"/>
                </a:cubicBezTo>
                <a:cubicBezTo>
                  <a:pt x="11" y="24"/>
                  <a:pt x="11" y="24"/>
                  <a:pt x="11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14" y="11"/>
                  <a:pt x="14" y="11"/>
                  <a:pt x="14" y="11"/>
                </a:cubicBezTo>
                <a:cubicBezTo>
                  <a:pt x="21" y="17"/>
                  <a:pt x="21" y="17"/>
                  <a:pt x="21" y="17"/>
                </a:cubicBezTo>
                <a:cubicBezTo>
                  <a:pt x="28" y="24"/>
                  <a:pt x="28" y="24"/>
                  <a:pt x="2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134"/>
                  <a:pt x="18" y="134"/>
                  <a:pt x="18" y="134"/>
                </a:cubicBezTo>
                <a:cubicBezTo>
                  <a:pt x="157" y="134"/>
                  <a:pt x="157" y="134"/>
                  <a:pt x="157" y="134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62" y="132"/>
                  <a:pt x="162" y="132"/>
                  <a:pt x="162" y="132"/>
                </a:cubicBezTo>
                <a:lnTo>
                  <a:pt x="167" y="1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9" name="Google Shape;4986;p109"/>
          <p:cNvSpPr txBox="1">
            <a:spLocks noChangeArrowheads="1"/>
          </p:cNvSpPr>
          <p:nvPr/>
        </p:nvSpPr>
        <p:spPr bwMode="auto">
          <a:xfrm>
            <a:off x="2058597" y="2725032"/>
            <a:ext cx="17399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 panose="020B0606030504020204" pitchFamily="34" charset="0"/>
              <a:buNone/>
              <a:tabLst/>
              <a:defRPr/>
            </a:pPr>
            <a:r>
              <a:rPr kumimoji="0" lang="mn-M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1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" panose="020B0606030504020204" pitchFamily="34" charset="0"/>
                <a:sym typeface="Arial" panose="020B0604020202020204" pitchFamily="34" charset="0"/>
              </a:rPr>
              <a:t>336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91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Google Shape;4986;p109">
            <a:extLst>
              <a:ext uri="{FF2B5EF4-FFF2-40B4-BE49-F238E27FC236}">
                <a16:creationId xmlns:a16="http://schemas.microsoft.com/office/drawing/2014/main" id="{54981372-C539-4881-8F96-3FA2517F4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628" y="5327585"/>
            <a:ext cx="17399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 panose="020B0606030504020204" pitchFamily="34" charset="0"/>
              <a:buNone/>
              <a:tabLst/>
              <a:defRPr/>
            </a:pPr>
            <a:r>
              <a:rPr lang="mn-MN" altLang="en-US" sz="3200" dirty="0" smtClean="0">
                <a:solidFill>
                  <a:srgbClr val="00B0F0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t>156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Google Shape;4986;p109">
            <a:extLst>
              <a:ext uri="{FF2B5EF4-FFF2-40B4-BE49-F238E27FC236}">
                <a16:creationId xmlns:a16="http://schemas.microsoft.com/office/drawing/2014/main" id="{2AAB66F1-D935-4778-9B33-840C03CEE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172" y="5366322"/>
            <a:ext cx="17399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 panose="020B0606030504020204" pitchFamily="34" charset="0"/>
              <a:buNone/>
              <a:tabLst/>
              <a:defRPr/>
            </a:pPr>
            <a:r>
              <a:rPr lang="mn-MN" altLang="en-US" sz="3200" dirty="0" smtClean="0">
                <a:solidFill>
                  <a:srgbClr val="095380"/>
                </a:solidFill>
                <a:cs typeface="Open Sans" panose="020B0606030504020204" pitchFamily="34" charset="0"/>
                <a:sym typeface="Open Sans" panose="020B0606030504020204" pitchFamily="34" charset="0"/>
              </a:rPr>
              <a:t>2837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953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758E3-A43F-451F-8A80-AC01839F1AF8}"/>
              </a:ext>
            </a:extLst>
          </p:cNvPr>
          <p:cNvSpPr txBox="1"/>
          <p:nvPr/>
        </p:nvSpPr>
        <p:spPr>
          <a:xfrm>
            <a:off x="3150362" y="992305"/>
            <a:ext cx="5061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147 </a:t>
            </a:r>
            <a:r>
              <a:rPr kumimoji="0" lang="mn-MN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байгууллага, </a:t>
            </a:r>
            <a:r>
              <a:rPr kumimoji="0" lang="mn-M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3825 </a:t>
            </a:r>
            <a:r>
              <a:rPr kumimoji="0" lang="mn-MN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албан хаагч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3" name="TextBox 47">
            <a:extLst>
              <a:ext uri="{FF2B5EF4-FFF2-40B4-BE49-F238E27FC236}">
                <a16:creationId xmlns:a16="http://schemas.microsoft.com/office/drawing/2014/main" id="{C98D5B0E-DA77-49E9-9385-26C995EE7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7806" y="1056644"/>
            <a:ext cx="932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mn-MN" altLang="en-US" sz="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Эмэгтэй</a:t>
            </a:r>
            <a:r>
              <a:rPr lang="en-US" altLang="en-US" sz="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mn-MN" altLang="en-US" sz="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албан хаагчдын эзлэх хувь</a:t>
            </a:r>
            <a:endParaRPr lang="en-US" altLang="en-US" sz="800" dirty="0">
              <a:solidFill>
                <a:schemeClr val="tx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CA08B4D8-F004-41CC-AE68-3E9538C35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057" y="345141"/>
            <a:ext cx="7550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mn-MN" altLang="en-US" sz="2400" b="1" dirty="0" smtClean="0">
                <a:solidFill>
                  <a:srgbClr val="EA64D0"/>
                </a:solidFill>
                <a:latin typeface="Open Sans" panose="020B0606030504020204" pitchFamily="34" charset="0"/>
              </a:rPr>
              <a:t>2803</a:t>
            </a:r>
          </a:p>
          <a:p>
            <a:pPr>
              <a:buClrTx/>
              <a:buFontTx/>
              <a:buNone/>
            </a:pPr>
            <a:r>
              <a:rPr lang="mn-MN" altLang="en-US" sz="2400" b="1" dirty="0" smtClean="0">
                <a:solidFill>
                  <a:srgbClr val="EA64D0"/>
                </a:solidFill>
                <a:latin typeface="Open Sans" panose="020B0606030504020204" pitchFamily="34" charset="0"/>
              </a:rPr>
              <a:t>73,2</a:t>
            </a:r>
            <a:r>
              <a:rPr lang="en-US" altLang="en-US" sz="2400" b="1" dirty="0" smtClean="0">
                <a:solidFill>
                  <a:srgbClr val="EA64D0"/>
                </a:solidFill>
                <a:latin typeface="Open Sans" panose="020B0606030504020204" pitchFamily="34" charset="0"/>
              </a:rPr>
              <a:t>%</a:t>
            </a:r>
            <a:endParaRPr lang="en-US" altLang="en-US" sz="500" dirty="0">
              <a:solidFill>
                <a:srgbClr val="EA64D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F6010BE2-3BE1-42A5-98E7-6839C2884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0443" y="316472"/>
            <a:ext cx="7550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mn-MN" altLang="en-US" sz="2400" b="1" dirty="0" smtClean="0">
                <a:solidFill>
                  <a:srgbClr val="00B0F0"/>
                </a:solidFill>
                <a:latin typeface="Open Sans" panose="020B0606030504020204" pitchFamily="34" charset="0"/>
              </a:rPr>
              <a:t>1022</a:t>
            </a:r>
          </a:p>
          <a:p>
            <a:pPr>
              <a:buClrTx/>
              <a:buFontTx/>
              <a:buNone/>
            </a:pPr>
            <a:r>
              <a:rPr lang="mn-MN" altLang="en-US" sz="2400" b="1" dirty="0" smtClean="0">
                <a:solidFill>
                  <a:srgbClr val="00B0F0"/>
                </a:solidFill>
                <a:latin typeface="Open Sans" panose="020B0606030504020204" pitchFamily="34" charset="0"/>
              </a:rPr>
              <a:t>26,8</a:t>
            </a:r>
            <a:r>
              <a:rPr lang="en-US" altLang="en-US" sz="2400" b="1" dirty="0" smtClean="0">
                <a:solidFill>
                  <a:srgbClr val="00B0F0"/>
                </a:solidFill>
                <a:latin typeface="Open Sans" panose="020B0606030504020204" pitchFamily="34" charset="0"/>
              </a:rPr>
              <a:t>%</a:t>
            </a:r>
            <a:endParaRPr lang="en-US" altLang="en-US" sz="5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id="{5AD781FA-B559-4DAB-950A-71A6884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203" y="1047253"/>
            <a:ext cx="943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mn-MN" altLang="en-US" sz="800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Эрэгтэй албан хаагчдын эзлэх хувь</a:t>
            </a:r>
            <a:endParaRPr lang="en-US" altLang="en-US" sz="800" dirty="0">
              <a:solidFill>
                <a:schemeClr val="tx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C23817-7A79-4FC1-B853-8301AFD427E3}"/>
              </a:ext>
            </a:extLst>
          </p:cNvPr>
          <p:cNvGrpSpPr>
            <a:grpSpLocks/>
          </p:cNvGrpSpPr>
          <p:nvPr/>
        </p:nvGrpSpPr>
        <p:grpSpPr bwMode="auto">
          <a:xfrm>
            <a:off x="10246892" y="719645"/>
            <a:ext cx="443672" cy="1108480"/>
            <a:chOff x="6913563" y="1544638"/>
            <a:chExt cx="1509712" cy="3771900"/>
          </a:xfrm>
        </p:grpSpPr>
        <p:sp>
          <p:nvSpPr>
            <p:cNvPr id="28" name="Oval 6">
              <a:extLst>
                <a:ext uri="{FF2B5EF4-FFF2-40B4-BE49-F238E27FC236}">
                  <a16:creationId xmlns:a16="http://schemas.microsoft.com/office/drawing/2014/main" id="{0AC5C562-AB99-441E-B1F9-6210DB3D1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6000" y="1544638"/>
              <a:ext cx="638175" cy="638175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10EB3AC0-E6A0-4E8E-BD33-8A804AA91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3995738"/>
              <a:ext cx="366712" cy="1320800"/>
            </a:xfrm>
            <a:custGeom>
              <a:avLst/>
              <a:gdLst>
                <a:gd name="T0" fmla="*/ 0 w 91"/>
                <a:gd name="T1" fmla="*/ 2147483646 h 327"/>
                <a:gd name="T2" fmla="*/ 2147483646 w 91"/>
                <a:gd name="T3" fmla="*/ 2147483646 h 327"/>
                <a:gd name="T4" fmla="*/ 2147483646 w 91"/>
                <a:gd name="T5" fmla="*/ 2147483646 h 327"/>
                <a:gd name="T6" fmla="*/ 2147483646 w 91"/>
                <a:gd name="T7" fmla="*/ 0 h 327"/>
                <a:gd name="T8" fmla="*/ 0 w 91"/>
                <a:gd name="T9" fmla="*/ 0 h 327"/>
                <a:gd name="T10" fmla="*/ 0 w 91"/>
                <a:gd name="T11" fmla="*/ 2147483646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327">
                  <a:moveTo>
                    <a:pt x="0" y="280"/>
                  </a:moveTo>
                  <a:cubicBezTo>
                    <a:pt x="0" y="304"/>
                    <a:pt x="19" y="325"/>
                    <a:pt x="43" y="326"/>
                  </a:cubicBezTo>
                  <a:cubicBezTo>
                    <a:pt x="69" y="327"/>
                    <a:pt x="91" y="307"/>
                    <a:pt x="91" y="281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8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AD95CB8C-6C75-4F36-8051-5117E0182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3995738"/>
              <a:ext cx="368300" cy="1320800"/>
            </a:xfrm>
            <a:custGeom>
              <a:avLst/>
              <a:gdLst>
                <a:gd name="T0" fmla="*/ 0 w 91"/>
                <a:gd name="T1" fmla="*/ 2147483646 h 327"/>
                <a:gd name="T2" fmla="*/ 2147483646 w 91"/>
                <a:gd name="T3" fmla="*/ 2147483646 h 327"/>
                <a:gd name="T4" fmla="*/ 2147483646 w 91"/>
                <a:gd name="T5" fmla="*/ 2147483646 h 327"/>
                <a:gd name="T6" fmla="*/ 2147483646 w 91"/>
                <a:gd name="T7" fmla="*/ 0 h 327"/>
                <a:gd name="T8" fmla="*/ 0 w 91"/>
                <a:gd name="T9" fmla="*/ 0 h 327"/>
                <a:gd name="T10" fmla="*/ 0 w 91"/>
                <a:gd name="T11" fmla="*/ 2147483646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327">
                  <a:moveTo>
                    <a:pt x="0" y="280"/>
                  </a:moveTo>
                  <a:cubicBezTo>
                    <a:pt x="0" y="304"/>
                    <a:pt x="19" y="325"/>
                    <a:pt x="44" y="326"/>
                  </a:cubicBezTo>
                  <a:cubicBezTo>
                    <a:pt x="70" y="327"/>
                    <a:pt x="91" y="307"/>
                    <a:pt x="91" y="281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8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BDC55BAE-B0BA-4E95-BFA3-2168FBAB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3563" y="2259013"/>
              <a:ext cx="1509712" cy="1736725"/>
            </a:xfrm>
            <a:custGeom>
              <a:avLst/>
              <a:gdLst>
                <a:gd name="T0" fmla="*/ 2147483646 w 374"/>
                <a:gd name="T1" fmla="*/ 0 h 430"/>
                <a:gd name="T2" fmla="*/ 2147483646 w 374"/>
                <a:gd name="T3" fmla="*/ 0 h 430"/>
                <a:gd name="T4" fmla="*/ 2147483646 w 374"/>
                <a:gd name="T5" fmla="*/ 0 h 430"/>
                <a:gd name="T6" fmla="*/ 2147483646 w 374"/>
                <a:gd name="T7" fmla="*/ 0 h 430"/>
                <a:gd name="T8" fmla="*/ 2147483646 w 374"/>
                <a:gd name="T9" fmla="*/ 0 h 430"/>
                <a:gd name="T10" fmla="*/ 2147483646 w 374"/>
                <a:gd name="T11" fmla="*/ 0 h 430"/>
                <a:gd name="T12" fmla="*/ 2147483646 w 374"/>
                <a:gd name="T13" fmla="*/ 0 h 430"/>
                <a:gd name="T14" fmla="*/ 2147483646 w 374"/>
                <a:gd name="T15" fmla="*/ 0 h 430"/>
                <a:gd name="T16" fmla="*/ 2147483646 w 374"/>
                <a:gd name="T17" fmla="*/ 0 h 430"/>
                <a:gd name="T18" fmla="*/ 2147483646 w 374"/>
                <a:gd name="T19" fmla="*/ 0 h 430"/>
                <a:gd name="T20" fmla="*/ 0 w 374"/>
                <a:gd name="T21" fmla="*/ 2147483646 h 430"/>
                <a:gd name="T22" fmla="*/ 0 w 374"/>
                <a:gd name="T23" fmla="*/ 2147483646 h 430"/>
                <a:gd name="T24" fmla="*/ 2147483646 w 374"/>
                <a:gd name="T25" fmla="*/ 2147483646 h 430"/>
                <a:gd name="T26" fmla="*/ 2147483646 w 374"/>
                <a:gd name="T27" fmla="*/ 2147483646 h 430"/>
                <a:gd name="T28" fmla="*/ 2147483646 w 374"/>
                <a:gd name="T29" fmla="*/ 2147483646 h 430"/>
                <a:gd name="T30" fmla="*/ 2147483646 w 374"/>
                <a:gd name="T31" fmla="*/ 2147483646 h 430"/>
                <a:gd name="T32" fmla="*/ 2147483646 w 374"/>
                <a:gd name="T33" fmla="*/ 2147483646 h 430"/>
                <a:gd name="T34" fmla="*/ 2147483646 w 374"/>
                <a:gd name="T35" fmla="*/ 2147483646 h 430"/>
                <a:gd name="T36" fmla="*/ 2147483646 w 374"/>
                <a:gd name="T37" fmla="*/ 2147483646 h 430"/>
                <a:gd name="T38" fmla="*/ 2147483646 w 374"/>
                <a:gd name="T39" fmla="*/ 2147483646 h 430"/>
                <a:gd name="T40" fmla="*/ 2147483646 w 374"/>
                <a:gd name="T41" fmla="*/ 2147483646 h 430"/>
                <a:gd name="T42" fmla="*/ 2147483646 w 374"/>
                <a:gd name="T43" fmla="*/ 2147483646 h 430"/>
                <a:gd name="T44" fmla="*/ 2147483646 w 374"/>
                <a:gd name="T45" fmla="*/ 2147483646 h 430"/>
                <a:gd name="T46" fmla="*/ 2147483646 w 374"/>
                <a:gd name="T47" fmla="*/ 2147483646 h 430"/>
                <a:gd name="T48" fmla="*/ 2147483646 w 374"/>
                <a:gd name="T49" fmla="*/ 2147483646 h 430"/>
                <a:gd name="T50" fmla="*/ 2147483646 w 374"/>
                <a:gd name="T51" fmla="*/ 2147483646 h 430"/>
                <a:gd name="T52" fmla="*/ 2147483646 w 374"/>
                <a:gd name="T53" fmla="*/ 2147483646 h 430"/>
                <a:gd name="T54" fmla="*/ 2147483646 w 374"/>
                <a:gd name="T55" fmla="*/ 2147483646 h 430"/>
                <a:gd name="T56" fmla="*/ 2147483646 w 374"/>
                <a:gd name="T57" fmla="*/ 2147483646 h 430"/>
                <a:gd name="T58" fmla="*/ 2147483646 w 374"/>
                <a:gd name="T59" fmla="*/ 2147483646 h 430"/>
                <a:gd name="T60" fmla="*/ 2147483646 w 374"/>
                <a:gd name="T61" fmla="*/ 2147483646 h 430"/>
                <a:gd name="T62" fmla="*/ 2147483646 w 374"/>
                <a:gd name="T63" fmla="*/ 2147483646 h 430"/>
                <a:gd name="T64" fmla="*/ 2147483646 w 374"/>
                <a:gd name="T65" fmla="*/ 0 h 4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4" h="430">
                  <a:moveTo>
                    <a:pt x="310" y="0"/>
                  </a:moveTo>
                  <a:cubicBezTo>
                    <a:pt x="305" y="0"/>
                    <a:pt x="305" y="0"/>
                    <a:pt x="305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8"/>
                    <a:pt x="0" y="63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61"/>
                    <a:pt x="15" y="378"/>
                    <a:pt x="35" y="378"/>
                  </a:cubicBezTo>
                  <a:cubicBezTo>
                    <a:pt x="55" y="378"/>
                    <a:pt x="71" y="362"/>
                    <a:pt x="71" y="3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1" y="129"/>
                    <a:pt x="74" y="126"/>
                    <a:pt x="78" y="126"/>
                  </a:cubicBezTo>
                  <a:cubicBezTo>
                    <a:pt x="82" y="126"/>
                    <a:pt x="85" y="129"/>
                    <a:pt x="85" y="133"/>
                  </a:cubicBezTo>
                  <a:cubicBezTo>
                    <a:pt x="85" y="430"/>
                    <a:pt x="85" y="430"/>
                    <a:pt x="85" y="430"/>
                  </a:cubicBezTo>
                  <a:cubicBezTo>
                    <a:pt x="176" y="430"/>
                    <a:pt x="176" y="430"/>
                    <a:pt x="176" y="430"/>
                  </a:cubicBezTo>
                  <a:cubicBezTo>
                    <a:pt x="176" y="425"/>
                    <a:pt x="176" y="425"/>
                    <a:pt x="176" y="425"/>
                  </a:cubicBezTo>
                  <a:cubicBezTo>
                    <a:pt x="189" y="425"/>
                    <a:pt x="189" y="425"/>
                    <a:pt x="189" y="425"/>
                  </a:cubicBezTo>
                  <a:cubicBezTo>
                    <a:pt x="194" y="425"/>
                    <a:pt x="194" y="425"/>
                    <a:pt x="194" y="425"/>
                  </a:cubicBezTo>
                  <a:cubicBezTo>
                    <a:pt x="198" y="425"/>
                    <a:pt x="198" y="425"/>
                    <a:pt x="198" y="425"/>
                  </a:cubicBezTo>
                  <a:cubicBezTo>
                    <a:pt x="198" y="430"/>
                    <a:pt x="198" y="430"/>
                    <a:pt x="198" y="430"/>
                  </a:cubicBezTo>
                  <a:cubicBezTo>
                    <a:pt x="289" y="430"/>
                    <a:pt x="289" y="430"/>
                    <a:pt x="289" y="430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9" y="129"/>
                    <a:pt x="292" y="126"/>
                    <a:pt x="296" y="126"/>
                  </a:cubicBezTo>
                  <a:cubicBezTo>
                    <a:pt x="300" y="126"/>
                    <a:pt x="303" y="129"/>
                    <a:pt x="303" y="133"/>
                  </a:cubicBezTo>
                  <a:cubicBezTo>
                    <a:pt x="303" y="341"/>
                    <a:pt x="303" y="341"/>
                    <a:pt x="303" y="341"/>
                  </a:cubicBezTo>
                  <a:cubicBezTo>
                    <a:pt x="303" y="361"/>
                    <a:pt x="318" y="378"/>
                    <a:pt x="338" y="378"/>
                  </a:cubicBezTo>
                  <a:cubicBezTo>
                    <a:pt x="358" y="378"/>
                    <a:pt x="374" y="362"/>
                    <a:pt x="374" y="342"/>
                  </a:cubicBezTo>
                  <a:cubicBezTo>
                    <a:pt x="374" y="63"/>
                    <a:pt x="374" y="63"/>
                    <a:pt x="374" y="63"/>
                  </a:cubicBezTo>
                  <a:cubicBezTo>
                    <a:pt x="374" y="28"/>
                    <a:pt x="345" y="0"/>
                    <a:pt x="31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"/>
            </a:p>
          </p:txBody>
        </p:sp>
      </p:grpSp>
      <p:grpSp>
        <p:nvGrpSpPr>
          <p:cNvPr id="32" name="Group 29">
            <a:extLst>
              <a:ext uri="{FF2B5EF4-FFF2-40B4-BE49-F238E27FC236}">
                <a16:creationId xmlns:a16="http://schemas.microsoft.com/office/drawing/2014/main" id="{614BBF3E-BE2D-4CB2-9C48-FF594F8F6625}"/>
              </a:ext>
            </a:extLst>
          </p:cNvPr>
          <p:cNvGrpSpPr>
            <a:grpSpLocks/>
          </p:cNvGrpSpPr>
          <p:nvPr/>
        </p:nvGrpSpPr>
        <p:grpSpPr bwMode="auto">
          <a:xfrm>
            <a:off x="8735433" y="711826"/>
            <a:ext cx="593895" cy="1107547"/>
            <a:chOff x="869950" y="1544638"/>
            <a:chExt cx="2020887" cy="3768725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1B5C28E6-FDDD-417D-9AD2-D015AFC6C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" y="2865438"/>
              <a:ext cx="531812" cy="774700"/>
            </a:xfrm>
            <a:custGeom>
              <a:avLst/>
              <a:gdLst>
                <a:gd name="T0" fmla="*/ 2147483646 w 132"/>
                <a:gd name="T1" fmla="*/ 2147483646 h 192"/>
                <a:gd name="T2" fmla="*/ 2147483646 w 132"/>
                <a:gd name="T3" fmla="*/ 2147483646 h 192"/>
                <a:gd name="T4" fmla="*/ 2147483646 w 132"/>
                <a:gd name="T5" fmla="*/ 2147483646 h 192"/>
                <a:gd name="T6" fmla="*/ 2147483646 w 132"/>
                <a:gd name="T7" fmla="*/ 0 h 192"/>
                <a:gd name="T8" fmla="*/ 2147483646 w 132"/>
                <a:gd name="T9" fmla="*/ 0 h 192"/>
                <a:gd name="T10" fmla="*/ 2147483646 w 132"/>
                <a:gd name="T11" fmla="*/ 214748364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192">
                  <a:moveTo>
                    <a:pt x="9" y="144"/>
                  </a:moveTo>
                  <a:cubicBezTo>
                    <a:pt x="0" y="168"/>
                    <a:pt x="18" y="192"/>
                    <a:pt x="43" y="192"/>
                  </a:cubicBezTo>
                  <a:cubicBezTo>
                    <a:pt x="59" y="192"/>
                    <a:pt x="73" y="182"/>
                    <a:pt x="78" y="167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9" y="144"/>
                  </a:lnTo>
                  <a:close/>
                </a:path>
              </a:pathLst>
            </a:custGeom>
            <a:solidFill>
              <a:srgbClr val="EA6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BB3F44CB-2E70-4B77-8F79-8F8B09A6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638" y="2865438"/>
              <a:ext cx="1436687" cy="2447925"/>
            </a:xfrm>
            <a:custGeom>
              <a:avLst/>
              <a:gdLst>
                <a:gd name="T0" fmla="*/ 2147483646 w 356"/>
                <a:gd name="T1" fmla="*/ 2147483646 h 606"/>
                <a:gd name="T2" fmla="*/ 2147483646 w 356"/>
                <a:gd name="T3" fmla="*/ 2147483646 h 606"/>
                <a:gd name="T4" fmla="*/ 2147483646 w 356"/>
                <a:gd name="T5" fmla="*/ 2147483646 h 606"/>
                <a:gd name="T6" fmla="*/ 2147483646 w 356"/>
                <a:gd name="T7" fmla="*/ 2147483646 h 606"/>
                <a:gd name="T8" fmla="*/ 2147483646 w 356"/>
                <a:gd name="T9" fmla="*/ 2147483646 h 606"/>
                <a:gd name="T10" fmla="*/ 2147483646 w 356"/>
                <a:gd name="T11" fmla="*/ 2147483646 h 606"/>
                <a:gd name="T12" fmla="*/ 2147483646 w 356"/>
                <a:gd name="T13" fmla="*/ 2147483646 h 606"/>
                <a:gd name="T14" fmla="*/ 2147483646 w 356"/>
                <a:gd name="T15" fmla="*/ 2147483646 h 606"/>
                <a:gd name="T16" fmla="*/ 2147483646 w 356"/>
                <a:gd name="T17" fmla="*/ 2147483646 h 606"/>
                <a:gd name="T18" fmla="*/ 2147483646 w 356"/>
                <a:gd name="T19" fmla="*/ 2147483646 h 606"/>
                <a:gd name="T20" fmla="*/ 2147483646 w 356"/>
                <a:gd name="T21" fmla="*/ 2147483646 h 606"/>
                <a:gd name="T22" fmla="*/ 2147483646 w 356"/>
                <a:gd name="T23" fmla="*/ 2147483646 h 606"/>
                <a:gd name="T24" fmla="*/ 2147483646 w 356"/>
                <a:gd name="T25" fmla="*/ 2147483646 h 606"/>
                <a:gd name="T26" fmla="*/ 2147483646 w 356"/>
                <a:gd name="T27" fmla="*/ 2147483646 h 606"/>
                <a:gd name="T28" fmla="*/ 2147483646 w 356"/>
                <a:gd name="T29" fmla="*/ 2147483646 h 606"/>
                <a:gd name="T30" fmla="*/ 2147483646 w 356"/>
                <a:gd name="T31" fmla="*/ 0 h 606"/>
                <a:gd name="T32" fmla="*/ 2147483646 w 356"/>
                <a:gd name="T33" fmla="*/ 0 h 606"/>
                <a:gd name="T34" fmla="*/ 2147483646 w 356"/>
                <a:gd name="T35" fmla="*/ 2147483646 h 6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6" h="606">
                  <a:moveTo>
                    <a:pt x="3" y="247"/>
                  </a:moveTo>
                  <a:cubicBezTo>
                    <a:pt x="0" y="259"/>
                    <a:pt x="9" y="272"/>
                    <a:pt x="22" y="272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73" y="586"/>
                    <a:pt x="93" y="606"/>
                    <a:pt x="117" y="606"/>
                  </a:cubicBezTo>
                  <a:cubicBezTo>
                    <a:pt x="141" y="606"/>
                    <a:pt x="161" y="586"/>
                    <a:pt x="161" y="562"/>
                  </a:cubicBezTo>
                  <a:cubicBezTo>
                    <a:pt x="161" y="274"/>
                    <a:pt x="161" y="274"/>
                    <a:pt x="161" y="274"/>
                  </a:cubicBezTo>
                  <a:cubicBezTo>
                    <a:pt x="178" y="274"/>
                    <a:pt x="178" y="274"/>
                    <a:pt x="178" y="274"/>
                  </a:cubicBezTo>
                  <a:cubicBezTo>
                    <a:pt x="195" y="274"/>
                    <a:pt x="195" y="274"/>
                    <a:pt x="195" y="274"/>
                  </a:cubicBezTo>
                  <a:cubicBezTo>
                    <a:pt x="195" y="562"/>
                    <a:pt x="195" y="562"/>
                    <a:pt x="195" y="562"/>
                  </a:cubicBezTo>
                  <a:cubicBezTo>
                    <a:pt x="195" y="586"/>
                    <a:pt x="215" y="606"/>
                    <a:pt x="239" y="606"/>
                  </a:cubicBezTo>
                  <a:cubicBezTo>
                    <a:pt x="264" y="606"/>
                    <a:pt x="284" y="586"/>
                    <a:pt x="284" y="562"/>
                  </a:cubicBezTo>
                  <a:cubicBezTo>
                    <a:pt x="284" y="272"/>
                    <a:pt x="284" y="272"/>
                    <a:pt x="284" y="272"/>
                  </a:cubicBezTo>
                  <a:cubicBezTo>
                    <a:pt x="334" y="272"/>
                    <a:pt x="334" y="272"/>
                    <a:pt x="334" y="272"/>
                  </a:cubicBezTo>
                  <a:cubicBezTo>
                    <a:pt x="347" y="272"/>
                    <a:pt x="356" y="259"/>
                    <a:pt x="353" y="247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3" y="247"/>
                  </a:lnTo>
                  <a:close/>
                </a:path>
              </a:pathLst>
            </a:custGeom>
            <a:solidFill>
              <a:srgbClr val="EA6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" dirty="0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921192C0-D744-49AA-8B61-438E623F5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200" y="2865438"/>
              <a:ext cx="528637" cy="800100"/>
            </a:xfrm>
            <a:custGeom>
              <a:avLst/>
              <a:gdLst>
                <a:gd name="T0" fmla="*/ 2147483646 w 131"/>
                <a:gd name="T1" fmla="*/ 0 h 198"/>
                <a:gd name="T2" fmla="*/ 0 w 131"/>
                <a:gd name="T3" fmla="*/ 0 h 198"/>
                <a:gd name="T4" fmla="*/ 2147483646 w 131"/>
                <a:gd name="T5" fmla="*/ 2147483646 h 198"/>
                <a:gd name="T6" fmla="*/ 2147483646 w 131"/>
                <a:gd name="T7" fmla="*/ 2147483646 h 198"/>
                <a:gd name="T8" fmla="*/ 2147483646 w 131"/>
                <a:gd name="T9" fmla="*/ 2147483646 h 198"/>
                <a:gd name="T10" fmla="*/ 2147483646 w 131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" h="198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5" y="168"/>
                    <a:pt x="55" y="168"/>
                    <a:pt x="55" y="168"/>
                  </a:cubicBezTo>
                  <a:cubicBezTo>
                    <a:pt x="61" y="186"/>
                    <a:pt x="79" y="198"/>
                    <a:pt x="98" y="193"/>
                  </a:cubicBezTo>
                  <a:cubicBezTo>
                    <a:pt x="119" y="188"/>
                    <a:pt x="131" y="166"/>
                    <a:pt x="124" y="146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EA6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"/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66C56CCF-1322-43B1-A3FD-E23F39187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13" y="2259013"/>
              <a:ext cx="1557337" cy="606425"/>
            </a:xfrm>
            <a:custGeom>
              <a:avLst/>
              <a:gdLst>
                <a:gd name="T0" fmla="*/ 2147483646 w 386"/>
                <a:gd name="T1" fmla="*/ 2147483646 h 150"/>
                <a:gd name="T2" fmla="*/ 2147483646 w 386"/>
                <a:gd name="T3" fmla="*/ 0 h 150"/>
                <a:gd name="T4" fmla="*/ 2147483646 w 386"/>
                <a:gd name="T5" fmla="*/ 0 h 150"/>
                <a:gd name="T6" fmla="*/ 2147483646 w 386"/>
                <a:gd name="T7" fmla="*/ 0 h 150"/>
                <a:gd name="T8" fmla="*/ 2147483646 w 386"/>
                <a:gd name="T9" fmla="*/ 2147483646 h 150"/>
                <a:gd name="T10" fmla="*/ 0 w 386"/>
                <a:gd name="T11" fmla="*/ 2147483646 h 150"/>
                <a:gd name="T12" fmla="*/ 2147483646 w 386"/>
                <a:gd name="T13" fmla="*/ 2147483646 h 150"/>
                <a:gd name="T14" fmla="*/ 2147483646 w 386"/>
                <a:gd name="T15" fmla="*/ 2147483646 h 150"/>
                <a:gd name="T16" fmla="*/ 2147483646 w 386"/>
                <a:gd name="T17" fmla="*/ 2147483646 h 150"/>
                <a:gd name="T18" fmla="*/ 2147483646 w 386"/>
                <a:gd name="T19" fmla="*/ 2147483646 h 150"/>
                <a:gd name="T20" fmla="*/ 2147483646 w 386"/>
                <a:gd name="T21" fmla="*/ 2147483646 h 150"/>
                <a:gd name="T22" fmla="*/ 2147483646 w 386"/>
                <a:gd name="T23" fmla="*/ 2147483646 h 150"/>
                <a:gd name="T24" fmla="*/ 2147483646 w 386"/>
                <a:gd name="T25" fmla="*/ 2147483646 h 150"/>
                <a:gd name="T26" fmla="*/ 2147483646 w 386"/>
                <a:gd name="T27" fmla="*/ 2147483646 h 150"/>
                <a:gd name="T28" fmla="*/ 2147483646 w 386"/>
                <a:gd name="T29" fmla="*/ 2147483646 h 150"/>
                <a:gd name="T30" fmla="*/ 2147483646 w 386"/>
                <a:gd name="T31" fmla="*/ 2147483646 h 150"/>
                <a:gd name="T32" fmla="*/ 2147483646 w 386"/>
                <a:gd name="T33" fmla="*/ 2147483646 h 150"/>
                <a:gd name="T34" fmla="*/ 2147483646 w 386"/>
                <a:gd name="T35" fmla="*/ 2147483646 h 1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6" h="150">
                  <a:moveTo>
                    <a:pt x="348" y="38"/>
                  </a:moveTo>
                  <a:cubicBezTo>
                    <a:pt x="340" y="15"/>
                    <a:pt x="319" y="0"/>
                    <a:pt x="295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7" y="0"/>
                    <a:pt x="46" y="15"/>
                    <a:pt x="38" y="38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4" y="118"/>
                    <a:pt x="87" y="116"/>
                    <a:pt x="91" y="116"/>
                  </a:cubicBezTo>
                  <a:cubicBezTo>
                    <a:pt x="96" y="116"/>
                    <a:pt x="100" y="121"/>
                    <a:pt x="98" y="126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1"/>
                    <a:pt x="290" y="116"/>
                    <a:pt x="296" y="116"/>
                  </a:cubicBezTo>
                  <a:cubicBezTo>
                    <a:pt x="299" y="116"/>
                    <a:pt x="302" y="118"/>
                    <a:pt x="303" y="122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86" y="150"/>
                    <a:pt x="386" y="150"/>
                    <a:pt x="386" y="150"/>
                  </a:cubicBezTo>
                  <a:lnTo>
                    <a:pt x="348" y="38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"/>
            </a:p>
          </p:txBody>
        </p:sp>
        <p:sp>
          <p:nvSpPr>
            <p:cNvPr id="37" name="Oval 14">
              <a:extLst>
                <a:ext uri="{FF2B5EF4-FFF2-40B4-BE49-F238E27FC236}">
                  <a16:creationId xmlns:a16="http://schemas.microsoft.com/office/drawing/2014/main" id="{C53065F3-2650-4735-8559-4953D40FC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688" y="1544638"/>
              <a:ext cx="641350" cy="638175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52C12-7E6C-41CB-8E84-C7A38B6C4303}"/>
              </a:ext>
            </a:extLst>
          </p:cNvPr>
          <p:cNvGrpSpPr/>
          <p:nvPr/>
        </p:nvGrpSpPr>
        <p:grpSpPr>
          <a:xfrm>
            <a:off x="10347663" y="1512757"/>
            <a:ext cx="242130" cy="312367"/>
            <a:chOff x="9514681" y="4570786"/>
            <a:chExt cx="823912" cy="1320800"/>
          </a:xfrm>
          <a:solidFill>
            <a:srgbClr val="00B0F0"/>
          </a:solidFill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753F763-A8FA-4DEF-808C-30DDA40BE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1881" y="4570786"/>
              <a:ext cx="366712" cy="1320800"/>
            </a:xfrm>
            <a:custGeom>
              <a:avLst/>
              <a:gdLst>
                <a:gd name="T0" fmla="*/ 0 w 91"/>
                <a:gd name="T1" fmla="*/ 2147483646 h 327"/>
                <a:gd name="T2" fmla="*/ 2147483646 w 91"/>
                <a:gd name="T3" fmla="*/ 2147483646 h 327"/>
                <a:gd name="T4" fmla="*/ 2147483646 w 91"/>
                <a:gd name="T5" fmla="*/ 2147483646 h 327"/>
                <a:gd name="T6" fmla="*/ 2147483646 w 91"/>
                <a:gd name="T7" fmla="*/ 0 h 327"/>
                <a:gd name="T8" fmla="*/ 0 w 91"/>
                <a:gd name="T9" fmla="*/ 0 h 327"/>
                <a:gd name="T10" fmla="*/ 0 w 91"/>
                <a:gd name="T11" fmla="*/ 2147483646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327">
                  <a:moveTo>
                    <a:pt x="0" y="280"/>
                  </a:moveTo>
                  <a:cubicBezTo>
                    <a:pt x="0" y="304"/>
                    <a:pt x="19" y="325"/>
                    <a:pt x="43" y="326"/>
                  </a:cubicBezTo>
                  <a:cubicBezTo>
                    <a:pt x="69" y="327"/>
                    <a:pt x="91" y="307"/>
                    <a:pt x="91" y="281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BA179697-C1F1-4537-9CAB-2161A8077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4681" y="4570786"/>
              <a:ext cx="368300" cy="1320800"/>
            </a:xfrm>
            <a:custGeom>
              <a:avLst/>
              <a:gdLst>
                <a:gd name="T0" fmla="*/ 0 w 91"/>
                <a:gd name="T1" fmla="*/ 2147483646 h 327"/>
                <a:gd name="T2" fmla="*/ 2147483646 w 91"/>
                <a:gd name="T3" fmla="*/ 2147483646 h 327"/>
                <a:gd name="T4" fmla="*/ 2147483646 w 91"/>
                <a:gd name="T5" fmla="*/ 2147483646 h 327"/>
                <a:gd name="T6" fmla="*/ 2147483646 w 91"/>
                <a:gd name="T7" fmla="*/ 0 h 327"/>
                <a:gd name="T8" fmla="*/ 0 w 91"/>
                <a:gd name="T9" fmla="*/ 0 h 327"/>
                <a:gd name="T10" fmla="*/ 0 w 91"/>
                <a:gd name="T11" fmla="*/ 2147483646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327">
                  <a:moveTo>
                    <a:pt x="0" y="280"/>
                  </a:moveTo>
                  <a:cubicBezTo>
                    <a:pt x="0" y="304"/>
                    <a:pt x="19" y="325"/>
                    <a:pt x="44" y="326"/>
                  </a:cubicBezTo>
                  <a:cubicBezTo>
                    <a:pt x="70" y="327"/>
                    <a:pt x="91" y="307"/>
                    <a:pt x="91" y="281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19AD96-8AD9-4A59-B39A-04F47A7F636D}"/>
              </a:ext>
            </a:extLst>
          </p:cNvPr>
          <p:cNvGrpSpPr/>
          <p:nvPr/>
        </p:nvGrpSpPr>
        <p:grpSpPr>
          <a:xfrm>
            <a:off x="4366861" y="2241622"/>
            <a:ext cx="3468206" cy="3655876"/>
            <a:chOff x="4044127" y="2018900"/>
            <a:chExt cx="4120386" cy="4343346"/>
          </a:xfrm>
        </p:grpSpPr>
        <p:sp>
          <p:nvSpPr>
            <p:cNvPr id="42" name="Google Shape;4963;p109">
              <a:extLst>
                <a:ext uri="{FF2B5EF4-FFF2-40B4-BE49-F238E27FC236}">
                  <a16:creationId xmlns:a16="http://schemas.microsoft.com/office/drawing/2014/main" id="{D9CC081E-40EA-44EB-8182-AA820327E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2723696"/>
              <a:ext cx="2678112" cy="3141663"/>
            </a:xfrm>
            <a:custGeom>
              <a:avLst/>
              <a:gdLst>
                <a:gd name="T0" fmla="*/ 2147483646 w 685"/>
                <a:gd name="T1" fmla="*/ 0 h 803"/>
                <a:gd name="T2" fmla="*/ 2147483646 w 685"/>
                <a:gd name="T3" fmla="*/ 2147483646 h 803"/>
                <a:gd name="T4" fmla="*/ 2147483646 w 685"/>
                <a:gd name="T5" fmla="*/ 2147483646 h 803"/>
                <a:gd name="T6" fmla="*/ 0 w 685"/>
                <a:gd name="T7" fmla="*/ 2147483646 h 8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5" h="803" extrusionOk="0">
                  <a:moveTo>
                    <a:pt x="284" y="0"/>
                  </a:moveTo>
                  <a:cubicBezTo>
                    <a:pt x="506" y="0"/>
                    <a:pt x="685" y="179"/>
                    <a:pt x="685" y="401"/>
                  </a:cubicBezTo>
                  <a:cubicBezTo>
                    <a:pt x="685" y="623"/>
                    <a:pt x="506" y="803"/>
                    <a:pt x="284" y="803"/>
                  </a:cubicBezTo>
                  <a:cubicBezTo>
                    <a:pt x="173" y="803"/>
                    <a:pt x="73" y="758"/>
                    <a:pt x="0" y="685"/>
                  </a:cubicBezTo>
                </a:path>
              </a:pathLst>
            </a:custGeom>
            <a:noFill/>
            <a:ln w="371475" cap="rnd" cmpd="sng">
              <a:solidFill>
                <a:srgbClr val="8C103D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3" name="Google Shape;4964;p109">
              <a:extLst>
                <a:ext uri="{FF2B5EF4-FFF2-40B4-BE49-F238E27FC236}">
                  <a16:creationId xmlns:a16="http://schemas.microsoft.com/office/drawing/2014/main" id="{F01CC98C-D143-4EE6-8283-1E22C712E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3220584"/>
              <a:ext cx="1071563" cy="2144712"/>
            </a:xfrm>
            <a:custGeom>
              <a:avLst/>
              <a:gdLst>
                <a:gd name="T0" fmla="*/ 0 w 274"/>
                <a:gd name="T1" fmla="*/ 0 h 548"/>
                <a:gd name="T2" fmla="*/ 2147483646 w 274"/>
                <a:gd name="T3" fmla="*/ 2147483646 h 548"/>
                <a:gd name="T4" fmla="*/ 0 w 274"/>
                <a:gd name="T5" fmla="*/ 2147483646 h 5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4" h="548" extrusionOk="0">
                  <a:moveTo>
                    <a:pt x="0" y="0"/>
                  </a:moveTo>
                  <a:cubicBezTo>
                    <a:pt x="151" y="0"/>
                    <a:pt x="274" y="123"/>
                    <a:pt x="274" y="274"/>
                  </a:cubicBezTo>
                  <a:cubicBezTo>
                    <a:pt x="274" y="425"/>
                    <a:pt x="151" y="548"/>
                    <a:pt x="0" y="548"/>
                  </a:cubicBezTo>
                </a:path>
              </a:pathLst>
            </a:custGeom>
            <a:noFill/>
            <a:ln w="371475" cap="rnd" cmpd="sng">
              <a:solidFill>
                <a:srgbClr val="FF912B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4" name="Google Shape;4965;p109">
              <a:extLst>
                <a:ext uri="{FF2B5EF4-FFF2-40B4-BE49-F238E27FC236}">
                  <a16:creationId xmlns:a16="http://schemas.microsoft.com/office/drawing/2014/main" id="{CA3DAB16-545E-4488-803E-6F0DA6BDC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3709534"/>
              <a:ext cx="587375" cy="584200"/>
            </a:xfrm>
            <a:custGeom>
              <a:avLst/>
              <a:gdLst>
                <a:gd name="T0" fmla="*/ 0 w 150"/>
                <a:gd name="T1" fmla="*/ 0 h 149"/>
                <a:gd name="T2" fmla="*/ 2147483646 w 150"/>
                <a:gd name="T3" fmla="*/ 2147483646 h 1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0" h="149" extrusionOk="0">
                  <a:moveTo>
                    <a:pt x="0" y="0"/>
                  </a:moveTo>
                  <a:cubicBezTo>
                    <a:pt x="83" y="0"/>
                    <a:pt x="150" y="67"/>
                    <a:pt x="150" y="149"/>
                  </a:cubicBezTo>
                </a:path>
              </a:pathLst>
            </a:custGeom>
            <a:solidFill>
              <a:srgbClr val="00B0F0"/>
            </a:solidFill>
            <a:ln w="371475" cap="rnd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5" name="Google Shape;4966;p109">
              <a:extLst>
                <a:ext uri="{FF2B5EF4-FFF2-40B4-BE49-F238E27FC236}">
                  <a16:creationId xmlns:a16="http://schemas.microsoft.com/office/drawing/2014/main" id="{A3D81367-3A40-4318-A2C0-81C29C5F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127" y="2223634"/>
              <a:ext cx="4120386" cy="4138612"/>
            </a:xfrm>
            <a:custGeom>
              <a:avLst/>
              <a:gdLst>
                <a:gd name="T0" fmla="*/ 2147483646 w 1058"/>
                <a:gd name="T1" fmla="*/ 0 h 1058"/>
                <a:gd name="T2" fmla="*/ 2147483646 w 1058"/>
                <a:gd name="T3" fmla="*/ 2147483646 h 1058"/>
                <a:gd name="T4" fmla="*/ 2147483646 w 1058"/>
                <a:gd name="T5" fmla="*/ 2147483646 h 1058"/>
                <a:gd name="T6" fmla="*/ 0 w 1058"/>
                <a:gd name="T7" fmla="*/ 2147483646 h 10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8" h="1058" extrusionOk="0">
                  <a:moveTo>
                    <a:pt x="529" y="0"/>
                  </a:moveTo>
                  <a:cubicBezTo>
                    <a:pt x="821" y="0"/>
                    <a:pt x="1058" y="237"/>
                    <a:pt x="1058" y="529"/>
                  </a:cubicBezTo>
                  <a:cubicBezTo>
                    <a:pt x="1058" y="821"/>
                    <a:pt x="821" y="1058"/>
                    <a:pt x="529" y="1058"/>
                  </a:cubicBezTo>
                  <a:cubicBezTo>
                    <a:pt x="237" y="1058"/>
                    <a:pt x="0" y="821"/>
                    <a:pt x="0" y="529"/>
                  </a:cubicBezTo>
                </a:path>
              </a:pathLst>
            </a:custGeom>
            <a:noFill/>
            <a:ln w="371475" cap="rnd" cmpd="sng">
              <a:solidFill>
                <a:srgbClr val="09538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45700" rIns="91425" bIns="4570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6" name="Google Shape;4967;p109">
              <a:extLst>
                <a:ext uri="{FF2B5EF4-FFF2-40B4-BE49-F238E27FC236}">
                  <a16:creationId xmlns:a16="http://schemas.microsoft.com/office/drawing/2014/main" id="{29D4EE48-713B-4231-8138-832539876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6918" y="3481283"/>
              <a:ext cx="766763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Open Sans Semibold" panose="020B0706030804020204" pitchFamily="34" charset="0"/>
                <a:buNone/>
                <a:tabLst/>
                <a:defRPr/>
              </a:pPr>
              <a:r>
                <a:rPr lang="mn-MN" altLang="en-US" sz="2200" b="1" dirty="0" smtClean="0">
                  <a:solidFill>
                    <a:srgbClr val="00B0F0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4,3</a:t>
              </a:r>
              <a:r>
                <a:rPr kumimoji="0" lang="en-US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+mn-ea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Semibold" panose="020B07060308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Google Shape;4968;p109">
              <a:extLst>
                <a:ext uri="{FF2B5EF4-FFF2-40B4-BE49-F238E27FC236}">
                  <a16:creationId xmlns:a16="http://schemas.microsoft.com/office/drawing/2014/main" id="{E129FB97-1515-448C-8759-C7D3E7F3C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5469" y="2999975"/>
              <a:ext cx="1005682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Open Sans Semibold" panose="020B0706030804020204" pitchFamily="34" charset="0"/>
                <a:buNone/>
                <a:tabLst/>
                <a:defRPr/>
              </a:pPr>
              <a:r>
                <a:rPr lang="mn-MN" altLang="en-US" sz="2200" b="1" dirty="0" smtClean="0">
                  <a:solidFill>
                    <a:srgbClr val="FFC000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8,7</a:t>
              </a:r>
              <a:r>
                <a:rPr kumimoji="0" lang="en-US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+mn-ea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Semibold" panose="020B07060308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Google Shape;4969;p109">
              <a:extLst>
                <a:ext uri="{FF2B5EF4-FFF2-40B4-BE49-F238E27FC236}">
                  <a16:creationId xmlns:a16="http://schemas.microsoft.com/office/drawing/2014/main" id="{6A59B446-42CC-4C75-8C0D-2F71D37E2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612" y="2511025"/>
              <a:ext cx="1005682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Open Sans Semibold" panose="020B0706030804020204" pitchFamily="34" charset="0"/>
                <a:buNone/>
                <a:tabLst/>
                <a:defRPr/>
              </a:pPr>
              <a:r>
                <a:rPr lang="mn-MN" altLang="en-US" sz="2200" b="1" dirty="0" smtClean="0">
                  <a:solidFill>
                    <a:srgbClr val="C00000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12,9</a:t>
              </a:r>
              <a:r>
                <a:rPr kumimoji="0" lang="en-US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+mn-ea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Semibold" panose="020B07060308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Google Shape;4970;p109">
              <a:extLst>
                <a:ext uri="{FF2B5EF4-FFF2-40B4-BE49-F238E27FC236}">
                  <a16:creationId xmlns:a16="http://schemas.microsoft.com/office/drawing/2014/main" id="{F4641559-8EBC-4A9D-9470-123F485FD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5469" y="2018900"/>
              <a:ext cx="1012825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Open Sans Semibold" panose="020B0706030804020204" pitchFamily="34" charset="0"/>
                <a:buNone/>
                <a:tabLst/>
                <a:defRPr/>
              </a:pPr>
              <a:r>
                <a:rPr lang="mn-MN" altLang="en-US" sz="2200" b="1" dirty="0" smtClean="0">
                  <a:solidFill>
                    <a:srgbClr val="095380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74,1</a:t>
              </a:r>
              <a:r>
                <a:rPr kumimoji="0" lang="en-US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95380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+mn-ea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53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Semibold" panose="020B07060308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AF1F335-3A6E-43C9-9117-F4B5B79F97E3}"/>
              </a:ext>
            </a:extLst>
          </p:cNvPr>
          <p:cNvSpPr txBox="1"/>
          <p:nvPr/>
        </p:nvSpPr>
        <p:spPr>
          <a:xfrm>
            <a:off x="3428114" y="1653389"/>
            <a:ext cx="47722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2000" dirty="0">
                <a:latin typeface="Arial" panose="020B0604020202020204" pitchFamily="34" charset="0"/>
                <a:cs typeface="Times New Roman" panose="02020603050405020304" pitchFamily="18" charset="0"/>
              </a:rPr>
              <a:t>Төрийн албаны ангилал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1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17530" y="630621"/>
            <a:ext cx="6641523" cy="1943222"/>
            <a:chOff x="1700272" y="911159"/>
            <a:chExt cx="5589843" cy="1843191"/>
          </a:xfrm>
        </p:grpSpPr>
        <p:sp>
          <p:nvSpPr>
            <p:cNvPr id="6" name="Right Arrow 5"/>
            <p:cNvSpPr/>
            <p:nvPr/>
          </p:nvSpPr>
          <p:spPr>
            <a:xfrm>
              <a:off x="1700272" y="1069457"/>
              <a:ext cx="2793669" cy="1684893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Удирдах 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Elbow Connector 6"/>
            <p:cNvCxnSpPr/>
            <p:nvPr/>
          </p:nvCxnSpPr>
          <p:spPr>
            <a:xfrm flipV="1">
              <a:off x="4505096" y="1455858"/>
              <a:ext cx="1887489" cy="45604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Heptagon 7"/>
            <p:cNvSpPr/>
            <p:nvPr/>
          </p:nvSpPr>
          <p:spPr>
            <a:xfrm>
              <a:off x="6403740" y="911159"/>
              <a:ext cx="886375" cy="859200"/>
            </a:xfrm>
            <a:prstGeom prst="heptag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mn-MN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1455" y="2600518"/>
            <a:ext cx="6809836" cy="1888675"/>
            <a:chOff x="1700271" y="1767863"/>
            <a:chExt cx="6454057" cy="1899265"/>
          </a:xfrm>
        </p:grpSpPr>
        <p:sp>
          <p:nvSpPr>
            <p:cNvPr id="10" name="Right Arrow 9"/>
            <p:cNvSpPr/>
            <p:nvPr/>
          </p:nvSpPr>
          <p:spPr>
            <a:xfrm>
              <a:off x="1700271" y="1889306"/>
              <a:ext cx="3708069" cy="177782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Гүйцэтгэх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Elbow Connector 10"/>
            <p:cNvCxnSpPr/>
            <p:nvPr/>
          </p:nvCxnSpPr>
          <p:spPr>
            <a:xfrm flipV="1">
              <a:off x="5380464" y="2315260"/>
              <a:ext cx="1887489" cy="45604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Heptagon 11"/>
            <p:cNvSpPr/>
            <p:nvPr/>
          </p:nvSpPr>
          <p:spPr>
            <a:xfrm>
              <a:off x="7267953" y="1767863"/>
              <a:ext cx="886375" cy="859200"/>
            </a:xfrm>
            <a:prstGeom prst="heptag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mn-MN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99347" y="4469175"/>
            <a:ext cx="7199951" cy="2032668"/>
            <a:chOff x="1700270" y="2678538"/>
            <a:chExt cx="7308985" cy="1882780"/>
          </a:xfrm>
        </p:grpSpPr>
        <p:sp>
          <p:nvSpPr>
            <p:cNvPr id="14" name="Right Arrow 13"/>
            <p:cNvSpPr/>
            <p:nvPr/>
          </p:nvSpPr>
          <p:spPr>
            <a:xfrm>
              <a:off x="1700270" y="2808483"/>
              <a:ext cx="4533262" cy="1752835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Туслах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Elbow Connector 14"/>
            <p:cNvCxnSpPr/>
            <p:nvPr/>
          </p:nvCxnSpPr>
          <p:spPr>
            <a:xfrm flipV="1">
              <a:off x="6244684" y="3238149"/>
              <a:ext cx="1887489" cy="45604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Heptagon 15"/>
            <p:cNvSpPr/>
            <p:nvPr/>
          </p:nvSpPr>
          <p:spPr>
            <a:xfrm>
              <a:off x="8122880" y="2678538"/>
              <a:ext cx="886375" cy="859200"/>
            </a:xfrm>
            <a:prstGeom prst="heptag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955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7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6" name="Google Shape;4971;p109"/>
          <p:cNvSpPr txBox="1">
            <a:spLocks noChangeArrowheads="1"/>
          </p:cNvSpPr>
          <p:nvPr/>
        </p:nvSpPr>
        <p:spPr bwMode="auto">
          <a:xfrm>
            <a:off x="3407371" y="867315"/>
            <a:ext cx="5141297" cy="121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Montserrat" panose="02000505000000020004" pitchFamily="2" charset="0"/>
              <a:buNone/>
              <a:tabLst/>
              <a:defRPr/>
            </a:pPr>
            <a:r>
              <a:rPr kumimoji="0" lang="mn-M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Segoe UI Black"/>
                <a:ea typeface="+mn-ea"/>
                <a:cs typeface="Arial" panose="020B0604020202020204" pitchFamily="34" charset="0"/>
                <a:sym typeface="Montserrat" panose="02000505000000020004" pitchFamily="2" charset="0"/>
              </a:rPr>
              <a:t>ТӨРИЙН </a:t>
            </a:r>
            <a:r>
              <a:rPr kumimoji="0" lang="mn-M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Segoe UI Black"/>
                <a:ea typeface="+mn-ea"/>
                <a:cs typeface="Arial" panose="020B0604020202020204" pitchFamily="34" charset="0"/>
                <a:sym typeface="Montserrat" panose="02000505000000020004" pitchFamily="2" charset="0"/>
              </a:rPr>
              <a:t>АЛБАН</a:t>
            </a:r>
            <a:r>
              <a:rPr kumimoji="0" lang="mn-MN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Segoe UI Black"/>
                <a:ea typeface="+mn-ea"/>
                <a:cs typeface="Arial" panose="020B0604020202020204" pitchFamily="34" charset="0"/>
                <a:sym typeface="Montserrat" panose="02000505000000020004" pitchFamily="2" charset="0"/>
              </a:rPr>
              <a:t> ХААГЧДЫН БОЛОВСРОЛЫН ТҮВШИН</a:t>
            </a:r>
            <a:endParaRPr kumimoji="0" lang="en-US" altLang="en-US" sz="400" b="0" i="0" u="none" strike="noStrike" kern="120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Segoe UI Black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5946" y="2433194"/>
            <a:ext cx="1473995" cy="1709015"/>
            <a:chOff x="269161" y="2237159"/>
            <a:chExt cx="1473995" cy="1709015"/>
          </a:xfrm>
        </p:grpSpPr>
        <p:sp>
          <p:nvSpPr>
            <p:cNvPr id="8" name="TextBox 7"/>
            <p:cNvSpPr txBox="1"/>
            <p:nvPr/>
          </p:nvSpPr>
          <p:spPr>
            <a:xfrm>
              <a:off x="404536" y="3189165"/>
              <a:ext cx="1338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ДОКТОР </a:t>
              </a:r>
              <a:endPara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6" descr="https://rossier.usc.edu/wp-content/uploads/2019/07/PhD-vs-EdD-infographic-0920-Final-scale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80" r="51395" b="81292"/>
            <a:stretch/>
          </p:blipFill>
          <p:spPr bwMode="auto">
            <a:xfrm>
              <a:off x="496009" y="2237159"/>
              <a:ext cx="884924" cy="83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9161" y="3576842"/>
              <a:ext cx="1338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92215" y="2470806"/>
            <a:ext cx="1651808" cy="1591477"/>
            <a:chOff x="1607781" y="2302531"/>
            <a:chExt cx="1651808" cy="1591477"/>
          </a:xfrm>
        </p:grpSpPr>
        <p:sp>
          <p:nvSpPr>
            <p:cNvPr id="12" name="TextBox 11"/>
            <p:cNvSpPr txBox="1"/>
            <p:nvPr/>
          </p:nvSpPr>
          <p:spPr>
            <a:xfrm>
              <a:off x="1720721" y="3159585"/>
              <a:ext cx="1538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МАГИСТР </a:t>
              </a:r>
              <a:endPara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8" descr="How Distance Learning Can Boost Your Higher-Education and Career - Infographic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9" t="2895" r="17342" b="83115"/>
            <a:stretch/>
          </p:blipFill>
          <p:spPr bwMode="auto">
            <a:xfrm flipH="1">
              <a:off x="1962482" y="2302531"/>
              <a:ext cx="769434" cy="702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607781" y="3524676"/>
              <a:ext cx="1338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56719" y="2334254"/>
            <a:ext cx="1654436" cy="1611920"/>
            <a:chOff x="3325568" y="2282088"/>
            <a:chExt cx="1654436" cy="1611920"/>
          </a:xfrm>
        </p:grpSpPr>
        <p:sp>
          <p:nvSpPr>
            <p:cNvPr id="16" name="TextBox 15"/>
            <p:cNvSpPr txBox="1"/>
            <p:nvPr/>
          </p:nvSpPr>
          <p:spPr>
            <a:xfrm>
              <a:off x="3441136" y="3152224"/>
              <a:ext cx="1538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БАКАЛАВР</a:t>
              </a:r>
              <a:endPara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0" descr="https://i.pinimg.com/564x/07/17/93/071793d45c61b76c863915e9e4621789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62" r="54177" b="56661"/>
            <a:stretch/>
          </p:blipFill>
          <p:spPr bwMode="auto">
            <a:xfrm>
              <a:off x="3555464" y="2282088"/>
              <a:ext cx="1091950" cy="681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325568" y="3524676"/>
              <a:ext cx="1338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mn-MN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79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786180" y="2441705"/>
            <a:ext cx="1841393" cy="1644749"/>
            <a:chOff x="4980004" y="2347327"/>
            <a:chExt cx="1841393" cy="1644749"/>
          </a:xfrm>
        </p:grpSpPr>
        <p:sp>
          <p:nvSpPr>
            <p:cNvPr id="20" name="TextBox 19"/>
            <p:cNvSpPr txBox="1"/>
            <p:nvPr/>
          </p:nvSpPr>
          <p:spPr>
            <a:xfrm>
              <a:off x="5043355" y="3109177"/>
              <a:ext cx="1778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ДИПЛОМЫН ДЭЭД </a:t>
              </a:r>
              <a:endPara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12" descr="Bachelor degree line icon. stock vector. Illustration of educational -  8330639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2" t="6047" r="20718" b="12245"/>
            <a:stretch/>
          </p:blipFill>
          <p:spPr bwMode="auto">
            <a:xfrm>
              <a:off x="5656874" y="2347327"/>
              <a:ext cx="275502" cy="70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980004" y="3622744"/>
              <a:ext cx="1338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37867" y="4515337"/>
            <a:ext cx="2017067" cy="1615013"/>
            <a:chOff x="6821397" y="2336176"/>
            <a:chExt cx="2017067" cy="1615013"/>
          </a:xfrm>
        </p:grpSpPr>
        <p:sp>
          <p:nvSpPr>
            <p:cNvPr id="24" name="TextBox 23"/>
            <p:cNvSpPr txBox="1"/>
            <p:nvPr/>
          </p:nvSpPr>
          <p:spPr>
            <a:xfrm>
              <a:off x="6821397" y="3098162"/>
              <a:ext cx="2017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ТУСГАЙ ДУНД</a:t>
              </a:r>
              <a:endPara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21397" y="3581857"/>
              <a:ext cx="1338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" descr="Flat doctor with syringe nurse info board Vector Imag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6" t="10102" r="8294" b="20235"/>
            <a:stretch/>
          </p:blipFill>
          <p:spPr bwMode="auto">
            <a:xfrm>
              <a:off x="7342904" y="2336176"/>
              <a:ext cx="817113" cy="735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344023" y="4564710"/>
            <a:ext cx="2017067" cy="1565640"/>
            <a:chOff x="8688648" y="2362189"/>
            <a:chExt cx="2017067" cy="1565640"/>
          </a:xfrm>
        </p:grpSpPr>
        <p:pic>
          <p:nvPicPr>
            <p:cNvPr id="28" name="Picture 16" descr="Infographic: An Educated Girl Has A Ripple Effect | U.S. Agency for  International Development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6" t="21287" r="63447" b="16943"/>
            <a:stretch/>
          </p:blipFill>
          <p:spPr bwMode="auto">
            <a:xfrm>
              <a:off x="9191660" y="2362189"/>
              <a:ext cx="662417" cy="68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688648" y="3098162"/>
              <a:ext cx="2017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БҮРЭН ДУНД</a:t>
              </a:r>
              <a:endPara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53558" y="3558497"/>
              <a:ext cx="1338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709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538535" y="4426725"/>
            <a:ext cx="2068505" cy="1876160"/>
            <a:chOff x="10464334" y="2336176"/>
            <a:chExt cx="1348753" cy="1876160"/>
          </a:xfrm>
        </p:grpSpPr>
        <p:pic>
          <p:nvPicPr>
            <p:cNvPr id="32" name="Picture 16" descr="Infographic: An Educated Girl Has A Ripple Effect | U.S. Agency for  International Development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6" t="21287" r="63447" b="16943"/>
            <a:stretch/>
          </p:blipFill>
          <p:spPr bwMode="auto">
            <a:xfrm>
              <a:off x="10705715" y="2336176"/>
              <a:ext cx="662417" cy="68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0464334" y="3109177"/>
              <a:ext cx="13487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БҮРЭН БУС</a:t>
              </a:r>
              <a:r>
                <a:rPr 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mn-MN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ДУНД</a:t>
              </a:r>
              <a:endPara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470941" y="3843004"/>
              <a:ext cx="1338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256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30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51157" y="111548"/>
            <a:ext cx="4157992" cy="912726"/>
            <a:chOff x="2490691" y="343843"/>
            <a:chExt cx="3423304" cy="680225"/>
          </a:xfrm>
        </p:grpSpPr>
        <p:sp>
          <p:nvSpPr>
            <p:cNvPr id="14" name="Rounded Rectangular Callout 13"/>
            <p:cNvSpPr/>
            <p:nvPr/>
          </p:nvSpPr>
          <p:spPr>
            <a:xfrm rot="16200000">
              <a:off x="5176021" y="286093"/>
              <a:ext cx="673060" cy="802888"/>
            </a:xfrm>
            <a:prstGeom prst="wedgeRoundRectCallout">
              <a:avLst/>
            </a:prstGeom>
            <a:solidFill>
              <a:srgbClr val="2414F4"/>
            </a:solidFill>
            <a:ln>
              <a:solidFill>
                <a:srgbClr val="1F06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90691" y="343843"/>
              <a:ext cx="3178097" cy="680225"/>
            </a:xfrm>
            <a:prstGeom prst="roundRect">
              <a:avLst/>
            </a:prstGeom>
            <a:solidFill>
              <a:srgbClr val="2414F4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Эрхэлсэн түшмэлийн мэргэшүүлэх багц цагийн сургалт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186865" y="172391"/>
            <a:ext cx="1260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10521" y="673929"/>
            <a:ext cx="55752" cy="584323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157045" y="1085882"/>
            <a:ext cx="4099932" cy="897444"/>
            <a:chOff x="2542479" y="804560"/>
            <a:chExt cx="3399987" cy="680226"/>
          </a:xfrm>
          <a:solidFill>
            <a:schemeClr val="accent1">
              <a:lumMod val="50000"/>
            </a:schemeClr>
          </a:solidFill>
        </p:grpSpPr>
        <p:sp>
          <p:nvSpPr>
            <p:cNvPr id="19" name="Rounded Rectangular Callout 18"/>
            <p:cNvSpPr/>
            <p:nvPr/>
          </p:nvSpPr>
          <p:spPr>
            <a:xfrm rot="16200000">
              <a:off x="5200909" y="743229"/>
              <a:ext cx="680225" cy="802888"/>
            </a:xfrm>
            <a:prstGeom prst="wedgeRoundRectCallout">
              <a:avLst/>
            </a:prstGeom>
            <a:grpFill/>
            <a:ln>
              <a:solidFill>
                <a:srgbClr val="1F06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542479" y="804561"/>
              <a:ext cx="3178097" cy="680225"/>
            </a:xfrm>
            <a:prstGeom prst="roundRect">
              <a:avLst/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Ахлах түшмэлийн мэргэшүүлэх багц цагийн сургалт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075269" y="1085882"/>
            <a:ext cx="1260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41548" y="2069962"/>
            <a:ext cx="4211440" cy="870927"/>
            <a:chOff x="2542479" y="804560"/>
            <a:chExt cx="3399986" cy="680226"/>
          </a:xfrm>
          <a:solidFill>
            <a:schemeClr val="accent1">
              <a:lumMod val="75000"/>
            </a:schemeClr>
          </a:solidFill>
        </p:grpSpPr>
        <p:sp>
          <p:nvSpPr>
            <p:cNvPr id="23" name="Rounded Rectangular Callout 22"/>
            <p:cNvSpPr/>
            <p:nvPr/>
          </p:nvSpPr>
          <p:spPr>
            <a:xfrm rot="16200000">
              <a:off x="5200908" y="743229"/>
              <a:ext cx="680226" cy="802888"/>
            </a:xfrm>
            <a:prstGeom prst="wedgeRoundRectCallout">
              <a:avLst/>
            </a:prstGeom>
            <a:grpFill/>
            <a:ln>
              <a:solidFill>
                <a:srgbClr val="1F06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542479" y="804561"/>
              <a:ext cx="3178097" cy="680225"/>
            </a:xfrm>
            <a:prstGeom prst="roundRect">
              <a:avLst/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Дунд хугацааны давтан сургалт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101761" y="2029730"/>
            <a:ext cx="1260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151157" y="2974120"/>
            <a:ext cx="4148263" cy="1736259"/>
            <a:chOff x="2542478" y="804560"/>
            <a:chExt cx="3409153" cy="139544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Rounded Rectangular Callout 26"/>
            <p:cNvSpPr/>
            <p:nvPr/>
          </p:nvSpPr>
          <p:spPr>
            <a:xfrm rot="16200000">
              <a:off x="5200909" y="743229"/>
              <a:ext cx="680225" cy="802888"/>
            </a:xfrm>
            <a:prstGeom prst="wedgeRoundRect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542478" y="804561"/>
              <a:ext cx="3178097" cy="680225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Чиглүүлэх сургалт 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ular Callout 28"/>
            <p:cNvSpPr/>
            <p:nvPr/>
          </p:nvSpPr>
          <p:spPr>
            <a:xfrm rot="16200000">
              <a:off x="5210074" y="1458442"/>
              <a:ext cx="680225" cy="802888"/>
            </a:xfrm>
            <a:prstGeom prst="wedgeRoundRectCallout">
              <a:avLst/>
            </a:prstGeom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551643" y="1519777"/>
              <a:ext cx="3178097" cy="68022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Төрийн албан хаагч эмэгтэйчүүдийн манлайллын хөтөлбөр 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147481" y="2940889"/>
            <a:ext cx="1260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302307" y="3818220"/>
            <a:ext cx="77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1980" y="573569"/>
            <a:ext cx="398748" cy="45719"/>
          </a:xfrm>
          <a:prstGeom prst="rect">
            <a:avLst/>
          </a:prstGeom>
        </p:spPr>
      </p:pic>
      <p:pic>
        <p:nvPicPr>
          <p:cNvPr id="34" name="Picture 2" descr="head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96" y="746019"/>
            <a:ext cx="3238168" cy="133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43" y="2335961"/>
            <a:ext cx="3939598" cy="231325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162309" y="5698805"/>
            <a:ext cx="4226862" cy="932754"/>
            <a:chOff x="2491691" y="797049"/>
            <a:chExt cx="3384754" cy="680225"/>
          </a:xfrm>
          <a:solidFill>
            <a:schemeClr val="accent1">
              <a:lumMod val="75000"/>
            </a:schemeClr>
          </a:solidFill>
        </p:grpSpPr>
        <p:sp>
          <p:nvSpPr>
            <p:cNvPr id="37" name="Rounded Rectangular Callout 36"/>
            <p:cNvSpPr/>
            <p:nvPr/>
          </p:nvSpPr>
          <p:spPr>
            <a:xfrm rot="16200000">
              <a:off x="5171654" y="772482"/>
              <a:ext cx="672716" cy="736867"/>
            </a:xfrm>
            <a:prstGeom prst="wedgeRoundRectCallout">
              <a:avLst/>
            </a:prstGeom>
            <a:solidFill>
              <a:srgbClr val="0066FF"/>
            </a:solidFill>
            <a:ln>
              <a:solidFill>
                <a:srgbClr val="1F06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491691" y="797049"/>
              <a:ext cx="3178097" cy="680225"/>
            </a:xfrm>
            <a:prstGeom prst="roundRect">
              <a:avLst/>
            </a:prstGeom>
            <a:solidFill>
              <a:srgbClr val="0066FF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Чадваржуулах арга зүйн сургалт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1333884" y="4738215"/>
            <a:ext cx="77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 descr="C:\Users\admin\Desktop\вебинар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29" y="4649216"/>
            <a:ext cx="3952116" cy="1916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roup 40"/>
          <p:cNvGrpSpPr/>
          <p:nvPr/>
        </p:nvGrpSpPr>
        <p:grpSpPr>
          <a:xfrm>
            <a:off x="6167520" y="4738215"/>
            <a:ext cx="4192573" cy="870925"/>
            <a:chOff x="2491691" y="797049"/>
            <a:chExt cx="3384755" cy="680225"/>
          </a:xfrm>
          <a:solidFill>
            <a:schemeClr val="accent1">
              <a:lumMod val="75000"/>
            </a:schemeClr>
          </a:solidFill>
        </p:grpSpPr>
        <p:sp>
          <p:nvSpPr>
            <p:cNvPr id="42" name="Rounded Rectangular Callout 41"/>
            <p:cNvSpPr/>
            <p:nvPr/>
          </p:nvSpPr>
          <p:spPr>
            <a:xfrm rot="16200000">
              <a:off x="5171655" y="772482"/>
              <a:ext cx="672715" cy="736867"/>
            </a:xfrm>
            <a:prstGeom prst="wedgeRoundRectCallout">
              <a:avLst/>
            </a:prstGeom>
            <a:grpFill/>
            <a:ln>
              <a:solidFill>
                <a:srgbClr val="1F06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491691" y="797049"/>
              <a:ext cx="3178097" cy="680225"/>
            </a:xfrm>
            <a:prstGeom prst="roundRect">
              <a:avLst/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Гадаад сургалт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0370864" y="5698805"/>
            <a:ext cx="1872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11194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2568" y="58179"/>
            <a:ext cx="11215062" cy="5416890"/>
            <a:chOff x="482568" y="58179"/>
            <a:chExt cx="11215062" cy="54168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406981585"/>
                </p:ext>
              </p:extLst>
            </p:nvPr>
          </p:nvGraphicFramePr>
          <p:xfrm>
            <a:off x="2814892" y="58179"/>
            <a:ext cx="8882738" cy="25410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8" name="Picture 2" descr="House Infographic Vector Art, Icons, and Graphics for Free Download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32" r="37262" b="12195"/>
            <a:stretch/>
          </p:blipFill>
          <p:spPr bwMode="auto">
            <a:xfrm>
              <a:off x="646229" y="2319452"/>
              <a:ext cx="1588146" cy="1248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82568" y="3666428"/>
              <a:ext cx="26768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рон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байраар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хангагдахад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төрөөс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дэмжлэг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үзүүлэхэд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6229" y="4828738"/>
              <a:ext cx="2168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  <a:r>
                <a:rPr lang="mn-MN" sz="3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3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mn-MN" sz="3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сая </a:t>
              </a:r>
              <a:endPara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91485" y="2433285"/>
            <a:ext cx="2676834" cy="3037139"/>
            <a:chOff x="3991485" y="2433285"/>
            <a:chExt cx="2676834" cy="3037139"/>
          </a:xfrm>
        </p:grpSpPr>
        <p:pic>
          <p:nvPicPr>
            <p:cNvPr id="12" name="Picture 4" descr="Infographic template: How Yoga Benefits Your Health Infographic (Created by InfoART's Infographic maker)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0" t="2261" r="22742" b="61259"/>
            <a:stretch/>
          </p:blipFill>
          <p:spPr bwMode="auto">
            <a:xfrm>
              <a:off x="4330165" y="2433285"/>
              <a:ext cx="1731845" cy="113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91485" y="3666428"/>
              <a:ext cx="26768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Төрийн албан хаагчийн эрүүл мэндийг дэмжихэд 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45570" y="4824093"/>
              <a:ext cx="2168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3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mn-MN" sz="3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mn-MN" sz="3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mn-MN" sz="3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сая </a:t>
              </a:r>
              <a:endPara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63636" y="2352371"/>
            <a:ext cx="2676834" cy="3650598"/>
            <a:chOff x="7063636" y="2352371"/>
            <a:chExt cx="2676834" cy="3650598"/>
          </a:xfrm>
        </p:grpSpPr>
        <p:pic>
          <p:nvPicPr>
            <p:cNvPr id="16" name="Picture 6" descr="Flat d isometric heap of dollar banknote pack web infographics concept Free Vector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636" y="2352371"/>
              <a:ext cx="1462834" cy="146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063636" y="3666428"/>
              <a:ext cx="2676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Нөхөх төлбөрт 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63636" y="4802640"/>
              <a:ext cx="21686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3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1,5 тэрбум </a:t>
              </a:r>
              <a:endPara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96486" y="2529004"/>
            <a:ext cx="2393402" cy="4208413"/>
            <a:chOff x="9696486" y="2529004"/>
            <a:chExt cx="2393402" cy="4208413"/>
          </a:xfrm>
        </p:grpSpPr>
        <p:pic>
          <p:nvPicPr>
            <p:cNvPr id="20" name="Picture 8" descr="Finance invest forex trading doodle elements icon symbol set Free Vector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69" t="8677" r="53205" b="57967"/>
            <a:stretch/>
          </p:blipFill>
          <p:spPr bwMode="auto">
            <a:xfrm>
              <a:off x="10081413" y="2529004"/>
              <a:ext cx="836341" cy="1137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808802" y="3666428"/>
              <a:ext cx="22810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Өндөр насны тэтгэвэр тогтоолгоход олгох нэг удаагийн тэтгэмж 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696486" y="5537088"/>
              <a:ext cx="21686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3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1,6 тэрбум </a:t>
              </a:r>
              <a:endPara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2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57602" y="730329"/>
            <a:ext cx="1639231" cy="17006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Types of conflict vector infographic template Stock Vector Image &amp; Art -  Alam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39"/>
          <a:stretch/>
        </p:blipFill>
        <p:spPr bwMode="auto">
          <a:xfrm>
            <a:off x="2378233" y="181081"/>
            <a:ext cx="9478766" cy="248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28774" y="2547050"/>
            <a:ext cx="2096885" cy="102591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АЖИЛЛАЖ БУЙ ЁС ЗҮЙН ЗӨВЛӨЛ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5184" y="2547050"/>
            <a:ext cx="2152186" cy="999038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ЁС ЗҮЙН СУРГАЛТАД ХАМРАГДСАН АЛБАН ХААГЧИД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56895" y="2547049"/>
            <a:ext cx="2320366" cy="93999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ШИЙДВЭРЛЭСЭН ЁС ЗҮЙН ЗӨРЧИЛ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4530" y="2473561"/>
            <a:ext cx="2190754" cy="10994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ӨМНӨХ ЖИЛЭЭС БУУРСАН ЁС ЗҮЙН ЗӨРЧЛИЙН ҮЗҮҮЛЭЛТ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1665" y="518456"/>
            <a:ext cx="1851104" cy="1691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43642" y="518456"/>
            <a:ext cx="1572778" cy="1730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8170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23838" y="498903"/>
            <a:ext cx="1605776" cy="1730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6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37032" y="518456"/>
            <a:ext cx="1718884" cy="1691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6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49194" y="4304413"/>
            <a:ext cx="6078924" cy="2421389"/>
          </a:xfrm>
          <a:prstGeom prst="round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Албан үүргээ гүйцэтгэж байхдаа буюу ажлын байрандаа согтууруулах ундаа хэрэглэхийг цээрлэх хэм хэмжээг зөрчсөн – 7 буюу нийт зөрчлийн 33,3 хувь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Албан үүргээ гүйцэтгэхдээ бүдүүлэг зан авир гаргахыг цээрлэх хэм хэмжээг зөрчсөн – 7 буюу нийт зөрчлийн 33,3 хувь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8" descr="animated arrow icon gif images &amp; Animations 100% FREE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514" y="3599035"/>
            <a:ext cx="404142" cy="59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88" y="3788602"/>
            <a:ext cx="3947225" cy="26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0498" y="192421"/>
            <a:ext cx="344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Аймгийн Засаг даргын үйл ажиллагааны хөтөлбөр - 4.2.7</a:t>
            </a:r>
            <a:r>
              <a:rPr lang="mn-M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90700" y="2505948"/>
            <a:ext cx="3088888" cy="27208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MNS ISO 9001:2016 </a:t>
            </a:r>
            <a:r>
              <a:rPr lang="mn-M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“Чанарын менежментийн тогтолцоо-шаардлага стандарт”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4198241" y="3598767"/>
            <a:ext cx="992459" cy="457200"/>
          </a:xfrm>
          <a:prstGeom prst="mathMinus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ck Arc 8"/>
          <p:cNvSpPr/>
          <p:nvPr/>
        </p:nvSpPr>
        <p:spPr>
          <a:xfrm>
            <a:off x="3662983" y="3598767"/>
            <a:ext cx="791735" cy="535258"/>
          </a:xfrm>
          <a:prstGeom prst="blockArc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5400000">
            <a:off x="5882077" y="1429857"/>
            <a:ext cx="1527717" cy="535258"/>
            <a:chOff x="2375209" y="3495907"/>
            <a:chExt cx="1527717" cy="535258"/>
          </a:xfrm>
          <a:solidFill>
            <a:srgbClr val="FF0000"/>
          </a:solidFill>
        </p:grpSpPr>
        <p:sp>
          <p:nvSpPr>
            <p:cNvPr id="11" name="Minus 10"/>
            <p:cNvSpPr/>
            <p:nvPr/>
          </p:nvSpPr>
          <p:spPr>
            <a:xfrm>
              <a:off x="2910467" y="3495907"/>
              <a:ext cx="992459" cy="457200"/>
            </a:xfrm>
            <a:prstGeom prst="mathMinus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Block Arc 11"/>
            <p:cNvSpPr/>
            <p:nvPr/>
          </p:nvSpPr>
          <p:spPr>
            <a:xfrm>
              <a:off x="2375209" y="3495907"/>
              <a:ext cx="791735" cy="535258"/>
            </a:xfrm>
            <a:prstGeom prst="blockArc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588105" y="3632221"/>
            <a:ext cx="1527717" cy="535258"/>
            <a:chOff x="2375209" y="3495907"/>
            <a:chExt cx="1527717" cy="535258"/>
          </a:xfrm>
          <a:solidFill>
            <a:srgbClr val="FF0000"/>
          </a:solidFill>
        </p:grpSpPr>
        <p:sp>
          <p:nvSpPr>
            <p:cNvPr id="14" name="Minus 13"/>
            <p:cNvSpPr/>
            <p:nvPr/>
          </p:nvSpPr>
          <p:spPr>
            <a:xfrm>
              <a:off x="2910467" y="3495907"/>
              <a:ext cx="992459" cy="457200"/>
            </a:xfrm>
            <a:prstGeom prst="mathMinus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Block Arc 14"/>
            <p:cNvSpPr/>
            <p:nvPr/>
          </p:nvSpPr>
          <p:spPr>
            <a:xfrm>
              <a:off x="2375209" y="3495907"/>
              <a:ext cx="791735" cy="535258"/>
            </a:xfrm>
            <a:prstGeom prst="blockArc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16200000">
            <a:off x="5971286" y="5723074"/>
            <a:ext cx="1527717" cy="535258"/>
            <a:chOff x="2375209" y="3495907"/>
            <a:chExt cx="1527717" cy="535258"/>
          </a:xfrm>
          <a:solidFill>
            <a:srgbClr val="FF0000"/>
          </a:solidFill>
        </p:grpSpPr>
        <p:sp>
          <p:nvSpPr>
            <p:cNvPr id="17" name="Minus 16"/>
            <p:cNvSpPr/>
            <p:nvPr/>
          </p:nvSpPr>
          <p:spPr>
            <a:xfrm>
              <a:off x="2910467" y="3495907"/>
              <a:ext cx="992459" cy="457200"/>
            </a:xfrm>
            <a:prstGeom prst="mathMinus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Block Arc 17"/>
            <p:cNvSpPr/>
            <p:nvPr/>
          </p:nvSpPr>
          <p:spPr>
            <a:xfrm>
              <a:off x="2375209" y="3495907"/>
              <a:ext cx="791735" cy="535258"/>
            </a:xfrm>
            <a:prstGeom prst="blockArc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07440" y="2606308"/>
            <a:ext cx="3652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 хэмжил зүйн хэлтэс</a:t>
            </a:r>
          </a:p>
          <a:p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онд нэвтрүүлсэн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79128" y="622114"/>
            <a:ext cx="4483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Засаг даргын Тамгын газар </a:t>
            </a:r>
          </a:p>
          <a:p>
            <a:pPr algn="just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хэлтэс </a:t>
            </a:r>
          </a:p>
          <a:p>
            <a:pPr algn="just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Онцгой байдлын газар </a:t>
            </a:r>
          </a:p>
          <a:p>
            <a:pPr algn="just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Хутаг-Өндөр сумын Засаг даргын Тамгын газар </a:t>
            </a:r>
          </a:p>
          <a:p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2021   онд нэвтрүүлсэн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4719963" y="6997105"/>
            <a:ext cx="3980057" cy="757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77461" y="4741976"/>
            <a:ext cx="4346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Булган, Бүрэгхангай сумын Засаг даргын Тамгын газар </a:t>
            </a:r>
          </a:p>
          <a:p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2022   онд нэвтрүүлнэ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9588" y="4494016"/>
            <a:ext cx="448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Нийт төрийн байгууллагууд </a:t>
            </a:r>
          </a:p>
          <a:p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2024 онд нэвтрүүлнэ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9044" y="909102"/>
            <a:ext cx="3311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MNS ISO 9001:2016 </a:t>
            </a:r>
            <a:r>
              <a:rPr lang="mn-M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“Чанарын менежментийн тогтолцоо-шаардлага стандарт” –ыг төрийн байгууллагуудад нэвтрүүлнэ.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pic>
        <p:nvPicPr>
          <p:cNvPr id="25" name="Picture 8" descr="Line GIFs - Get the best GIF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79" y="1348448"/>
            <a:ext cx="4252936" cy="162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Line GIFs - Get the best GIF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88" y="4309346"/>
            <a:ext cx="3088888" cy="134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Line GIFs - Get the best GIF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61" y="4714525"/>
            <a:ext cx="4125063" cy="15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Line GIFs - Get the best GIF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40" y="2416727"/>
            <a:ext cx="3348620" cy="14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GIF flame chama feuer - animated GIF on GIFER - by Mura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32" y="2640598"/>
            <a:ext cx="293053" cy="29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GIF flame chama feuer - animated GIF on GIFER - by Mura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77" y="651633"/>
            <a:ext cx="219151" cy="29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GIF flame chama feuer - animated GIF on GIFER - by Mura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87" y="895474"/>
            <a:ext cx="215341" cy="28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GIF flame chama feuer - animated GIF on GIFER - by Mura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88" y="1158364"/>
            <a:ext cx="21369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GIF flame chama feuer - animated GIF on GIFER - by Mura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88" y="1444114"/>
            <a:ext cx="210256" cy="2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834</Words>
  <Application>Microsoft Office PowerPoint</Application>
  <PresentationFormat>Widescreen</PresentationFormat>
  <Paragraphs>184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Open Sans</vt:lpstr>
      <vt:lpstr>Open Sans Semibold</vt:lpstr>
      <vt:lpstr>Segoe UI Black</vt:lpstr>
      <vt:lpstr>Segoe UI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baskana.margad@gmail.com</cp:lastModifiedBy>
  <cp:revision>21</cp:revision>
  <dcterms:created xsi:type="dcterms:W3CDTF">2022-03-18T06:32:18Z</dcterms:created>
  <dcterms:modified xsi:type="dcterms:W3CDTF">2022-03-20T16:54:07Z</dcterms:modified>
</cp:coreProperties>
</file>