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mn-Mong-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58" y="22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5B28EA2-61FC-4803-B36A-E26856A81833}" type="datetimeFigureOut">
              <a:rPr lang="mn-Mong-CN" smtClean="0"/>
              <a:pPr/>
              <a:t>2021/4/15</a:t>
            </a:fld>
            <a:endParaRPr lang="mn-Mong-C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mn-Mong-C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4C30633-83DA-42F2-B553-DC158181AFF2}" type="slidenum">
              <a:rPr lang="mn-Mong-CN" smtClean="0"/>
              <a:pPr/>
              <a:t>‹#›</a:t>
            </a:fld>
            <a:endParaRPr lang="mn-Mong-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B28EA2-61FC-4803-B36A-E26856A81833}" type="datetimeFigureOut">
              <a:rPr lang="mn-Mong-CN" smtClean="0"/>
              <a:pPr/>
              <a:t>2021/4/15</a:t>
            </a:fld>
            <a:endParaRPr lang="mn-Mong-CN"/>
          </a:p>
        </p:txBody>
      </p:sp>
      <p:sp>
        <p:nvSpPr>
          <p:cNvPr id="5" name="Footer Placeholder 4"/>
          <p:cNvSpPr>
            <a:spLocks noGrp="1"/>
          </p:cNvSpPr>
          <p:nvPr>
            <p:ph type="ftr" sz="quarter" idx="11"/>
          </p:nvPr>
        </p:nvSpPr>
        <p:spPr/>
        <p:txBody>
          <a:bodyPr/>
          <a:lstStyle>
            <a:extLst/>
          </a:lstStyle>
          <a:p>
            <a:endParaRPr lang="mn-Mong-CN"/>
          </a:p>
        </p:txBody>
      </p:sp>
      <p:sp>
        <p:nvSpPr>
          <p:cNvPr id="6" name="Slide Number Placeholder 5"/>
          <p:cNvSpPr>
            <a:spLocks noGrp="1"/>
          </p:cNvSpPr>
          <p:nvPr>
            <p:ph type="sldNum" sz="quarter" idx="12"/>
          </p:nvPr>
        </p:nvSpPr>
        <p:spPr/>
        <p:txBody>
          <a:bodyPr/>
          <a:lstStyle>
            <a:extLst/>
          </a:lstStyle>
          <a:p>
            <a:fld id="{94C30633-83DA-42F2-B553-DC158181AFF2}" type="slidenum">
              <a:rPr lang="mn-Mong-CN" smtClean="0"/>
              <a:pPr/>
              <a:t>‹#›</a:t>
            </a:fld>
            <a:endParaRPr lang="mn-Mong-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B28EA2-61FC-4803-B36A-E26856A81833}" type="datetimeFigureOut">
              <a:rPr lang="mn-Mong-CN" smtClean="0"/>
              <a:pPr/>
              <a:t>2021/4/15</a:t>
            </a:fld>
            <a:endParaRPr lang="mn-Mong-CN"/>
          </a:p>
        </p:txBody>
      </p:sp>
      <p:sp>
        <p:nvSpPr>
          <p:cNvPr id="5" name="Footer Placeholder 4"/>
          <p:cNvSpPr>
            <a:spLocks noGrp="1"/>
          </p:cNvSpPr>
          <p:nvPr>
            <p:ph type="ftr" sz="quarter" idx="11"/>
          </p:nvPr>
        </p:nvSpPr>
        <p:spPr/>
        <p:txBody>
          <a:bodyPr/>
          <a:lstStyle>
            <a:extLst/>
          </a:lstStyle>
          <a:p>
            <a:endParaRPr lang="mn-Mong-CN"/>
          </a:p>
        </p:txBody>
      </p:sp>
      <p:sp>
        <p:nvSpPr>
          <p:cNvPr id="6" name="Slide Number Placeholder 5"/>
          <p:cNvSpPr>
            <a:spLocks noGrp="1"/>
          </p:cNvSpPr>
          <p:nvPr>
            <p:ph type="sldNum" sz="quarter" idx="12"/>
          </p:nvPr>
        </p:nvSpPr>
        <p:spPr/>
        <p:txBody>
          <a:bodyPr/>
          <a:lstStyle>
            <a:extLst/>
          </a:lstStyle>
          <a:p>
            <a:fld id="{94C30633-83DA-42F2-B553-DC158181AFF2}" type="slidenum">
              <a:rPr lang="mn-Mong-CN" smtClean="0"/>
              <a:pPr/>
              <a:t>‹#›</a:t>
            </a:fld>
            <a:endParaRPr lang="mn-Mong-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B28EA2-61FC-4803-B36A-E26856A81833}" type="datetimeFigureOut">
              <a:rPr lang="mn-Mong-CN" smtClean="0"/>
              <a:pPr/>
              <a:t>2021/4/15</a:t>
            </a:fld>
            <a:endParaRPr lang="mn-Mong-CN"/>
          </a:p>
        </p:txBody>
      </p:sp>
      <p:sp>
        <p:nvSpPr>
          <p:cNvPr id="5" name="Footer Placeholder 4"/>
          <p:cNvSpPr>
            <a:spLocks noGrp="1"/>
          </p:cNvSpPr>
          <p:nvPr>
            <p:ph type="ftr" sz="quarter" idx="11"/>
          </p:nvPr>
        </p:nvSpPr>
        <p:spPr/>
        <p:txBody>
          <a:bodyPr/>
          <a:lstStyle>
            <a:extLst/>
          </a:lstStyle>
          <a:p>
            <a:endParaRPr lang="mn-Mong-CN"/>
          </a:p>
        </p:txBody>
      </p:sp>
      <p:sp>
        <p:nvSpPr>
          <p:cNvPr id="6" name="Slide Number Placeholder 5"/>
          <p:cNvSpPr>
            <a:spLocks noGrp="1"/>
          </p:cNvSpPr>
          <p:nvPr>
            <p:ph type="sldNum" sz="quarter" idx="12"/>
          </p:nvPr>
        </p:nvSpPr>
        <p:spPr/>
        <p:txBody>
          <a:bodyPr/>
          <a:lstStyle>
            <a:extLst/>
          </a:lstStyle>
          <a:p>
            <a:fld id="{94C30633-83DA-42F2-B553-DC158181AFF2}" type="slidenum">
              <a:rPr lang="mn-Mong-CN" smtClean="0"/>
              <a:pPr/>
              <a:t>‹#›</a:t>
            </a:fld>
            <a:endParaRPr lang="mn-Mong-C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5B28EA2-61FC-4803-B36A-E26856A81833}" type="datetimeFigureOut">
              <a:rPr lang="mn-Mong-CN" smtClean="0"/>
              <a:pPr/>
              <a:t>2021/4/15</a:t>
            </a:fld>
            <a:endParaRPr lang="mn-Mong-CN"/>
          </a:p>
        </p:txBody>
      </p:sp>
      <p:sp>
        <p:nvSpPr>
          <p:cNvPr id="5" name="Footer Placeholder 4"/>
          <p:cNvSpPr>
            <a:spLocks noGrp="1"/>
          </p:cNvSpPr>
          <p:nvPr>
            <p:ph type="ftr" sz="quarter" idx="11"/>
          </p:nvPr>
        </p:nvSpPr>
        <p:spPr/>
        <p:txBody>
          <a:bodyPr/>
          <a:lstStyle>
            <a:extLst/>
          </a:lstStyle>
          <a:p>
            <a:endParaRPr lang="mn-Mong-CN"/>
          </a:p>
        </p:txBody>
      </p:sp>
      <p:sp>
        <p:nvSpPr>
          <p:cNvPr id="6" name="Slide Number Placeholder 5"/>
          <p:cNvSpPr>
            <a:spLocks noGrp="1"/>
          </p:cNvSpPr>
          <p:nvPr>
            <p:ph type="sldNum" sz="quarter" idx="12"/>
          </p:nvPr>
        </p:nvSpPr>
        <p:spPr/>
        <p:txBody>
          <a:bodyPr/>
          <a:lstStyle>
            <a:extLst/>
          </a:lstStyle>
          <a:p>
            <a:fld id="{94C30633-83DA-42F2-B553-DC158181AFF2}" type="slidenum">
              <a:rPr lang="mn-Mong-CN" smtClean="0"/>
              <a:pPr/>
              <a:t>‹#›</a:t>
            </a:fld>
            <a:endParaRPr lang="mn-Mong-C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5B28EA2-61FC-4803-B36A-E26856A81833}" type="datetimeFigureOut">
              <a:rPr lang="mn-Mong-CN" smtClean="0"/>
              <a:pPr/>
              <a:t>2021/4/15</a:t>
            </a:fld>
            <a:endParaRPr lang="mn-Mong-CN"/>
          </a:p>
        </p:txBody>
      </p:sp>
      <p:sp>
        <p:nvSpPr>
          <p:cNvPr id="6" name="Footer Placeholder 5"/>
          <p:cNvSpPr>
            <a:spLocks noGrp="1"/>
          </p:cNvSpPr>
          <p:nvPr>
            <p:ph type="ftr" sz="quarter" idx="11"/>
          </p:nvPr>
        </p:nvSpPr>
        <p:spPr/>
        <p:txBody>
          <a:bodyPr/>
          <a:lstStyle>
            <a:extLst/>
          </a:lstStyle>
          <a:p>
            <a:endParaRPr lang="mn-Mong-CN"/>
          </a:p>
        </p:txBody>
      </p:sp>
      <p:sp>
        <p:nvSpPr>
          <p:cNvPr id="7" name="Slide Number Placeholder 6"/>
          <p:cNvSpPr>
            <a:spLocks noGrp="1"/>
          </p:cNvSpPr>
          <p:nvPr>
            <p:ph type="sldNum" sz="quarter" idx="12"/>
          </p:nvPr>
        </p:nvSpPr>
        <p:spPr/>
        <p:txBody>
          <a:bodyPr/>
          <a:lstStyle>
            <a:extLst/>
          </a:lstStyle>
          <a:p>
            <a:fld id="{94C30633-83DA-42F2-B553-DC158181AFF2}" type="slidenum">
              <a:rPr lang="mn-Mong-CN" smtClean="0"/>
              <a:pPr/>
              <a:t>‹#›</a:t>
            </a:fld>
            <a:endParaRPr lang="mn-Mong-C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5B28EA2-61FC-4803-B36A-E26856A81833}" type="datetimeFigureOut">
              <a:rPr lang="mn-Mong-CN" smtClean="0"/>
              <a:pPr/>
              <a:t>2021/4/15</a:t>
            </a:fld>
            <a:endParaRPr lang="mn-Mong-CN"/>
          </a:p>
        </p:txBody>
      </p:sp>
      <p:sp>
        <p:nvSpPr>
          <p:cNvPr id="8" name="Footer Placeholder 7"/>
          <p:cNvSpPr>
            <a:spLocks noGrp="1"/>
          </p:cNvSpPr>
          <p:nvPr>
            <p:ph type="ftr" sz="quarter" idx="11"/>
          </p:nvPr>
        </p:nvSpPr>
        <p:spPr/>
        <p:txBody>
          <a:bodyPr/>
          <a:lstStyle>
            <a:extLst/>
          </a:lstStyle>
          <a:p>
            <a:endParaRPr lang="mn-Mong-CN"/>
          </a:p>
        </p:txBody>
      </p:sp>
      <p:sp>
        <p:nvSpPr>
          <p:cNvPr id="9" name="Slide Number Placeholder 8"/>
          <p:cNvSpPr>
            <a:spLocks noGrp="1"/>
          </p:cNvSpPr>
          <p:nvPr>
            <p:ph type="sldNum" sz="quarter" idx="12"/>
          </p:nvPr>
        </p:nvSpPr>
        <p:spPr/>
        <p:txBody>
          <a:bodyPr/>
          <a:lstStyle>
            <a:extLst/>
          </a:lstStyle>
          <a:p>
            <a:fld id="{94C30633-83DA-42F2-B553-DC158181AFF2}" type="slidenum">
              <a:rPr lang="mn-Mong-CN" smtClean="0"/>
              <a:pPr/>
              <a:t>‹#›</a:t>
            </a:fld>
            <a:endParaRPr lang="mn-Mong-C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5B28EA2-61FC-4803-B36A-E26856A81833}" type="datetimeFigureOut">
              <a:rPr lang="mn-Mong-CN" smtClean="0"/>
              <a:pPr/>
              <a:t>2021/4/15</a:t>
            </a:fld>
            <a:endParaRPr lang="mn-Mong-CN"/>
          </a:p>
        </p:txBody>
      </p:sp>
      <p:sp>
        <p:nvSpPr>
          <p:cNvPr id="4" name="Footer Placeholder 3"/>
          <p:cNvSpPr>
            <a:spLocks noGrp="1"/>
          </p:cNvSpPr>
          <p:nvPr>
            <p:ph type="ftr" sz="quarter" idx="11"/>
          </p:nvPr>
        </p:nvSpPr>
        <p:spPr/>
        <p:txBody>
          <a:bodyPr/>
          <a:lstStyle>
            <a:extLst/>
          </a:lstStyle>
          <a:p>
            <a:endParaRPr lang="mn-Mong-CN"/>
          </a:p>
        </p:txBody>
      </p:sp>
      <p:sp>
        <p:nvSpPr>
          <p:cNvPr id="5" name="Slide Number Placeholder 4"/>
          <p:cNvSpPr>
            <a:spLocks noGrp="1"/>
          </p:cNvSpPr>
          <p:nvPr>
            <p:ph type="sldNum" sz="quarter" idx="12"/>
          </p:nvPr>
        </p:nvSpPr>
        <p:spPr/>
        <p:txBody>
          <a:bodyPr/>
          <a:lstStyle>
            <a:extLst/>
          </a:lstStyle>
          <a:p>
            <a:fld id="{94C30633-83DA-42F2-B553-DC158181AFF2}" type="slidenum">
              <a:rPr lang="mn-Mong-CN" smtClean="0"/>
              <a:pPr/>
              <a:t>‹#›</a:t>
            </a:fld>
            <a:endParaRPr lang="mn-Mong-C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5B28EA2-61FC-4803-B36A-E26856A81833}" type="datetimeFigureOut">
              <a:rPr lang="mn-Mong-CN" smtClean="0"/>
              <a:pPr/>
              <a:t>2021/4/15</a:t>
            </a:fld>
            <a:endParaRPr lang="mn-Mong-CN"/>
          </a:p>
        </p:txBody>
      </p:sp>
      <p:sp>
        <p:nvSpPr>
          <p:cNvPr id="3" name="Footer Placeholder 2"/>
          <p:cNvSpPr>
            <a:spLocks noGrp="1"/>
          </p:cNvSpPr>
          <p:nvPr>
            <p:ph type="ftr" sz="quarter" idx="11"/>
          </p:nvPr>
        </p:nvSpPr>
        <p:spPr/>
        <p:txBody>
          <a:bodyPr/>
          <a:lstStyle>
            <a:extLst/>
          </a:lstStyle>
          <a:p>
            <a:endParaRPr lang="mn-Mong-CN"/>
          </a:p>
        </p:txBody>
      </p:sp>
      <p:sp>
        <p:nvSpPr>
          <p:cNvPr id="4" name="Slide Number Placeholder 3"/>
          <p:cNvSpPr>
            <a:spLocks noGrp="1"/>
          </p:cNvSpPr>
          <p:nvPr>
            <p:ph type="sldNum" sz="quarter" idx="12"/>
          </p:nvPr>
        </p:nvSpPr>
        <p:spPr/>
        <p:txBody>
          <a:bodyPr/>
          <a:lstStyle>
            <a:extLst/>
          </a:lstStyle>
          <a:p>
            <a:fld id="{94C30633-83DA-42F2-B553-DC158181AFF2}" type="slidenum">
              <a:rPr lang="mn-Mong-CN" smtClean="0"/>
              <a:pPr/>
              <a:t>‹#›</a:t>
            </a:fld>
            <a:endParaRPr lang="mn-Mong-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5B28EA2-61FC-4803-B36A-E26856A81833}" type="datetimeFigureOut">
              <a:rPr lang="mn-Mong-CN" smtClean="0"/>
              <a:pPr/>
              <a:t>2021/4/15</a:t>
            </a:fld>
            <a:endParaRPr lang="mn-Mong-CN"/>
          </a:p>
        </p:txBody>
      </p:sp>
      <p:sp>
        <p:nvSpPr>
          <p:cNvPr id="6" name="Footer Placeholder 5"/>
          <p:cNvSpPr>
            <a:spLocks noGrp="1"/>
          </p:cNvSpPr>
          <p:nvPr>
            <p:ph type="ftr" sz="quarter" idx="11"/>
          </p:nvPr>
        </p:nvSpPr>
        <p:spPr/>
        <p:txBody>
          <a:bodyPr/>
          <a:lstStyle>
            <a:extLst/>
          </a:lstStyle>
          <a:p>
            <a:endParaRPr lang="mn-Mong-CN"/>
          </a:p>
        </p:txBody>
      </p:sp>
      <p:sp>
        <p:nvSpPr>
          <p:cNvPr id="7" name="Slide Number Placeholder 6"/>
          <p:cNvSpPr>
            <a:spLocks noGrp="1"/>
          </p:cNvSpPr>
          <p:nvPr>
            <p:ph type="sldNum" sz="quarter" idx="12"/>
          </p:nvPr>
        </p:nvSpPr>
        <p:spPr/>
        <p:txBody>
          <a:bodyPr/>
          <a:lstStyle>
            <a:extLst/>
          </a:lstStyle>
          <a:p>
            <a:fld id="{94C30633-83DA-42F2-B553-DC158181AFF2}" type="slidenum">
              <a:rPr lang="mn-Mong-CN" smtClean="0"/>
              <a:pPr/>
              <a:t>‹#›</a:t>
            </a:fld>
            <a:endParaRPr lang="mn-Mong-C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5B28EA2-61FC-4803-B36A-E26856A81833}" type="datetimeFigureOut">
              <a:rPr lang="mn-Mong-CN" smtClean="0"/>
              <a:pPr/>
              <a:t>2021/4/15</a:t>
            </a:fld>
            <a:endParaRPr lang="mn-Mong-C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mn-Mong-C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4C30633-83DA-42F2-B553-DC158181AFF2}" type="slidenum">
              <a:rPr lang="mn-Mong-CN" smtClean="0"/>
              <a:pPr/>
              <a:t>‹#›</a:t>
            </a:fld>
            <a:endParaRPr lang="mn-Mong-C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5B28EA2-61FC-4803-B36A-E26856A81833}" type="datetimeFigureOut">
              <a:rPr lang="mn-Mong-CN" smtClean="0"/>
              <a:pPr/>
              <a:t>2021/4/15</a:t>
            </a:fld>
            <a:endParaRPr lang="mn-Mong-C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mn-Mong-C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4C30633-83DA-42F2-B553-DC158181AFF2}" type="slidenum">
              <a:rPr lang="mn-Mong-CN" smtClean="0"/>
              <a:pPr/>
              <a:t>‹#›</a:t>
            </a:fld>
            <a:endParaRPr lang="mn-Mong-C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mn-MN" sz="2800" dirty="0" smtClean="0">
                <a:latin typeface="Arial" pitchFamily="34" charset="0"/>
                <a:cs typeface="Arial" pitchFamily="34" charset="0"/>
              </a:rPr>
              <a:t>Сумын ИТХ-аас захиргааны хэм хэмжээний акт гаргах нь</a:t>
            </a:r>
            <a:endParaRPr lang="mn-Mong-CN" sz="2800" dirty="0">
              <a:latin typeface="Arial" pitchFamily="34" charset="0"/>
            </a:endParaRPr>
          </a:p>
        </p:txBody>
      </p:sp>
      <p:sp>
        <p:nvSpPr>
          <p:cNvPr id="3" name="Subtitle 2"/>
          <p:cNvSpPr>
            <a:spLocks noGrp="1"/>
          </p:cNvSpPr>
          <p:nvPr>
            <p:ph type="subTitle" idx="1"/>
          </p:nvPr>
        </p:nvSpPr>
        <p:spPr/>
        <p:txBody>
          <a:bodyPr/>
          <a:lstStyle/>
          <a:p>
            <a:r>
              <a:rPr lang="mn-Mong-CN" dirty="0" smtClean="0"/>
              <a:t>Захиргааны ерөнхий хуулиас...</a:t>
            </a:r>
            <a:endParaRPr lang="mn-Mong-C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buNone/>
            </a:pPr>
            <a:r>
              <a:rPr lang="mn-MN" dirty="0" smtClean="0"/>
              <a:t>ИТХ-аас батлах захиргааны хэм хэмжээний актын төслийн хувьд асуудал оруулах нэгж нь бэлтгэх, эсхүл ЗЗНДНТУТХ-ийн 33.1.7-д заасны дагуу ЗДТГ-аар бэлтгүүлэх боломжтой. Захиргааны хэм хэмжээний актаар зохицуулах харилцаа нь бусад захиргааны байгууллагын чиг үүрэгт давхар хамаарч байгаа бол тухайн захиргааны байгууллагаас албан ёсоор санал авна. </a:t>
            </a:r>
          </a:p>
          <a:p>
            <a:pPr>
              <a:buNone/>
            </a:pPr>
            <a:r>
              <a:rPr lang="mn-MN" dirty="0" smtClean="0"/>
              <a:t>Жишээлбэл: Олон нийтийн цагдаагийн зөвлөлийн ажиллах журмын төсөл бэлтгэж байгаа бол урамшуулалтай холбоотой асуудлыг санхүү хариуцсан нэгж, буюу ажилтан, цагдаагийн хэлтэс буюу төлөөлөгчөөс саналыг нь авах шаардлагатай.</a:t>
            </a:r>
          </a:p>
          <a:p>
            <a:pPr>
              <a:buNone/>
            </a:pPr>
            <a:r>
              <a:rPr lang="mn-MN" dirty="0" smtClean="0"/>
              <a:t>Хэрэв энэхүү журмын дагуу чиг үүрэгт хамаарах байгууллагын саналыг нь захиргааны хэм хэмжээний актын төсөлдөө хүлээж аваагүй бол, түүнийхээ үндэслэлийг тайлбарлан хууль зүйн асуудал эрхэлсэн төрийн захиргааны төв байгууллагад захиргааны хэм хэмжээний актыг хянуулж, бүртгүүлэхдээ уг тайлбарыг хамт хүргүүлнэ.</a:t>
            </a:r>
            <a:endParaRPr lang="mn-Mong-CN" dirty="0"/>
          </a:p>
        </p:txBody>
      </p:sp>
      <p:sp>
        <p:nvSpPr>
          <p:cNvPr id="3" name="Title 2"/>
          <p:cNvSpPr>
            <a:spLocks noGrp="1"/>
          </p:cNvSpPr>
          <p:nvPr>
            <p:ph type="title"/>
          </p:nvPr>
        </p:nvSpPr>
        <p:spPr/>
        <p:txBody>
          <a:bodyPr>
            <a:normAutofit/>
          </a:bodyPr>
          <a:lstStyle/>
          <a:p>
            <a:r>
              <a:rPr lang="mn-Mong-CN" sz="2400" dirty="0" smtClean="0"/>
              <a:t>Захиргааны хэм хэмжээний актын төсөл бэлтгэх</a:t>
            </a:r>
            <a:endParaRPr lang="mn-Mong-CN"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buNone/>
            </a:pPr>
            <a:r>
              <a:rPr lang="mn-MN" dirty="0" smtClean="0"/>
              <a:t>Шийдвэрийн төслийг боловсруулахдаа захиргааны хэм хэмжээний актын эдийн засаг, нийгмийн амьдралд үзүүлэх нөлөөлөл, үр дагаврыг урьдчилан судалж, тооцооллыг нөлөөллийн шинэжилгээний хамт бэлэн болгосон байна.</a:t>
            </a:r>
          </a:p>
          <a:p>
            <a:pPr>
              <a:buNone/>
            </a:pPr>
            <a:r>
              <a:rPr lang="mn-MN" dirty="0" smtClean="0"/>
              <a:t>ХЗДХ-ийн сайдын 2018.07.25-ны өдрийн А/147 дугаар тушаалаар “Нөлөөллийн шинжилгээг хийх аргачлал”-ыг баталсан:</a:t>
            </a:r>
          </a:p>
          <a:p>
            <a:pPr>
              <a:buNone/>
            </a:pPr>
            <a:r>
              <a:rPr lang="mn-MN" dirty="0" smtClean="0"/>
              <a:t>-Акт гаргах үндэслэл, шаардлага, зорилт</a:t>
            </a:r>
          </a:p>
          <a:p>
            <a:pPr>
              <a:buNone/>
            </a:pPr>
            <a:r>
              <a:rPr lang="mn-MN" dirty="0" smtClean="0"/>
              <a:t>-Тухайн актын ерөнхий бүтэц, зохицуулах харилцаа, хамрах хүрээ</a:t>
            </a:r>
          </a:p>
          <a:p>
            <a:pPr>
              <a:buNone/>
            </a:pPr>
            <a:r>
              <a:rPr lang="mn-MN" dirty="0" smtClean="0"/>
              <a:t>-Акт гарсаны дараа эрх% хууль ёсны сонирхол нь аливаа байдлаар хөндөгдөх бүлгийг тодорхойлох</a:t>
            </a:r>
          </a:p>
          <a:p>
            <a:pPr>
              <a:buNone/>
            </a:pPr>
            <a:r>
              <a:rPr lang="mn-MN" dirty="0" smtClean="0"/>
              <a:t>-Хүний эрх, эрх чөлөө, өрсөлдөөнийг хязгаарласан, эдийн засаг, нийгмийн болон бусад үйл ажиллагаанд саад хориг учруулсан, аливаа хүнд суртал, авлига гарах нөхцөл боломж бүрдүүлсэн байж болзошгүй зохицуулалт агуулж байгаа эсэх</a:t>
            </a:r>
          </a:p>
          <a:p>
            <a:pPr>
              <a:buNone/>
            </a:pPr>
            <a:r>
              <a:rPr lang="mn-MN" dirty="0" smtClean="0"/>
              <a:t>-Тухайн асуудлыг зохицуулж байгаа хүчин төгөлдөр хууль, захиргааны хэм хэмжээний акт байгаа эсэх</a:t>
            </a:r>
          </a:p>
          <a:p>
            <a:pPr>
              <a:buNone/>
            </a:pPr>
            <a:r>
              <a:rPr lang="mn-MN" dirty="0" smtClean="0"/>
              <a:t>-Актыг хэрэгжүүлэхэд шаардлагатай хүний нөөц, техник, эдийн засгийн тооцоо</a:t>
            </a:r>
            <a:endParaRPr lang="mn-Mong-CN" dirty="0"/>
          </a:p>
        </p:txBody>
      </p:sp>
      <p:sp>
        <p:nvSpPr>
          <p:cNvPr id="3" name="Title 2"/>
          <p:cNvSpPr>
            <a:spLocks noGrp="1"/>
          </p:cNvSpPr>
          <p:nvPr>
            <p:ph type="title"/>
          </p:nvPr>
        </p:nvSpPr>
        <p:spPr/>
        <p:txBody>
          <a:bodyPr>
            <a:normAutofit fontScale="90000"/>
          </a:bodyPr>
          <a:lstStyle/>
          <a:p>
            <a:r>
              <a:rPr lang="mn-Mong-CN" dirty="0" smtClean="0"/>
              <a:t>Захиргааны хэм хэмжээний актад төлөөллийн шинжилгээ хийх</a:t>
            </a:r>
            <a:endParaRPr lang="mn-Mong-C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5120640"/>
        </p:xfrm>
        <a:graphic>
          <a:graphicData uri="http://schemas.openxmlformats.org/drawingml/2006/table">
            <a:tbl>
              <a:tblPr firstRow="1" bandRow="1">
                <a:tableStyleId>{5C22544A-7EE6-4342-B048-85BDC9FD1C3A}</a:tableStyleId>
              </a:tblPr>
              <a:tblGrid>
                <a:gridCol w="2514600"/>
                <a:gridCol w="5715000"/>
              </a:tblGrid>
              <a:tr h="370840">
                <a:tc>
                  <a:txBody>
                    <a:bodyPr/>
                    <a:lstStyle/>
                    <a:p>
                      <a:r>
                        <a:rPr lang="mn-Mong-CN" sz="1200" dirty="0" smtClean="0">
                          <a:latin typeface="Arial" pitchFamily="34" charset="0"/>
                        </a:rPr>
                        <a:t>Акт гаргах үндэслэл, шаардлага, </a:t>
                      </a:r>
                      <a:r>
                        <a:rPr lang="mn-MN" sz="1200" dirty="0" smtClean="0">
                          <a:latin typeface="Arial" pitchFamily="34" charset="0"/>
                          <a:cs typeface="Arial" pitchFamily="34" charset="0"/>
                        </a:rPr>
                        <a:t>зорилт</a:t>
                      </a:r>
                      <a:endParaRPr lang="mn-Mong-CN" sz="1200" dirty="0">
                        <a:latin typeface="Arial" pitchFamily="34" charset="0"/>
                      </a:endParaRPr>
                    </a:p>
                  </a:txBody>
                  <a:tcPr/>
                </a:tc>
                <a:tc>
                  <a:txBody>
                    <a:bodyPr/>
                    <a:lstStyle/>
                    <a:p>
                      <a:r>
                        <a:rPr lang="mn-Mong-CN" sz="1200" dirty="0" smtClean="0">
                          <a:latin typeface="Arial" pitchFamily="34" charset="0"/>
                        </a:rPr>
                        <a:t>Энэ хүрээнд захиргааны хэм хэмжээний акт гаргах хууль зүйн үндэслэл, практик шаардлага, бодит нөхцөл байдал, тулгарч буй хүндрэл, бэрхшээлийг шийдвэрлэснээр гарах үр дүн, зорилгодоо хүрэх эсэхийг тодорхойлно. ЗЕХ-ийн 59 дүгээр зүйлийн 59.1 дэх хэсэгт заасны дагуу хуулиар тусгайлан эрх олгогдсон байх нь акт гарах хууль зүйн үндэслэл болно</a:t>
                      </a:r>
                      <a:endParaRPr lang="mn-Mong-CN" sz="1200" dirty="0">
                        <a:latin typeface="Arial" pitchFamily="34" charset="0"/>
                      </a:endParaRPr>
                    </a:p>
                  </a:txBody>
                  <a:tcPr/>
                </a:tc>
              </a:tr>
              <a:tr h="370840">
                <a:tc>
                  <a:txBody>
                    <a:bodyPr/>
                    <a:lstStyle/>
                    <a:p>
                      <a:r>
                        <a:rPr lang="mn-Mong-CN" sz="1200" dirty="0" smtClean="0">
                          <a:latin typeface="Arial" pitchFamily="34" charset="0"/>
                        </a:rPr>
                        <a:t>Туханй актын ерөнхий бүтэц, зохицуулах харилцаа, хамрах хүрээ</a:t>
                      </a:r>
                      <a:endParaRPr lang="mn-Mong-CN" sz="1200" dirty="0">
                        <a:latin typeface="Arial" pitchFamily="34" charset="0"/>
                      </a:endParaRPr>
                    </a:p>
                  </a:txBody>
                  <a:tcPr/>
                </a:tc>
                <a:tc>
                  <a:txBody>
                    <a:bodyPr/>
                    <a:lstStyle/>
                    <a:p>
                      <a:r>
                        <a:rPr lang="mn-MN" sz="1200" dirty="0" smtClean="0">
                          <a:latin typeface="Arial" pitchFamily="34" charset="0"/>
                        </a:rPr>
                        <a:t>Энэ</a:t>
                      </a:r>
                      <a:r>
                        <a:rPr lang="mn-MN" sz="1200" baseline="0" dirty="0" smtClean="0">
                          <a:latin typeface="Arial" pitchFamily="34" charset="0"/>
                        </a:rPr>
                        <a:t> хэсэгт захиргааны хэм хэмжээний акт нь ерөнхий бүтцийн хувьд хэдэн бүлэг, хэдэн зүйлтэй байхыг заахаас гадна актаар ямар харилцааг зохицуулахыг тогтоож, үйлчлэх хүрээг тодорхой тусгана.</a:t>
                      </a:r>
                      <a:endParaRPr lang="mn-Mong-CN" sz="1200" dirty="0">
                        <a:latin typeface="Arial" pitchFamily="34" charset="0"/>
                      </a:endParaRPr>
                    </a:p>
                  </a:txBody>
                  <a:tcPr/>
                </a:tc>
              </a:tr>
              <a:tr h="370840">
                <a:tc>
                  <a:txBody>
                    <a:bodyPr/>
                    <a:lstStyle/>
                    <a:p>
                      <a:r>
                        <a:rPr lang="mn-Mong-CN" sz="1200" dirty="0" smtClean="0">
                          <a:latin typeface="Arial" pitchFamily="34" charset="0"/>
                        </a:rPr>
                        <a:t>Акт гарсны дараа эрх</a:t>
                      </a:r>
                      <a:r>
                        <a:rPr lang="mn-MN" sz="1200" dirty="0" smtClean="0">
                          <a:latin typeface="Arial" pitchFamily="34" charset="0"/>
                        </a:rPr>
                        <a:t>,</a:t>
                      </a:r>
                      <a:r>
                        <a:rPr lang="mn-MN" sz="1200" baseline="0" dirty="0" smtClean="0">
                          <a:latin typeface="Arial" pitchFamily="34" charset="0"/>
                        </a:rPr>
                        <a:t> хууль ёсны ашиг сонирхол нь аливаа байдлаар хөндөгдөх бүлгийг тодорхойлох</a:t>
                      </a:r>
                      <a:endParaRPr lang="mn-Mong-CN" sz="1200" dirty="0">
                        <a:latin typeface="Arial" pitchFamily="34" charset="0"/>
                      </a:endParaRPr>
                    </a:p>
                  </a:txBody>
                  <a:tcPr/>
                </a:tc>
                <a:tc>
                  <a:txBody>
                    <a:bodyPr/>
                    <a:lstStyle/>
                    <a:p>
                      <a:r>
                        <a:rPr lang="mn-Mong-CN" sz="1200" dirty="0" smtClean="0">
                          <a:latin typeface="Arial" pitchFamily="34" charset="0"/>
                        </a:rPr>
                        <a:t>Тухайн захиргааны хэм хэмжээний актын улмаас нийгмийн ямар бүлэг, иргэн, </a:t>
                      </a:r>
                      <a:r>
                        <a:rPr lang="mn-MN" sz="1200" dirty="0" smtClean="0">
                          <a:latin typeface="Arial" pitchFamily="34" charset="0"/>
                        </a:rPr>
                        <a:t>хуулийн этгээдийн эрх, хууль ёсны ашиг сонирхол хөндөгдөж</a:t>
                      </a:r>
                      <a:r>
                        <a:rPr lang="mn-MN" sz="1200" baseline="0" dirty="0" smtClean="0">
                          <a:latin typeface="Arial" pitchFamily="34" charset="0"/>
                        </a:rPr>
                        <a:t> байгааг тодорхойлж, ЗЕХ-ийн 62 дугаар зүйлд заасан журмын дагуу холбогдох ажиллагааг явуулна.</a:t>
                      </a:r>
                      <a:endParaRPr lang="mn-Mong-CN" sz="1200" dirty="0">
                        <a:latin typeface="Arial" pitchFamily="34" charset="0"/>
                      </a:endParaRPr>
                    </a:p>
                  </a:txBody>
                  <a:tcPr/>
                </a:tc>
              </a:tr>
              <a:tr h="370840">
                <a:tc>
                  <a:txBody>
                    <a:bodyPr/>
                    <a:lstStyle/>
                    <a:p>
                      <a:r>
                        <a:rPr lang="mn-Mong-CN" sz="1200" dirty="0" smtClean="0">
                          <a:latin typeface="Arial" pitchFamily="34" charset="0"/>
                        </a:rPr>
                        <a:t>Хүний эрх, эрх чөлөө, өрсөлдөөнийг хязгаарласан, эдийн засаг, нийгмийн болон бусад үйл ажиллагаанд саад хориг учруулсан, аливаа хүнд суртал, авлига гарах нөхцөл боломж бүрдүүлсэн байж болзошгүй зохицуулалт агуулж байгаа эсэх</a:t>
                      </a:r>
                      <a:endParaRPr lang="mn-Mong-CN" sz="1200" dirty="0">
                        <a:latin typeface="Arial" pitchFamily="34" charset="0"/>
                      </a:endParaRPr>
                    </a:p>
                  </a:txBody>
                  <a:tcPr/>
                </a:tc>
                <a:tc>
                  <a:txBody>
                    <a:bodyPr/>
                    <a:lstStyle/>
                    <a:p>
                      <a:r>
                        <a:rPr lang="mn-Mong-CN" sz="1200" dirty="0" smtClean="0">
                          <a:latin typeface="Arial" pitchFamily="34" charset="0"/>
                        </a:rPr>
                        <a:t>-Ялгаварлан гадуурхсан эсхүл ал</a:t>
                      </a:r>
                      <a:r>
                        <a:rPr lang="mn-MN" sz="1200" dirty="0" smtClean="0">
                          <a:latin typeface="Arial" pitchFamily="34" charset="0"/>
                        </a:rPr>
                        <a:t>ь</a:t>
                      </a:r>
                      <a:r>
                        <a:rPr lang="mn-MN" sz="1200" baseline="0" dirty="0" smtClean="0">
                          <a:latin typeface="Arial" pitchFamily="34" charset="0"/>
                        </a:rPr>
                        <a:t> нэг бүлэгт давуу байдал үүсгэх эсэх</a:t>
                      </a:r>
                    </a:p>
                    <a:p>
                      <a:r>
                        <a:rPr lang="mn-MN" sz="1200" baseline="0" dirty="0" smtClean="0">
                          <a:latin typeface="Arial" pitchFamily="34" charset="0"/>
                        </a:rPr>
                        <a:t>-Хүний эрхийг хязгаарласан зохицуулалт агуулж байгаа эсэх, хэрэв тийм бол хуульд нийцсэн эсэх</a:t>
                      </a:r>
                    </a:p>
                    <a:p>
                      <a:r>
                        <a:rPr lang="mn-MN" sz="1200" baseline="0" dirty="0" smtClean="0">
                          <a:latin typeface="Arial" pitchFamily="34" charset="0"/>
                        </a:rPr>
                        <a:t>-Жендерийн эрх тэгш байдлыг хангасан эсэх</a:t>
                      </a:r>
                    </a:p>
                    <a:p>
                      <a:r>
                        <a:rPr lang="mn-MN" sz="1200" baseline="0" dirty="0" smtClean="0">
                          <a:latin typeface="Arial" pitchFamily="34" charset="0"/>
                        </a:rPr>
                        <a:t>-Дотоодын аж ахуйн нэгж болон гадаадын хөрөнгө оруулалттай аж ахуйн нэгж хоорондын өрсөлдөөнд нөлөө үзүүлэх эсэх</a:t>
                      </a:r>
                    </a:p>
                    <a:p>
                      <a:r>
                        <a:rPr lang="mn-MN" sz="1200" baseline="0" dirty="0" smtClean="0">
                          <a:latin typeface="Arial" pitchFamily="34" charset="0"/>
                        </a:rPr>
                        <a:t>-Хязгаарлагдмал өрсөлдөөний улмаас үнийн хөөрөгдөл бий болох эсэх</a:t>
                      </a:r>
                    </a:p>
                    <a:p>
                      <a:r>
                        <a:rPr lang="mn-MN" sz="1200" baseline="0" dirty="0" smtClean="0">
                          <a:latin typeface="Arial" pitchFamily="34" charset="0"/>
                        </a:rPr>
                        <a:t>-Аль нэг аж ахуйн нэгжид, ялангуяа зах зээлд шинээр орж ирж байгаа аж ахуйн нэгжүүдийн хувьд бэрхшээл, хүндрэл бий болох эсэх</a:t>
                      </a:r>
                    </a:p>
                    <a:p>
                      <a:r>
                        <a:rPr lang="mn-MN" sz="1200" baseline="0" dirty="0" smtClean="0">
                          <a:latin typeface="Arial" pitchFamily="34" charset="0"/>
                        </a:rPr>
                        <a:t>-Төрийн байгууллага, болон бусад иргэн, хуулийн этгээдэд захиргааны шинж чанартай нэмэлт ачаалал бий болох эсэх</a:t>
                      </a:r>
                    </a:p>
                    <a:p>
                      <a:r>
                        <a:rPr lang="mn-MN" sz="1200" baseline="0" dirty="0" smtClean="0">
                          <a:latin typeface="Arial" pitchFamily="34" charset="0"/>
                        </a:rPr>
                        <a:t>-Аж ахуйн нэгжийн үйл ажиллагааг зогсооход хүргэх эсэх</a:t>
                      </a:r>
                    </a:p>
                    <a:p>
                      <a:endParaRPr lang="mn-Mong-CN" sz="1200" dirty="0">
                        <a:latin typeface="Arial" pitchFamily="34" charset="0"/>
                      </a:endParaRPr>
                    </a:p>
                  </a:txBody>
                  <a:tcPr/>
                </a:tc>
              </a:tr>
            </a:tbl>
          </a:graphicData>
        </a:graphic>
      </p:graphicFrame>
      <p:sp>
        <p:nvSpPr>
          <p:cNvPr id="3" name="Title 2"/>
          <p:cNvSpPr>
            <a:spLocks noGrp="1"/>
          </p:cNvSpPr>
          <p:nvPr>
            <p:ph type="title"/>
          </p:nvPr>
        </p:nvSpPr>
        <p:spPr/>
        <p:txBody>
          <a:bodyPr>
            <a:normAutofit/>
          </a:bodyPr>
          <a:lstStyle/>
          <a:p>
            <a:r>
              <a:rPr lang="mn-Mong-CN" sz="2800" dirty="0" smtClean="0"/>
              <a:t>Нөлөөллийн шин</a:t>
            </a:r>
            <a:r>
              <a:rPr lang="mn-MN" sz="2800" dirty="0" smtClean="0"/>
              <a:t>жилгээний бүтэц</a:t>
            </a:r>
            <a:endParaRPr lang="mn-Mong-CN"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mn-Mong-CN" sz="2800" dirty="0" smtClean="0"/>
              <a:t>Үргэлжлэл</a:t>
            </a:r>
            <a:endParaRPr lang="mn-Mong-CN" sz="2800" dirty="0"/>
          </a:p>
        </p:txBody>
      </p:sp>
      <p:graphicFrame>
        <p:nvGraphicFramePr>
          <p:cNvPr id="4" name="Content Placeholder 3"/>
          <p:cNvGraphicFramePr>
            <a:graphicFrameLocks/>
          </p:cNvGraphicFramePr>
          <p:nvPr/>
        </p:nvGraphicFramePr>
        <p:xfrm>
          <a:off x="457200" y="1481138"/>
          <a:ext cx="8229600" cy="3017520"/>
        </p:xfrm>
        <a:graphic>
          <a:graphicData uri="http://schemas.openxmlformats.org/drawingml/2006/table">
            <a:tbl>
              <a:tblPr firstRow="1" bandRow="1">
                <a:tableStyleId>{5C22544A-7EE6-4342-B048-85BDC9FD1C3A}</a:tableStyleId>
              </a:tblPr>
              <a:tblGrid>
                <a:gridCol w="2514600"/>
                <a:gridCol w="5715000"/>
              </a:tblGrid>
              <a:tr h="370840">
                <a:tc>
                  <a:txBody>
                    <a:bodyPr/>
                    <a:lstStyle/>
                    <a:p>
                      <a:endParaRPr lang="mn-Mong-CN" sz="1200" dirty="0">
                        <a:latin typeface="Arial" pitchFamily="34" charset="0"/>
                      </a:endParaRPr>
                    </a:p>
                  </a:txBody>
                  <a:tcPr/>
                </a:tc>
                <a:tc>
                  <a:txBody>
                    <a:bodyPr/>
                    <a:lstStyle/>
                    <a:p>
                      <a:r>
                        <a:rPr lang="mn-Mong-CN" sz="1200" dirty="0" smtClean="0">
                          <a:latin typeface="Arial" pitchFamily="34" charset="0"/>
                        </a:rPr>
                        <a:t>-Эдийн засаг, нийгмийн болон бусад үйл ажиллагаанд ямар нэгэн саад хориг тогтоох эсэх, хэрэв тийм бол тэр нь хуульд нийцсэн эсэх</a:t>
                      </a:r>
                    </a:p>
                    <a:p>
                      <a:r>
                        <a:rPr lang="mn-Mong-CN" sz="1200" dirty="0" smtClean="0">
                          <a:latin typeface="Arial" pitchFamily="34" charset="0"/>
                        </a:rPr>
                        <a:t>-Хэрэглэгч</a:t>
                      </a:r>
                      <a:r>
                        <a:rPr lang="mn-MN" sz="1200" dirty="0" smtClean="0">
                          <a:latin typeface="Arial" pitchFamily="34" charset="0"/>
                        </a:rPr>
                        <a:t>дийн</a:t>
                      </a:r>
                      <a:r>
                        <a:rPr lang="mn-MN" sz="1200" baseline="0" dirty="0" smtClean="0">
                          <a:latin typeface="Arial" pitchFamily="34" charset="0"/>
                        </a:rPr>
                        <a:t> эрх ашигт нөлөөлөх эсэх</a:t>
                      </a:r>
                    </a:p>
                    <a:p>
                      <a:r>
                        <a:rPr lang="mn-MN" sz="1200" baseline="0" dirty="0" smtClean="0">
                          <a:latin typeface="Arial" pitchFamily="34" charset="0"/>
                        </a:rPr>
                        <a:t>-Хүнд суртал, авлига гарах нөхцөл, боломж бүрдүүлсэн байж болзошгүй зохицуулалт байгаа эсэх, байгаа бол тэр нь хуульд нийцсэн эсэх</a:t>
                      </a:r>
                      <a:endParaRPr lang="mn-Mong-CN" sz="1200" dirty="0">
                        <a:latin typeface="Arial" pitchFamily="34" charset="0"/>
                      </a:endParaRPr>
                    </a:p>
                  </a:txBody>
                  <a:tcPr/>
                </a:tc>
              </a:tr>
              <a:tr h="370840">
                <a:tc>
                  <a:txBody>
                    <a:bodyPr/>
                    <a:lstStyle/>
                    <a:p>
                      <a:r>
                        <a:rPr lang="mn-Mong-CN" sz="1200" dirty="0" smtClean="0">
                          <a:latin typeface="Arial" pitchFamily="34" charset="0"/>
                        </a:rPr>
                        <a:t>Туханй асуудлыг зохицуулж байгаа хүчин төгөлдөр хууль, захиргааны хэм хэмжээний акт байгаа эсэх</a:t>
                      </a:r>
                      <a:endParaRPr lang="mn-Mong-CN" sz="1200" dirty="0">
                        <a:latin typeface="Arial" pitchFamily="34" charset="0"/>
                      </a:endParaRPr>
                    </a:p>
                  </a:txBody>
                  <a:tcPr/>
                </a:tc>
                <a:tc>
                  <a:txBody>
                    <a:bodyPr/>
                    <a:lstStyle/>
                    <a:p>
                      <a:r>
                        <a:rPr lang="mn-MN" sz="1200" dirty="0" smtClean="0">
                          <a:latin typeface="Arial" pitchFamily="34" charset="0"/>
                        </a:rPr>
                        <a:t>Туханй харилцааг зохицуулж буй хууль, эрх зүйн актыг орхигдуулалгүй нарийвчлан судалж, эрх зүйн зохицуулалтын давхардал хийдэл, зөрчил үүсгэхээс сэргийлэх арга хэмжээг авах</a:t>
                      </a:r>
                      <a:endParaRPr lang="mn-Mong-CN" sz="1200" dirty="0">
                        <a:latin typeface="Arial" pitchFamily="34" charset="0"/>
                      </a:endParaRPr>
                    </a:p>
                  </a:txBody>
                  <a:tcPr/>
                </a:tc>
              </a:tr>
              <a:tr h="370840">
                <a:tc>
                  <a:txBody>
                    <a:bodyPr/>
                    <a:lstStyle/>
                    <a:p>
                      <a:r>
                        <a:rPr lang="mn-Mong-CN" sz="1200" dirty="0" smtClean="0">
                          <a:latin typeface="Arial" pitchFamily="34" charset="0"/>
                        </a:rPr>
                        <a:t>Актыг хэрэгжүүлэхэд шаардлагатай хүний нөөц, техник, эдийн засгийн тооцоо</a:t>
                      </a:r>
                      <a:endParaRPr lang="mn-Mong-CN" sz="1200" dirty="0">
                        <a:latin typeface="Arial" pitchFamily="34" charset="0"/>
                      </a:endParaRPr>
                    </a:p>
                  </a:txBody>
                  <a:tcPr/>
                </a:tc>
                <a:tc>
                  <a:txBody>
                    <a:bodyPr/>
                    <a:lstStyle/>
                    <a:p>
                      <a:r>
                        <a:rPr lang="mn-Mong-CN" sz="1200" dirty="0" smtClean="0">
                          <a:latin typeface="Arial" pitchFamily="34" charset="0"/>
                        </a:rPr>
                        <a:t>Тухайн захиргааны хэм хэмжээний актыг хэрэгжүүлэхэд шаардагдах хүний нөөцийн хэрэгцээг тодорхойлж, түүнд шаардагдах зардлыг тооцон гаргах</a:t>
                      </a:r>
                    </a:p>
                    <a:p>
                      <a:r>
                        <a:rPr lang="mn-Mong-CN" sz="1200" dirty="0" smtClean="0">
                          <a:latin typeface="Arial" pitchFamily="34" charset="0"/>
                        </a:rPr>
                        <a:t>Шинээр төрийн байгууллага байгуулах, эсхүл төрийн байгууллагад бүтцийн өөрчлөлт хийгдэх, захиргааны шинэ чиг үүрэг бий болгох шаар</a:t>
                      </a:r>
                      <a:r>
                        <a:rPr lang="mn-MN" sz="1200" dirty="0" smtClean="0">
                          <a:latin typeface="Arial" pitchFamily="34" charset="0"/>
                        </a:rPr>
                        <a:t>длага</a:t>
                      </a:r>
                      <a:r>
                        <a:rPr lang="mn-MN" sz="1200" baseline="0" dirty="0" smtClean="0">
                          <a:latin typeface="Arial" pitchFamily="34" charset="0"/>
                        </a:rPr>
                        <a:t> тавигдах эсэх, тухайн шийдвэрийг хэрэгжүүлэхтэй холбогдон иргэн, хуулийн этгээдэд нэмэлт зардал үүсэх, эсхүл буурах эсэхийг судалж тогтоох</a:t>
                      </a:r>
                      <a:endParaRPr lang="mn-Mong-CN" sz="1200" dirty="0">
                        <a:latin typeface="Arial" pitchFamily="34" charset="0"/>
                      </a:endParaRPr>
                    </a:p>
                  </a:txBody>
                  <a:tcPr/>
                </a:tc>
              </a:tr>
            </a:tbl>
          </a:graphicData>
        </a:graphic>
      </p:graphicFrame>
      <p:sp>
        <p:nvSpPr>
          <p:cNvPr id="5" name="TextBox 4"/>
          <p:cNvSpPr txBox="1"/>
          <p:nvPr/>
        </p:nvSpPr>
        <p:spPr>
          <a:xfrm>
            <a:off x="457200" y="4495800"/>
            <a:ext cx="8305800" cy="2215991"/>
          </a:xfrm>
          <a:prstGeom prst="rect">
            <a:avLst/>
          </a:prstGeom>
          <a:noFill/>
        </p:spPr>
        <p:txBody>
          <a:bodyPr wrap="square" rtlCol="0">
            <a:spAutoFit/>
          </a:bodyPr>
          <a:lstStyle/>
          <a:p>
            <a:r>
              <a:rPr lang="mn-Mong-CN" sz="1200" b="1" dirty="0" smtClean="0">
                <a:solidFill>
                  <a:srgbClr val="FF0000"/>
                </a:solidFill>
              </a:rPr>
              <a:t>Нөлөөллийн шинжилгээг ЗЕХ-ийн зори</a:t>
            </a:r>
            <a:r>
              <a:rPr lang="mn-MN" sz="1200" b="1" dirty="0" smtClean="0">
                <a:solidFill>
                  <a:srgbClr val="FF0000"/>
                </a:solidFill>
              </a:rPr>
              <a:t>год бүрэн нийцүүлж боловсруулаагүй, зөвхөн тодорхой бүрдлийг хангуулаад хэм хэмжээний актаа бүртгүүлэх зорилго илүү давамгайлж байгааг анхаарах</a:t>
            </a:r>
          </a:p>
          <a:p>
            <a:r>
              <a:rPr lang="mn-MN" sz="1200" b="1" dirty="0" smtClean="0">
                <a:solidFill>
                  <a:srgbClr val="FF0000"/>
                </a:solidFill>
              </a:rPr>
              <a:t>Аргачлалд заасан асуултад зохих ёсоор бүрэн гүйцэд хариулахгүй, тодорхой бус хариулах, гол судлах шаардлагатай асуудлыг судлаагүй, арга хэмжээ авсан тухайгаа хэлбэрийн төдий дурдах, тооцоо судалгааг хийгээгүй, эсхүл тухайн актын зохицуулалтыг хуулбарлах байдлаар ТИЙМ, ҮГҮЙ гэж хариулах байдлаар хийсээр байгааг засч, бүтээлч болгох</a:t>
            </a:r>
          </a:p>
          <a:p>
            <a:r>
              <a:rPr lang="mn-MN" sz="1200" b="1" dirty="0" smtClean="0">
                <a:solidFill>
                  <a:srgbClr val="FF0000"/>
                </a:solidFill>
              </a:rPr>
              <a:t>Хэлэлцүүлэг зохион байгуулсан талаар нөлөөллийн шинжилгээний тайланд тусгаагүй, хийсэн тохиолдолд холбогдох баримтыг хавсаргаагүй, ирсэн саналыг авсан эсэх талаар мэдээлэл байхгүй</a:t>
            </a:r>
          </a:p>
          <a:p>
            <a:r>
              <a:rPr lang="mn-MN" sz="1200" b="1" dirty="0" smtClean="0">
                <a:solidFill>
                  <a:srgbClr val="FF0000"/>
                </a:solidFill>
              </a:rPr>
              <a:t>Нөлөөллийн шинжилгээний танилцуулгыг шийдвэр гаргах эрх бүхий этгээд гарын үсэг зурж баталгаажуулаагүй зэрэг зөрчлүүд гарч байгааг анхаарах </a:t>
            </a:r>
          </a:p>
          <a:p>
            <a:endParaRPr lang="mn-Mong-CN" b="1"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mn-Mong-CN" dirty="0" smtClean="0">
                <a:latin typeface="Arial" pitchFamily="34" charset="0"/>
              </a:rPr>
              <a:t>ЗЕИ-иар иргэдийн оролцоог нэмэгдүүлэх талаар захиргааны байгууллагад хүлээлгэсэн чухал үүргийн нэг нь захиргааны хэм хэмжээний акт</a:t>
            </a:r>
            <a:r>
              <a:rPr lang="mn-MN" dirty="0" smtClean="0">
                <a:latin typeface="Arial" pitchFamily="34" charset="0"/>
              </a:rPr>
              <a:t>ын төсөлд иргэдээс заавал санал авах үүрэг юм.</a:t>
            </a:r>
          </a:p>
          <a:p>
            <a:r>
              <a:rPr lang="mn-MN" dirty="0" smtClean="0">
                <a:latin typeface="Arial" pitchFamily="34" charset="0"/>
              </a:rPr>
              <a:t>Захиргааны хэм хэмжээний актын төслийг бэлтгэж дууссаны дараа төсөл бэлтгэсэн байгууллагын цахим хуудас болон мэдээллийн самбарт 30-аас доошгүй хоногийн хугацаанд байршуулж санал авна. /ЗЕХ 62.1/</a:t>
            </a:r>
            <a:endParaRPr lang="mn-Mong-CN" dirty="0">
              <a:latin typeface="Arial" pitchFamily="34" charset="0"/>
            </a:endParaRPr>
          </a:p>
        </p:txBody>
      </p:sp>
      <p:sp>
        <p:nvSpPr>
          <p:cNvPr id="3" name="Title 2"/>
          <p:cNvSpPr>
            <a:spLocks noGrp="1"/>
          </p:cNvSpPr>
          <p:nvPr>
            <p:ph type="title"/>
          </p:nvPr>
        </p:nvSpPr>
        <p:spPr/>
        <p:txBody>
          <a:bodyPr>
            <a:normAutofit/>
          </a:bodyPr>
          <a:lstStyle/>
          <a:p>
            <a:r>
              <a:rPr lang="mn-MN" sz="2800" dirty="0" smtClean="0">
                <a:latin typeface="Arial" pitchFamily="34" charset="0"/>
                <a:cs typeface="Arial" pitchFamily="34" charset="0"/>
              </a:rPr>
              <a:t>Санал авах ажиллагаа</a:t>
            </a:r>
            <a:endParaRPr lang="mn-Mong-CN" sz="2800" dirty="0">
              <a:latin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buNone/>
            </a:pPr>
            <a:r>
              <a:rPr lang="mn-MN" dirty="0" smtClean="0">
                <a:latin typeface="Arial" pitchFamily="34" charset="0"/>
                <a:cs typeface="Arial" pitchFamily="34" charset="0"/>
              </a:rPr>
              <a:t>ЗЕХ-ийн 62.3.1-д заасан эрх, хууль ёсны ашиг сонирхол нь хөндөгдөх бүлгийн хүрээнд хэлэлцүүлгийг ЗААВАЛ хийхээр 62.2-т хуульчилсан. Харин 62.3.2-62.3.4-т заасан бүлгийн нэмэлт хэлэлцүүлэг хийх эсэхийг ИТХ өөрийн бодит боломжийн хүрээндээ шийдвэрлэж болно. </a:t>
            </a:r>
          </a:p>
          <a:p>
            <a:pPr fontAlgn="t"/>
            <a:r>
              <a:rPr lang="mn-MN" dirty="0" smtClean="0">
                <a:latin typeface="Arial" pitchFamily="34" charset="0"/>
                <a:cs typeface="Arial" pitchFamily="34" charset="0"/>
              </a:rPr>
              <a:t>/62.3.2.эрдэмтэн, судлаач, шинжээч зэрэг мэргэшсэн хүрээнд;</a:t>
            </a:r>
          </a:p>
          <a:p>
            <a:pPr fontAlgn="t"/>
            <a:r>
              <a:rPr lang="mn-MN" dirty="0" smtClean="0">
                <a:latin typeface="Arial" pitchFamily="34" charset="0"/>
                <a:cs typeface="Arial" pitchFamily="34" charset="0"/>
              </a:rPr>
              <a:t>62.3.3.тодорхой нутаг дэвсгэрийн хүрээнд;</a:t>
            </a:r>
          </a:p>
          <a:p>
            <a:pPr fontAlgn="t"/>
            <a:r>
              <a:rPr lang="mn-MN" dirty="0" smtClean="0">
                <a:latin typeface="Arial" pitchFamily="34" charset="0"/>
                <a:cs typeface="Arial" pitchFamily="34" charset="0"/>
              </a:rPr>
              <a:t>62.3.4.тухайн чиглэлээр үйл ажиллагаа явуулдаг төрийн болон төрийн бус байгууллагын хүрээнд./</a:t>
            </a:r>
          </a:p>
          <a:p>
            <a:pPr fontAlgn="t"/>
            <a:r>
              <a:rPr lang="mn-MN" dirty="0" smtClean="0">
                <a:latin typeface="Arial" pitchFamily="34" charset="0"/>
                <a:cs typeface="Arial" pitchFamily="34" charset="0"/>
              </a:rPr>
              <a:t>Хэлэлцүүлэг зохион байгуулахад оролцоог хангах, зорилгодоо хүрэхийн тулд аль болох боломжийн хугацааны өмнө хүртээмжтэй мэдээлэл түгээх нь чухал. Нийтийн ашиг сонирхолд хамаарах захиргааны хэм хэмжээний актын асуудлаар нийтэд хүргэхээр орон нутгийн хэвлэл мэдээллийн хэрэгсэл, мэдээллийн самбар, веб хуудас, олон хүн үзэх боломжтой худалдааны төв, ундны усны худгийн цэг гэх мэт газар байршуулах, баг хороогоор дамжуулан зарлах, харин хүний эрх, хууль ёсны ашиг сонирхлыг хөндөх бүлэгт хамаарах захиргааны хэм хэмжээний актын асуудлаар тухайн бүлэгтээ хамгийн хүртээмжтэй арга замаар хэлэлцүүлгийн тухай мэдээлэл түгээвэл оролцоо хангасан, үр дүнтэй хэлэлцүүлэг болж чадна.</a:t>
            </a:r>
          </a:p>
          <a:p>
            <a:pPr>
              <a:buNone/>
            </a:pPr>
            <a:endParaRPr lang="mn-Mong-CN" dirty="0"/>
          </a:p>
        </p:txBody>
      </p:sp>
      <p:sp>
        <p:nvSpPr>
          <p:cNvPr id="3" name="Title 2"/>
          <p:cNvSpPr>
            <a:spLocks noGrp="1"/>
          </p:cNvSpPr>
          <p:nvPr>
            <p:ph type="title"/>
          </p:nvPr>
        </p:nvSpPr>
        <p:spPr/>
        <p:txBody>
          <a:bodyPr>
            <a:normAutofit/>
          </a:bodyPr>
          <a:lstStyle/>
          <a:p>
            <a:r>
              <a:rPr lang="mn-Mong-CN" sz="2800" dirty="0" smtClean="0">
                <a:latin typeface="Arial" pitchFamily="34" charset="0"/>
              </a:rPr>
              <a:t>Хэлэлцүүлэг зохион байгуулах</a:t>
            </a:r>
            <a:endParaRPr lang="mn-Mong-CN" sz="2800" dirty="0">
              <a:latin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mn-MN" dirty="0" smtClean="0">
                <a:latin typeface="Arial" pitchFamily="34" charset="0"/>
              </a:rPr>
              <a:t>Нэн яаралтай гаргах үндсэн нөхцөл: нийтэд, иргэдэд аюултай нөхцөл байдал бий болсон, аюул нүүрлэсэн, аюулыг нэн даруй зогсоох, урьдчилан сэргийлэх үйлдэл хийх шаардлага зайлшгүй тулгарсан байхыг ойлгоно.</a:t>
            </a:r>
          </a:p>
          <a:p>
            <a:r>
              <a:rPr lang="mn-MN" dirty="0" smtClean="0">
                <a:latin typeface="Arial" pitchFamily="34" charset="0"/>
              </a:rPr>
              <a:t>Хойшлуулшгүй тохиолдол: тухайн үүссэн нөхцөл байдлын улмаас захиргааны шийдвэр нэн даруй гаргахгүй бол нийтийн ашиг сонирхол, хувь хүний эрх, хууль ёсны ашиг сонирхолд ноцтой хохирол учирч болзошгүй тохиолдлыг хэлнэ.</a:t>
            </a:r>
          </a:p>
          <a:p>
            <a:r>
              <a:rPr lang="mn-MN" dirty="0" smtClean="0">
                <a:latin typeface="Arial" pitchFamily="34" charset="0"/>
              </a:rPr>
              <a:t>Хожим тухайн захиргааны хэм хэмжээний акт хууль ёсны эсэхтэй холбоотой маргаан гарвал уг захиргааны байгууллага нэн даруй батлах шаардлагатай эсхүл хойшлуулшгүй тохиолдол байсан болохыг нотлох шаардлагатай болно.</a:t>
            </a:r>
            <a:endParaRPr lang="mn-Mong-CN" dirty="0">
              <a:latin typeface="Arial" pitchFamily="34" charset="0"/>
            </a:endParaRPr>
          </a:p>
        </p:txBody>
      </p:sp>
      <p:sp>
        <p:nvSpPr>
          <p:cNvPr id="3" name="Title 2"/>
          <p:cNvSpPr>
            <a:spLocks noGrp="1"/>
          </p:cNvSpPr>
          <p:nvPr>
            <p:ph type="title"/>
          </p:nvPr>
        </p:nvSpPr>
        <p:spPr/>
        <p:txBody>
          <a:bodyPr>
            <a:normAutofit/>
          </a:bodyPr>
          <a:lstStyle/>
          <a:p>
            <a:r>
              <a:rPr lang="mn-Mong-CN" sz="2800" dirty="0" smtClean="0">
                <a:latin typeface="Arial" pitchFamily="34" charset="0"/>
              </a:rPr>
              <a:t>Санал авахгүй байх</a:t>
            </a:r>
            <a:endParaRPr lang="mn-Mong-CN" sz="2800" dirty="0">
              <a:latin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mn-MN" dirty="0" smtClean="0">
                <a:latin typeface="Arial" pitchFamily="34" charset="0"/>
              </a:rPr>
              <a:t>Захиргааны хэм хэмжээний актын төслийг нөлөөллийн шинжилгээний танилцуулга болон хэлэлцүүлгийн мэдээллийн хамт хууль зүйн асуудал хариуцсан нэгж, мэргэжилтнээр хянуулна.</a:t>
            </a:r>
          </a:p>
          <a:p>
            <a:r>
              <a:rPr lang="mn-MN" dirty="0" smtClean="0">
                <a:latin typeface="Arial" pitchFamily="34" charset="0"/>
              </a:rPr>
              <a:t>Сум дүүргийн тухайд эрх зүйн ажилтан байдаг бол түүгээр хянуулах, байдаггүй бол ЗДТГ-ын даргаар хянуулах боломжтой.</a:t>
            </a:r>
          </a:p>
          <a:p>
            <a:r>
              <a:rPr lang="mn-MN" dirty="0" smtClean="0">
                <a:latin typeface="Arial" pitchFamily="34" charset="0"/>
              </a:rPr>
              <a:t>Захиргааны хэм хэмжээний актын төсөл бэлтгэсэн байгууллага, албан тушаалтан нь төслийг хуралдаанаар хэлэлцэхээс өмнө ИТХ-ын ажлын албанд /цаасар болон файлиар/, нөлөөллийн шинжилгээ хийсэн баримт, хэлэлцүүлгийн танилцуулга, тооцоо, судалгаа, бусад холбогдох материал /хэлэлцүүлгийн тэмдэглэл, оролцсон хүмүүсийн бүртгэл гэх мэт/-ыг хүлээлгэн өгсөн байна.</a:t>
            </a:r>
            <a:endParaRPr lang="mn-Mong-CN" dirty="0">
              <a:latin typeface="Arial" pitchFamily="34" charset="0"/>
            </a:endParaRPr>
          </a:p>
        </p:txBody>
      </p:sp>
      <p:sp>
        <p:nvSpPr>
          <p:cNvPr id="3" name="Title 2"/>
          <p:cNvSpPr>
            <a:spLocks noGrp="1"/>
          </p:cNvSpPr>
          <p:nvPr>
            <p:ph type="title"/>
          </p:nvPr>
        </p:nvSpPr>
        <p:spPr/>
        <p:txBody>
          <a:bodyPr>
            <a:normAutofit/>
          </a:bodyPr>
          <a:lstStyle/>
          <a:p>
            <a:r>
              <a:rPr lang="mn-Mong-CN" sz="2800" dirty="0" smtClean="0"/>
              <a:t>Баталж хүргүүлэх</a:t>
            </a:r>
            <a:endParaRPr lang="mn-Mong-CN"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mn-MN" dirty="0" smtClean="0">
                <a:latin typeface="Arial" pitchFamily="34" charset="0"/>
                <a:cs typeface="Arial" pitchFamily="34" charset="0"/>
              </a:rPr>
              <a:t>Хууль зүйн асуудал хариуцсан нэгж, мэргэжилтэнээр захиргааны хэм хэмжээний актын төслийг хянуулсаны дараа түүнийг баталж хүргүүлнэ. </a:t>
            </a:r>
          </a:p>
          <a:p>
            <a:pPr>
              <a:buNone/>
            </a:pPr>
            <a:r>
              <a:rPr lang="mn-MN" dirty="0" smtClean="0">
                <a:latin typeface="Arial" pitchFamily="34" charset="0"/>
                <a:cs typeface="Arial" pitchFamily="34" charset="0"/>
              </a:rPr>
              <a:t>Захиргааны хэм хэмжээний актыг хуулиар тусгайлан эрх олгогдсон тухайн шатны ИТХ батална.</a:t>
            </a:r>
          </a:p>
          <a:p>
            <a:pPr>
              <a:buNone/>
            </a:pPr>
            <a:r>
              <a:rPr lang="mn-MN" dirty="0" smtClean="0">
                <a:latin typeface="Arial" pitchFamily="34" charset="0"/>
                <a:cs typeface="Arial" pitchFamily="34" charset="0"/>
              </a:rPr>
              <a:t>Ийнхүү баталсанаар захиргааны хэм хэмжээний актыг хүчин төгөлдөр гэж үзэхгүй бөгөөд түүнийг хянуулж, бүртгүүлэхээр хүргүүлэхэд бэлэн болсныг илэрхийлнэ. </a:t>
            </a:r>
            <a:endParaRPr lang="mn-Mong-CN" dirty="0">
              <a:latin typeface="Arial" pitchFamily="34" charset="0"/>
            </a:endParaRPr>
          </a:p>
        </p:txBody>
      </p:sp>
      <p:sp>
        <p:nvSpPr>
          <p:cNvPr id="3" name="Title 2"/>
          <p:cNvSpPr>
            <a:spLocks noGrp="1"/>
          </p:cNvSpPr>
          <p:nvPr>
            <p:ph type="title"/>
          </p:nvPr>
        </p:nvSpPr>
        <p:spPr/>
        <p:txBody>
          <a:bodyPr>
            <a:normAutofit/>
          </a:bodyPr>
          <a:lstStyle/>
          <a:p>
            <a:r>
              <a:rPr lang="mn-Mong-CN" sz="2800" dirty="0" smtClean="0"/>
              <a:t>Төслийг батлах</a:t>
            </a:r>
            <a:endParaRPr lang="mn-Mong-CN"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mn-MN" dirty="0" smtClean="0"/>
              <a:t>Албан ёсны эх хувь</a:t>
            </a:r>
          </a:p>
          <a:p>
            <a:r>
              <a:rPr lang="mn-MN" dirty="0" smtClean="0"/>
              <a:t>Түүнийг баталгаажуулсан хуулбар хоёр хувь</a:t>
            </a:r>
          </a:p>
          <a:p>
            <a:r>
              <a:rPr lang="mn-MN" dirty="0" smtClean="0"/>
              <a:t>Цахим хувилбар</a:t>
            </a:r>
          </a:p>
          <a:p>
            <a:r>
              <a:rPr lang="mn-MN" dirty="0" smtClean="0"/>
              <a:t>Нөлөөллийн шинжилгээний танилцуулга</a:t>
            </a:r>
          </a:p>
          <a:p>
            <a:r>
              <a:rPr lang="mn-MN" dirty="0" smtClean="0"/>
              <a:t>Хэлэлцүүлгийн талаарх мэдээлэл </a:t>
            </a:r>
            <a:endParaRPr lang="mn-Mong-CN" dirty="0"/>
          </a:p>
        </p:txBody>
      </p:sp>
      <p:sp>
        <p:nvSpPr>
          <p:cNvPr id="3" name="Title 2"/>
          <p:cNvSpPr>
            <a:spLocks noGrp="1"/>
          </p:cNvSpPr>
          <p:nvPr>
            <p:ph type="title"/>
          </p:nvPr>
        </p:nvSpPr>
        <p:spPr/>
        <p:txBody>
          <a:bodyPr/>
          <a:lstStyle/>
          <a:p>
            <a:r>
              <a:rPr lang="mn-MN" dirty="0" smtClean="0"/>
              <a:t>Хянуулах актын иж бүрдэл</a:t>
            </a:r>
            <a:endParaRPr lang="mn-Mong-C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mn-Mong-CN" dirty="0" smtClean="0">
                <a:latin typeface="Arial" pitchFamily="34" charset="0"/>
              </a:rPr>
              <a:t>Нийтийн ашиг сонирхлыг илэрхийлсэн захирамжилсан шийдвэр</a:t>
            </a:r>
            <a:r>
              <a:rPr lang="mn-MN" dirty="0" smtClean="0">
                <a:latin typeface="Arial" pitchFamily="34" charset="0"/>
              </a:rPr>
              <a:t> гаргадаг байгууллагуудаас захиргааны хэм хэмжээний акт гаргах эрх зүйн суурь зохицуулалтыг бүрдүүлсэн Захиргааны ерөнхий хууль 2016 оны 07 дугаар сарын 01-ний өдрөөс эхлэн хүчин төгөлдөр мөрдөгдөж байна. </a:t>
            </a:r>
          </a:p>
          <a:p>
            <a:r>
              <a:rPr lang="mn-MN" dirty="0" smtClean="0">
                <a:latin typeface="Arial" pitchFamily="34" charset="0"/>
              </a:rPr>
              <a:t>Монгол улсын Үндсэн хуулийн 62 дугаар зүйлд нутгийн өөрөө удирдах байгууллага нь тухайн аймаг, нийслэл, сум, дүүрэг, баг, хорооны нутаг дэвсгэрийн хэмжээний эдийн засаг, нийгмийн амьдралын асуудлыг бие дааж шийдвэрлэхээр заасан тул Захиргааны ерөнхий хуулийн үйлчлэлийн хүрээнд нутгийн өөрөө удирдах байгууллагын шийдвэр хамаарч байна.</a:t>
            </a:r>
            <a:endParaRPr lang="mn-Mong-CN" dirty="0">
              <a:latin typeface="Arial" pitchFamily="34" charset="0"/>
            </a:endParaRPr>
          </a:p>
        </p:txBody>
      </p:sp>
      <p:sp>
        <p:nvSpPr>
          <p:cNvPr id="3" name="Title 2"/>
          <p:cNvSpPr>
            <a:spLocks noGrp="1"/>
          </p:cNvSpPr>
          <p:nvPr>
            <p:ph type="title"/>
          </p:nvPr>
        </p:nvSpPr>
        <p:spPr/>
        <p:txBody>
          <a:bodyPr>
            <a:normAutofit/>
          </a:bodyPr>
          <a:lstStyle/>
          <a:p>
            <a:r>
              <a:rPr lang="mn-Mong-CN" sz="3200" dirty="0" smtClean="0">
                <a:latin typeface="Arial" pitchFamily="34" charset="0"/>
              </a:rPr>
              <a:t>Ерөнхий ойлголт</a:t>
            </a:r>
            <a:endParaRPr lang="mn-Mong-CN" sz="3200" dirty="0">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mn-Mong-CN" dirty="0" smtClean="0"/>
              <a:t>Хуулиар тусгайлан эрх олгогдсон захиргааны байгууллагаас нийтээр заавал дагаж мөрдүүлэхээр гаргасан</a:t>
            </a:r>
            <a:r>
              <a:rPr lang="mn-MN" dirty="0" smtClean="0"/>
              <a:t>, үйлчлэл нь байнга давтагдах шинжтэй шийдвэрийг хэлнэ. /ЗЕХ 59.1/</a:t>
            </a:r>
          </a:p>
          <a:p>
            <a:r>
              <a:rPr lang="mn-MN" dirty="0" smtClean="0"/>
              <a:t>Захиргааны хэм хэмжээний акт нь дүрэм, журам, зааварчилгаа, загвар, маягт, аргачлал, төлөвлөгөө үзэрэг олон </a:t>
            </a:r>
            <a:r>
              <a:rPr lang="mn-MN" smtClean="0"/>
              <a:t>нэршилтэй </a:t>
            </a:r>
            <a:r>
              <a:rPr lang="mn-MN" smtClean="0"/>
              <a:t>байна</a:t>
            </a:r>
            <a:r>
              <a:rPr lang="mn-MN" dirty="0" smtClean="0"/>
              <a:t>. </a:t>
            </a:r>
            <a:endParaRPr lang="mn-Mong-CN" dirty="0"/>
          </a:p>
        </p:txBody>
      </p:sp>
      <p:sp>
        <p:nvSpPr>
          <p:cNvPr id="3" name="Title 2"/>
          <p:cNvSpPr>
            <a:spLocks noGrp="1"/>
          </p:cNvSpPr>
          <p:nvPr>
            <p:ph type="title"/>
          </p:nvPr>
        </p:nvSpPr>
        <p:spPr/>
        <p:txBody>
          <a:bodyPr>
            <a:normAutofit/>
          </a:bodyPr>
          <a:lstStyle/>
          <a:p>
            <a:r>
              <a:rPr lang="mn-Mong-CN" sz="3200" dirty="0" smtClean="0"/>
              <a:t>Захиргааны хэм хэмжэ</a:t>
            </a:r>
            <a:r>
              <a:rPr lang="mn-MN" sz="3200" dirty="0" smtClean="0"/>
              <a:t>эний акт</a:t>
            </a:r>
            <a:endParaRPr lang="mn-Mong-CN"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mn-MN" dirty="0" smtClean="0"/>
              <a:t>Монгол улсын Үндсэн хууль, ЗЕХ болон бусад хуульд нийцсэн байх</a:t>
            </a:r>
            <a:r>
              <a:rPr lang="en-US" dirty="0" smtClean="0"/>
              <a:t>;</a:t>
            </a:r>
            <a:endParaRPr lang="mn-MN" dirty="0" smtClean="0"/>
          </a:p>
          <a:p>
            <a:r>
              <a:rPr lang="mn-MN" dirty="0" smtClean="0"/>
              <a:t>Тусгайлан эрх олгосон хуулийн агуулга, зорилго, хүрээнд нийцсэн байх</a:t>
            </a:r>
            <a:r>
              <a:rPr lang="en-US" dirty="0" smtClean="0"/>
              <a:t>;</a:t>
            </a:r>
            <a:endParaRPr lang="mn-MN" dirty="0" smtClean="0"/>
          </a:p>
          <a:p>
            <a:r>
              <a:rPr lang="mn-MN" dirty="0" smtClean="0"/>
              <a:t>Тэмдэглэх хэсэгт үндэслэл болгож байгаа хуулийн заалтыг заасан байх</a:t>
            </a:r>
            <a:r>
              <a:rPr lang="en-US" dirty="0" smtClean="0"/>
              <a:t>;</a:t>
            </a:r>
            <a:endParaRPr lang="mn-MN" dirty="0" smtClean="0"/>
          </a:p>
          <a:p>
            <a:r>
              <a:rPr lang="mn-MN" dirty="0" smtClean="0"/>
              <a:t>Шийдвэрийн заалт хоорондоо болон эрх бүхий бусад этгээдийг гаргасан шийдвэрийн заалттай зөрчилдөхгүй байх</a:t>
            </a:r>
            <a:r>
              <a:rPr lang="en-US" dirty="0" smtClean="0"/>
              <a:t>;</a:t>
            </a:r>
            <a:endParaRPr lang="mn-MN" dirty="0" smtClean="0"/>
          </a:p>
          <a:p>
            <a:r>
              <a:rPr lang="mn-MN" dirty="0" smtClean="0"/>
              <a:t>Монгол улсын Үндсэн хууль, бусад хуульд хэрэглэсэн нэр томьёог үндсэн болон нийтээр хүлээн зөвшөөрсөн утгаар хэрэглэх</a:t>
            </a:r>
            <a:r>
              <a:rPr lang="en-US" dirty="0" smtClean="0"/>
              <a:t>;</a:t>
            </a:r>
            <a:endParaRPr lang="mn-MN" dirty="0" smtClean="0"/>
          </a:p>
          <a:p>
            <a:r>
              <a:rPr lang="mn-MN" dirty="0" smtClean="0"/>
              <a:t>Хуулиар хориглоогүй асуудлаар хориглосон зохицуулалт тогтоохгүй байх</a:t>
            </a:r>
            <a:r>
              <a:rPr lang="en-US" dirty="0" smtClean="0"/>
              <a:t>;</a:t>
            </a:r>
            <a:endParaRPr lang="mn-MN" dirty="0" smtClean="0"/>
          </a:p>
          <a:p>
            <a:r>
              <a:rPr lang="mn-MN" dirty="0" smtClean="0"/>
              <a:t>Тухайн шийдвэрээр урьд нь гарсан шийдвэрийг хүчингүй болсонд тооцож байгаа, эсхүл түүнд өөрчлөлт оруулж байгаа бол энэ тухай заалтыг тусгасан байх</a:t>
            </a:r>
            <a:r>
              <a:rPr lang="en-US" dirty="0" smtClean="0"/>
              <a:t>;</a:t>
            </a:r>
            <a:endParaRPr lang="mn-MN" dirty="0" smtClean="0"/>
          </a:p>
          <a:p>
            <a:r>
              <a:rPr lang="mn-MN" dirty="0" smtClean="0"/>
              <a:t>Бусад хуулийн заалтыг давхардуулан заалгүйгээр шаардлаагтай тохиолдолд эшлэл хийгдсэн байх</a:t>
            </a:r>
            <a:r>
              <a:rPr lang="en-US" dirty="0" smtClean="0"/>
              <a:t>;</a:t>
            </a:r>
            <a:endParaRPr lang="mn-MN" dirty="0" smtClean="0"/>
          </a:p>
          <a:p>
            <a:r>
              <a:rPr lang="mn-MN" dirty="0" smtClean="0"/>
              <a:t>Баталсан байгууллага, албан тушаалтны болон захиргааны хэм хэмжээний актын нэр, он, сар, өдөр, дугаарыг тодорхой заасан байх</a:t>
            </a:r>
            <a:r>
              <a:rPr lang="en-US" dirty="0" smtClean="0"/>
              <a:t>;</a:t>
            </a:r>
            <a:endParaRPr lang="mn-MN" dirty="0" smtClean="0"/>
          </a:p>
          <a:p>
            <a:r>
              <a:rPr lang="mn-MN" dirty="0" smtClean="0"/>
              <a:t>Хуульд заасан бусад шаардлага.</a:t>
            </a:r>
          </a:p>
          <a:p>
            <a:endParaRPr lang="mn-Mong-CN" dirty="0"/>
          </a:p>
        </p:txBody>
      </p:sp>
      <p:sp>
        <p:nvSpPr>
          <p:cNvPr id="3" name="Title 2"/>
          <p:cNvSpPr>
            <a:spLocks noGrp="1"/>
          </p:cNvSpPr>
          <p:nvPr>
            <p:ph type="title"/>
          </p:nvPr>
        </p:nvSpPr>
        <p:spPr/>
        <p:txBody>
          <a:bodyPr>
            <a:normAutofit/>
          </a:bodyPr>
          <a:lstStyle/>
          <a:p>
            <a:r>
              <a:rPr lang="mn-Mong-CN" sz="2800" b="0" dirty="0" smtClean="0">
                <a:latin typeface="Arial" pitchFamily="34" charset="0"/>
              </a:rPr>
              <a:t>Захиргааны хэм хэмжээн ий акт дараах 10 шаардлагыг хангасан байна.</a:t>
            </a:r>
            <a:endParaRPr lang="mn-Mong-CN" sz="2800" b="0" dirty="0">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mn-MN" sz="1800" dirty="0" smtClean="0">
                <a:latin typeface="Arial" pitchFamily="34" charset="0"/>
                <a:cs typeface="Arial" pitchFamily="34" charset="0"/>
              </a:rPr>
              <a:t>Тайлбар: ЗЗНДНТУТХ-ийн 20.1.7-д хуульд өөрөөр заагаагүй бол нутаг дэвсгэрийн эдийн засаг, нийгмийн амьдралын тулгамдсан асуудлыг хэлэлцэн шийдвэрлэх бүрэн эрх ИТХ-ын Тэргүүлэгчдэд хадгалагдаж, хэрэгжүүлэхээр заажээ. Энэхүү заалт нь ЗЕХ-д заасан “Хуулиар олгогдсон тусгайлсан эрх” болох эсэхийг тогтоохын тулд ИТХ ба ИТХ-ын тэргүүлэгчдийн эрх хэмжээг ялгамжтай авя үзэх шаардлагатай.</a:t>
            </a:r>
          </a:p>
          <a:p>
            <a:r>
              <a:rPr lang="mn-MN" sz="1800" dirty="0" smtClean="0">
                <a:latin typeface="Arial" pitchFamily="34" charset="0"/>
                <a:cs typeface="Arial" pitchFamily="34" charset="0"/>
              </a:rPr>
              <a:t>Хэдийгээр ЗЗНДНТУТХ-ийн 9.2-т Аймаг, нийслэл, сум, дүүргийн ИТХ-ын хуралдааны чөлөө цагт бүрэн эрхийг нь тэдгээрийн Тэргүүлэгчид хэрэгжүүлнэ гэж заасан боловч 20.1-д Хурлын Тэргүүлэгчдийн бүрэн эрхэд Аймаг, нийслэл, сум, дүүргийн Хурлын Тэргүүлэгчид энэ хуулийн 18.1.1.е, 18.1.1.ж, 18.1.2.г, 18.1.2.ж, 18.1.2.з, 18.1.3.в, 18.1.3.ж, 18.1.3.з, 18.1.3.к, 18.1.3.л, 18.1.3.н-д заасан Хурлын бүрэн эрхийг Хуралд дараа тайлагнахаар Хурлын чөлөө цагт хэрэгжүүлж болохоос гадна дараахь асуудлыг өөрийн бүрэн эрхэд хадгалж хэрэгжүүлнэ хэмээн нарийвчлан заасан бөгөөд тодорхой 12 заалтаар энэхүү бүрэн эрхийг тодорхойлжээ.</a:t>
            </a:r>
            <a:endParaRPr lang="mn-Mong-CN" sz="1800" dirty="0">
              <a:latin typeface="Arial" pitchFamily="34" charset="0"/>
            </a:endParaRPr>
          </a:p>
        </p:txBody>
      </p:sp>
      <p:sp>
        <p:nvSpPr>
          <p:cNvPr id="3" name="Title 2"/>
          <p:cNvSpPr>
            <a:spLocks noGrp="1"/>
          </p:cNvSpPr>
          <p:nvPr>
            <p:ph type="title"/>
          </p:nvPr>
        </p:nvSpPr>
        <p:spPr/>
        <p:txBody>
          <a:bodyPr>
            <a:noAutofit/>
          </a:bodyPr>
          <a:lstStyle/>
          <a:p>
            <a:r>
              <a:rPr lang="mn-Mong-CN" sz="2400" dirty="0" smtClean="0"/>
              <a:t>ЗЗНДНТУТХуулийн 18, 19 дүгээр зүйлээр ИТХ-д ол</a:t>
            </a:r>
            <a:r>
              <a:rPr lang="mn-MN" sz="2400" dirty="0" smtClean="0"/>
              <a:t>госон бүх бүрэн эрхийг ИТХ-ын Тэргүүлэгчид хэрэгжүүлэх эрх олгогдоогүй</a:t>
            </a:r>
            <a:endParaRPr lang="mn-Mong-CN"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mn-Mong-CN" dirty="0" smtClean="0"/>
              <a:t>Тиймээс ЗЗНДНТУТХ-ийн 9.2 дахь заалт ерөнхий заалт, харин 20.1 дэх заалт нь нарийвчилсан заалт, өөрөөр хэлбэл 18</a:t>
            </a:r>
            <a:r>
              <a:rPr lang="mn-MN" dirty="0" smtClean="0"/>
              <a:t>, 19 дүгээр зүйлээр ИТХ-д олгосон бүх бүрэн эрхийг ИТХ-ын Тэргүүлэгчид хэрэгжүүлэх эрх олгогдоогүй байна.</a:t>
            </a:r>
          </a:p>
          <a:p>
            <a:r>
              <a:rPr lang="mn-MN" dirty="0" smtClean="0"/>
              <a:t>Жишээлбэл: Аймгийн ИТХТ-ийн тогтоолоор “Аймгийн Орон нутгийн өмчит байгууллагуудын өмч хамгаалах байнгын зөвлөлийн ажиллах журам” баталжээ гэж үзье. Энэхүү журам нь орон нутгийн өмчит хуулийн этгээдийн өмч хамгаалах байнгын зөвлөлийн үйл ажиллагааг зохицуулах зорилготой бөгөөд ЗЗНДНТУТХ-ийн 20.1.7 болон төрийн болон орон нутгийн өмчийн тухай хуулийн 31.1, 31.3 дахь заалтыг тус тус үндэслэсэн байна. Тэгвэл ЗЗНДНТУТХ-ийн 20.1.7-д хуульд өөрөөр заагаагүй бол нутаг дэвсгэрийн эдийн засаг, нийгмийн амьдралын тулгамдсан асуудлыг хэлэлцэн шийдвэрлэх заалтыг үндэслэн Захиргааны хэм хэмжээний акт гаргах эрх тусгайлан олгогдоогүй байна. </a:t>
            </a:r>
          </a:p>
        </p:txBody>
      </p:sp>
      <p:sp>
        <p:nvSpPr>
          <p:cNvPr id="3" name="Title 2"/>
          <p:cNvSpPr>
            <a:spLocks noGrp="1"/>
          </p:cNvSpPr>
          <p:nvPr>
            <p:ph type="title"/>
          </p:nvPr>
        </p:nvSpPr>
        <p:spPr/>
        <p:txBody>
          <a:bodyPr>
            <a:normAutofit/>
          </a:bodyPr>
          <a:lstStyle/>
          <a:p>
            <a:r>
              <a:rPr lang="mn-Mong-CN" sz="2000" dirty="0" smtClean="0"/>
              <a:t>ЗЗНДНТУТХуулийн 18, 19 дүгээр зүйлээр ИТХ-д ол</a:t>
            </a:r>
            <a:r>
              <a:rPr lang="mn-MN" sz="2000" dirty="0" smtClean="0"/>
              <a:t>госон бүх бүрэн эрхийг ИТХ-ын Тэргүүлэгчид хэрэгжүүлэх эрх олгогдоогүй</a:t>
            </a:r>
            <a:endParaRPr lang="mn-Mong-CN"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6126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mn-MN" sz="1400" dirty="0" smtClean="0"/>
                        <a:t>Захиргааны</a:t>
                      </a:r>
                      <a:r>
                        <a:rPr lang="mn-MN" sz="1400" baseline="0" dirty="0" smtClean="0"/>
                        <a:t> акт</a:t>
                      </a:r>
                      <a:endParaRPr lang="mn-Mong-CN" sz="1400" dirty="0"/>
                    </a:p>
                  </a:txBody>
                  <a:tcPr/>
                </a:tc>
                <a:tc>
                  <a:txBody>
                    <a:bodyPr/>
                    <a:lstStyle/>
                    <a:p>
                      <a:r>
                        <a:rPr lang="mn-Mong-CN" sz="1400" dirty="0" smtClean="0"/>
                        <a:t>Захиргааны хэм хэмжээний акт</a:t>
                      </a:r>
                      <a:endParaRPr lang="mn-Mong-CN" sz="1400" dirty="0"/>
                    </a:p>
                  </a:txBody>
                  <a:tcPr/>
                </a:tc>
              </a:tr>
              <a:tr h="370840">
                <a:tc>
                  <a:txBody>
                    <a:bodyPr/>
                    <a:lstStyle/>
                    <a:p>
                      <a:r>
                        <a:rPr lang="mn-MN" sz="1400" dirty="0" smtClean="0"/>
                        <a:t>Хэлбэрийн</a:t>
                      </a:r>
                      <a:r>
                        <a:rPr lang="mn-MN" sz="1400" baseline="0" dirty="0" smtClean="0"/>
                        <a:t> хувьд амаар, бичгээр, цахимаар, техник хэрэгслийн тусламжтайгаар, үйл ажиллагаа /бодит үйлдэл, эс үйлдэл/ байна.</a:t>
                      </a:r>
                      <a:endParaRPr lang="mn-Mong-CN" sz="1400" dirty="0"/>
                    </a:p>
                  </a:txBody>
                  <a:tcPr/>
                </a:tc>
                <a:tc>
                  <a:txBody>
                    <a:bodyPr/>
                    <a:lstStyle/>
                    <a:p>
                      <a:r>
                        <a:rPr lang="mn-Mong-CN" sz="1400" dirty="0" smtClean="0"/>
                        <a:t>Зөв</a:t>
                      </a:r>
                      <a:r>
                        <a:rPr lang="mn-MN" sz="1400" dirty="0" smtClean="0"/>
                        <a:t>хөн</a:t>
                      </a:r>
                      <a:r>
                        <a:rPr lang="mn-MN" sz="1400" baseline="0" dirty="0" smtClean="0"/>
                        <a:t> бичгээр гарна. /Хуулиар нэрлэн заасан захиргааны хэм хэмжээний акт батлах үүргээ хэрэгжүүлээгүй эс үйлдэл хамаарна/</a:t>
                      </a:r>
                      <a:endParaRPr lang="mn-Mong-CN" sz="1400" dirty="0"/>
                    </a:p>
                  </a:txBody>
                  <a:tcPr/>
                </a:tc>
              </a:tr>
              <a:tr h="370840">
                <a:tc>
                  <a:txBody>
                    <a:bodyPr/>
                    <a:lstStyle/>
                    <a:p>
                      <a:r>
                        <a:rPr lang="mn-Mong-CN" sz="1400" dirty="0" smtClean="0"/>
                        <a:t>Захиргааны байгууллагаас гаргана.</a:t>
                      </a:r>
                      <a:endParaRPr lang="mn-Mong-CN" sz="1400" dirty="0"/>
                    </a:p>
                  </a:txBody>
                  <a:tcPr/>
                </a:tc>
                <a:tc>
                  <a:txBody>
                    <a:bodyPr/>
                    <a:lstStyle/>
                    <a:p>
                      <a:r>
                        <a:rPr lang="mn-MN" sz="1400" dirty="0" smtClean="0"/>
                        <a:t>Хуулиар</a:t>
                      </a:r>
                      <a:r>
                        <a:rPr lang="mn-MN" sz="1400" baseline="0" dirty="0" smtClean="0"/>
                        <a:t> тусгайлан эрх олгогдсон захиргааны байгууллагаас гаргана. </a:t>
                      </a:r>
                      <a:endParaRPr lang="mn-Mong-CN" sz="1400" dirty="0"/>
                    </a:p>
                  </a:txBody>
                  <a:tcPr/>
                </a:tc>
              </a:tr>
              <a:tr h="370840">
                <a:tc>
                  <a:txBody>
                    <a:bodyPr/>
                    <a:lstStyle/>
                    <a:p>
                      <a:r>
                        <a:rPr lang="mn-Mong-CN" sz="1400" dirty="0" smtClean="0"/>
                        <a:t>Тодорхой тохиолдлыг зохицуулна.</a:t>
                      </a:r>
                      <a:endParaRPr lang="mn-Mong-CN" sz="1400" dirty="0"/>
                    </a:p>
                  </a:txBody>
                  <a:tcPr/>
                </a:tc>
                <a:tc>
                  <a:txBody>
                    <a:bodyPr/>
                    <a:lstStyle/>
                    <a:p>
                      <a:r>
                        <a:rPr lang="mn-MN" sz="1400" dirty="0" smtClean="0"/>
                        <a:t>Байнга</a:t>
                      </a:r>
                      <a:r>
                        <a:rPr lang="mn-MN" sz="1400" baseline="0" dirty="0" smtClean="0"/>
                        <a:t> давтагдах харилцааг зохицуулна</a:t>
                      </a:r>
                      <a:endParaRPr lang="mn-Mong-CN" sz="1400" dirty="0"/>
                    </a:p>
                  </a:txBody>
                  <a:tcPr/>
                </a:tc>
              </a:tr>
              <a:tr h="370840">
                <a:tc>
                  <a:txBody>
                    <a:bodyPr/>
                    <a:lstStyle/>
                    <a:p>
                      <a:r>
                        <a:rPr lang="mn-Mong-CN" sz="1400" dirty="0" smtClean="0"/>
                        <a:t>Боловсруулах, батлахаас өмнө урьдчилж хянуулах, улсын</a:t>
                      </a:r>
                      <a:r>
                        <a:rPr lang="mn-MN" sz="1400" dirty="0" smtClean="0"/>
                        <a:t> хэмжээнд</a:t>
                      </a:r>
                      <a:r>
                        <a:rPr lang="mn-MN" sz="1400" baseline="0" dirty="0" smtClean="0"/>
                        <a:t> нэгдсэн бүртгэлд бүртгэх зохицуулалтгүй</a:t>
                      </a:r>
                      <a:endParaRPr lang="mn-Mong-CN"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mn-Mong-CN" sz="1400" dirty="0" smtClean="0"/>
                        <a:t>Боловсруулах, батлахаас өмнө урьдчилж хянуулах, улсын</a:t>
                      </a:r>
                      <a:r>
                        <a:rPr lang="mn-MN" sz="1400" dirty="0" smtClean="0"/>
                        <a:t> хэмжээнд</a:t>
                      </a:r>
                      <a:r>
                        <a:rPr lang="mn-MN" sz="1400" baseline="0" dirty="0" smtClean="0"/>
                        <a:t> нэгдсэн бүртгэлд бүртгэх зохицуулалттай</a:t>
                      </a:r>
                      <a:endParaRPr lang="mn-Mong-CN" sz="1400" dirty="0"/>
                    </a:p>
                  </a:txBody>
                  <a:tcPr/>
                </a:tc>
              </a:tr>
              <a:tr h="370840">
                <a:tc>
                  <a:txBody>
                    <a:bodyPr/>
                    <a:lstStyle/>
                    <a:p>
                      <a:r>
                        <a:rPr lang="mn-Mong-CN" sz="1400" dirty="0" smtClean="0"/>
                        <a:t>Захиргааны актыг </a:t>
                      </a:r>
                      <a:r>
                        <a:rPr lang="mn-MN" sz="1400" dirty="0" smtClean="0"/>
                        <a:t>хаяглагдсан этгээд болон эрх,</a:t>
                      </a:r>
                      <a:r>
                        <a:rPr lang="mn-MN" sz="1400" baseline="0" dirty="0" smtClean="0"/>
                        <a:t> хууль ёсны ашиг сонирхол нь хөндөгдөж болзошгүй этгээдэд хуульд заасан журмын дагуу мэдэгдсэнээр хүчин төгөлдөр болно</a:t>
                      </a:r>
                      <a:endParaRPr lang="mn-Mong-CN" sz="1400" dirty="0"/>
                    </a:p>
                  </a:txBody>
                  <a:tcPr/>
                </a:tc>
                <a:tc>
                  <a:txBody>
                    <a:bodyPr/>
                    <a:lstStyle/>
                    <a:p>
                      <a:r>
                        <a:rPr lang="mn-Mong-CN" sz="1400" dirty="0" smtClean="0"/>
                        <a:t>Захиргааны хэм хэмжээний актыг зөвхөн улсын бүртгэлд бүртгэж, “</a:t>
                      </a:r>
                      <a:r>
                        <a:rPr lang="mn-MN" sz="1400" dirty="0" smtClean="0"/>
                        <a:t>Захиргааны</a:t>
                      </a:r>
                      <a:r>
                        <a:rPr lang="mn-MN" sz="1400" baseline="0" dirty="0" smtClean="0"/>
                        <a:t> хэм хэмжээний актын эмхэтгэл”-д нийтэлсэний дараа хүчин төгөлдөр дагаж мөрдөнө.</a:t>
                      </a:r>
                      <a:endParaRPr lang="mn-Mong-CN" sz="1400" dirty="0"/>
                    </a:p>
                  </a:txBody>
                  <a:tcPr/>
                </a:tc>
              </a:tr>
              <a:tr h="370840">
                <a:tc>
                  <a:txBody>
                    <a:bodyPr/>
                    <a:lstStyle/>
                    <a:p>
                      <a:r>
                        <a:rPr lang="mn-MN" sz="1400" dirty="0" smtClean="0"/>
                        <a:t>Гомдол,</a:t>
                      </a:r>
                      <a:r>
                        <a:rPr lang="mn-MN" sz="1400" baseline="0" dirty="0" smtClean="0"/>
                        <a:t> нэхэмжлэл гаргахад 30 хоногийн хөөн хэлэлцэх хугацаа үйлчилнэ.</a:t>
                      </a:r>
                      <a:endParaRPr lang="mn-Mong-CN" sz="1400" dirty="0"/>
                    </a:p>
                  </a:txBody>
                  <a:tcPr/>
                </a:tc>
                <a:tc>
                  <a:txBody>
                    <a:bodyPr/>
                    <a:lstStyle/>
                    <a:p>
                      <a:r>
                        <a:rPr lang="mn-Mong-CN" sz="1400" dirty="0" smtClean="0"/>
                        <a:t>Нэхэмжлэл гаргахад хөөн хэлэлцэх хугацаа үйлчлэхгүй.</a:t>
                      </a:r>
                      <a:endParaRPr lang="mn-Mong-CN" sz="1400" dirty="0"/>
                    </a:p>
                  </a:txBody>
                  <a:tcPr/>
                </a:tc>
              </a:tr>
            </a:tbl>
          </a:graphicData>
        </a:graphic>
      </p:graphicFrame>
      <p:sp>
        <p:nvSpPr>
          <p:cNvPr id="3" name="Title 2"/>
          <p:cNvSpPr>
            <a:spLocks noGrp="1"/>
          </p:cNvSpPr>
          <p:nvPr>
            <p:ph type="title"/>
          </p:nvPr>
        </p:nvSpPr>
        <p:spPr/>
        <p:txBody>
          <a:bodyPr>
            <a:normAutofit/>
          </a:bodyPr>
          <a:lstStyle/>
          <a:p>
            <a:r>
              <a:rPr lang="mn-Mong-CN" sz="2800" dirty="0" smtClean="0"/>
              <a:t>Ялгаатай шинж</a:t>
            </a:r>
            <a:endParaRPr lang="mn-Mong-CN"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mn-Mong-CN" dirty="0" smtClean="0"/>
              <a:t>Ни</a:t>
            </a:r>
            <a:r>
              <a:rPr lang="mn-MN" dirty="0" smtClean="0"/>
              <a:t>йтийн эрх зүйн хүрээнд гарна. </a:t>
            </a:r>
          </a:p>
          <a:p>
            <a:r>
              <a:rPr lang="mn-MN" dirty="0" smtClean="0"/>
              <a:t>ЗЕХ-ийн 1 дүгээр зүйлд зааснаар энэ хуулиар захиргааны байгууллагааас иргэн, хуулийн этгээдтэй харилцах нийтийн эрх зүйн харилцааг зохицуулна. </a:t>
            </a:r>
          </a:p>
          <a:p>
            <a:r>
              <a:rPr lang="mn-MN" dirty="0" smtClean="0"/>
              <a:t>Захиргааны байгууллага нь нийтийн эрх зүйн этгээд бодлог тул нийтийн эрх зүйн байгууллагаас гадагш чиглэсэн шийдвэр нь хуулиар олгосон тодорхой чиг үүрэг, эрх хэмжээний хүрээнд нийтийн ашиг сонирхлын төлөө үйл ажиллагаа хийдэгтэй холбоотой юм.</a:t>
            </a:r>
          </a:p>
          <a:p>
            <a:r>
              <a:rPr lang="mn-MN" dirty="0" smtClean="0"/>
              <a:t>Эрх зүйн үр дагавар бий болгоно. Энэ нь иргэн, хуулийн этгээдэд ямар нэг эрх зүйн үр дагаврыг үүсгэнэ. Харилцааны үр дүнд нэгэнт захиргааны байгууллагаас иргэн, хуулийн этгээдтэй харилцахдаа хуулиар олгосон чиг үүргийг хэлбэржүүлж байгаа тул эрх зүйн харилцааны нөгөө талын субъект болох эрх зүйн үр дагаврыг үүсгэнэ.</a:t>
            </a:r>
          </a:p>
          <a:p>
            <a:r>
              <a:rPr lang="mn-MN" dirty="0" smtClean="0"/>
              <a:t>Гадагш чиглэсэн байна.</a:t>
            </a:r>
          </a:p>
          <a:p>
            <a:r>
              <a:rPr lang="mn-MN" dirty="0" smtClean="0"/>
              <a:t>Захирамжилсан шинэжтэй байна.</a:t>
            </a:r>
            <a:endParaRPr lang="mn-Mong-CN" dirty="0"/>
          </a:p>
        </p:txBody>
      </p:sp>
      <p:sp>
        <p:nvSpPr>
          <p:cNvPr id="3" name="Title 2"/>
          <p:cNvSpPr>
            <a:spLocks noGrp="1"/>
          </p:cNvSpPr>
          <p:nvPr>
            <p:ph type="title"/>
          </p:nvPr>
        </p:nvSpPr>
        <p:spPr/>
        <p:txBody>
          <a:bodyPr/>
          <a:lstStyle/>
          <a:p>
            <a:r>
              <a:rPr lang="mn-Mong-CN" dirty="0" smtClean="0"/>
              <a:t>Ади</a:t>
            </a:r>
            <a:r>
              <a:rPr lang="mn-MN" dirty="0" smtClean="0"/>
              <a:t>л шинж</a:t>
            </a:r>
            <a:endParaRPr lang="mn-Mong-C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mn-Mong-CN" dirty="0" smtClean="0"/>
              <a:t>Захиргааны хэм хэмжээний актын төслийг бэлтгэх /нөлөөллийн шинжилгээний танилцуулга, судалгаа/</a:t>
            </a:r>
          </a:p>
          <a:p>
            <a:r>
              <a:rPr lang="mn-Mong-CN" dirty="0" smtClean="0"/>
              <a:t>Хууль зүйн асуудал хариуцсан нэгжийн хяналт: захиргааны байгууллага захиргааны хэм хэмжээний актын төслийг нөлөөллийн шинжилгээний танилцуулга болон хэлэлцүүлгийн мэдээллийн хамт өөрийн байгууллагын хууль зүйн асуудал хариуцсан нэгж, мэргэжилтнээр хянуулах</a:t>
            </a:r>
          </a:p>
          <a:p>
            <a:r>
              <a:rPr lang="mn-Mong-CN" dirty="0" smtClean="0"/>
              <a:t>Захиргааны хэм хэмжээний актын төсөлд санал авах /30-</a:t>
            </a:r>
            <a:r>
              <a:rPr lang="mn-MN" dirty="0" smtClean="0"/>
              <a:t>аас доошгүй хоногийн өмнө</a:t>
            </a:r>
            <a:r>
              <a:rPr lang="mn-Mong-CN" dirty="0" smtClean="0"/>
              <a:t>/</a:t>
            </a:r>
            <a:r>
              <a:rPr lang="mn-MN" dirty="0" smtClean="0"/>
              <a:t>, холбогдох байгууллагаас санал авах</a:t>
            </a:r>
          </a:p>
          <a:p>
            <a:r>
              <a:rPr lang="mn-MN" dirty="0" smtClean="0"/>
              <a:t>Захиргааны хэм хэмжээний актыг баталж, хуульд заасан хугацаанд багтаан хянах эрх бүхий байгууллагад хүргүүлэх</a:t>
            </a:r>
          </a:p>
          <a:p>
            <a:r>
              <a:rPr lang="mn-MN" dirty="0" smtClean="0"/>
              <a:t>Захиргааны хэм хэмжээний актыг хянан бүртгэх үйл ажиллагаа /ХЗДХЯ/</a:t>
            </a:r>
          </a:p>
          <a:p>
            <a:r>
              <a:rPr lang="mn-MN" dirty="0" smtClean="0"/>
              <a:t>Захиргааны хэм хэмжээний акт хүчин төгөлдөр болох /”Захиргааны хэм хэмжээний актын эмхэтгэл” сэтгүүлд нийтлэх/</a:t>
            </a:r>
          </a:p>
          <a:p>
            <a:r>
              <a:rPr lang="mn-MN" dirty="0" smtClean="0"/>
              <a:t>Хэрэв баталсан байгууллага шаардлагатай гэж үзвэл нэмэлт өөрчлөлт оруулах, хүчингүй болгох</a:t>
            </a:r>
          </a:p>
          <a:p>
            <a:r>
              <a:rPr lang="mn-MN" dirty="0" smtClean="0"/>
              <a:t>Хяналт шинжилгээ, үнэлгээ хийх</a:t>
            </a:r>
            <a:endParaRPr lang="mn-Mong-CN" dirty="0"/>
          </a:p>
        </p:txBody>
      </p:sp>
      <p:sp>
        <p:nvSpPr>
          <p:cNvPr id="3" name="Title 2"/>
          <p:cNvSpPr>
            <a:spLocks noGrp="1"/>
          </p:cNvSpPr>
          <p:nvPr>
            <p:ph type="title"/>
          </p:nvPr>
        </p:nvSpPr>
        <p:spPr/>
        <p:txBody>
          <a:bodyPr>
            <a:normAutofit/>
          </a:bodyPr>
          <a:lstStyle/>
          <a:p>
            <a:r>
              <a:rPr lang="mn-Mong-CN" sz="2400" dirty="0" smtClean="0"/>
              <a:t>Захиргааны хэм хэмжээний а</a:t>
            </a:r>
            <a:r>
              <a:rPr lang="mn-MN" sz="2400" dirty="0" smtClean="0"/>
              <a:t>кт боловсруулах үе шат</a:t>
            </a:r>
            <a:endParaRPr lang="mn-Mong-CN"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1214</TotalTime>
  <Words>2354</Words>
  <Application>Microsoft Office PowerPoint</Application>
  <PresentationFormat>On-screen Show (4:3)</PresentationFormat>
  <Paragraphs>125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Сумын ИТХ-аас захиргааны хэм хэмжээний акт гаргах нь</vt:lpstr>
      <vt:lpstr>Ерөнхий ойлголт</vt:lpstr>
      <vt:lpstr>Захиргааны хэм хэмжээний акт</vt:lpstr>
      <vt:lpstr>Захиргааны хэм хэмжээн ий акт дараах 10 шаардлагыг хангасан байна.</vt:lpstr>
      <vt:lpstr>ЗЗНДНТУТХуулийн 18, 19 дүгээр зүйлээр ИТХ-д олгосон бүх бүрэн эрхийг ИТХ-ын Тэргүүлэгчид хэрэгжүүлэх эрх олгогдоогүй</vt:lpstr>
      <vt:lpstr>ЗЗНДНТУТХуулийн 18, 19 дүгээр зүйлээр ИТХ-д олгосон бүх бүрэн эрхийг ИТХ-ын Тэргүүлэгчид хэрэгжүүлэх эрх олгогдоогүй</vt:lpstr>
      <vt:lpstr>Ялгаатай шинж</vt:lpstr>
      <vt:lpstr>Адил шинж</vt:lpstr>
      <vt:lpstr>Захиргааны хэм хэмжээний акт боловсруулах үе шат</vt:lpstr>
      <vt:lpstr>Захиргааны хэм хэмжээний актын төсөл бэлтгэх</vt:lpstr>
      <vt:lpstr>Захиргааны хэм хэмжээний актад төлөөллийн шинжилгээ хийх</vt:lpstr>
      <vt:lpstr>Нөлөөллийн шинжилгээний бүтэц</vt:lpstr>
      <vt:lpstr>Үргэлжлэл</vt:lpstr>
      <vt:lpstr>Санал авах ажиллагаа</vt:lpstr>
      <vt:lpstr>Хэлэлцүүлэг зохион байгуулах</vt:lpstr>
      <vt:lpstr>Санал авахгүй байх</vt:lpstr>
      <vt:lpstr>Баталж хүргүүлэх</vt:lpstr>
      <vt:lpstr>Төслийг батлах</vt:lpstr>
      <vt:lpstr>Хянуулах актын иж бүрдэл</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Сумын ИТХ-аас захиргааны хэм хэмжээний акт гаргах нь</dc:title>
  <dc:creator>Narangerel</dc:creator>
  <cp:lastModifiedBy>Narangerel</cp:lastModifiedBy>
  <cp:revision>7</cp:revision>
  <dcterms:created xsi:type="dcterms:W3CDTF">2021-03-15T09:43:10Z</dcterms:created>
  <dcterms:modified xsi:type="dcterms:W3CDTF">2021-04-15T09:59:34Z</dcterms:modified>
</cp:coreProperties>
</file>