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0"/>
  </p:notesMasterIdLst>
  <p:handoutMasterIdLst>
    <p:handoutMasterId r:id="rId21"/>
  </p:handoutMasterIdLst>
  <p:sldIdLst>
    <p:sldId id="5336" r:id="rId5"/>
    <p:sldId id="6346" r:id="rId6"/>
    <p:sldId id="6349" r:id="rId7"/>
    <p:sldId id="6350" r:id="rId8"/>
    <p:sldId id="6351" r:id="rId9"/>
    <p:sldId id="6352" r:id="rId10"/>
    <p:sldId id="6353" r:id="rId11"/>
    <p:sldId id="6342" r:id="rId12"/>
    <p:sldId id="6343" r:id="rId13"/>
    <p:sldId id="6340" r:id="rId14"/>
    <p:sldId id="6344" r:id="rId15"/>
    <p:sldId id="6345" r:id="rId16"/>
    <p:sldId id="6348" r:id="rId17"/>
    <p:sldId id="6354" r:id="rId18"/>
    <p:sldId id="6329" r:id="rId19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хбаяр Түвшинтөр" initials="АТ" lastIdx="3" clrIdx="0">
    <p:extLst>
      <p:ext uri="{19B8F6BF-5375-455C-9EA6-DF929625EA0E}">
        <p15:presenceInfo xmlns:p15="http://schemas.microsoft.com/office/powerpoint/2012/main" userId="S::ankhbayar_t@mof.gov.mn::ab76c387-2659-4804-b220-e958cbdef340" providerId="AD"/>
      </p:ext>
    </p:extLst>
  </p:cmAuthor>
  <p:cmAuthor id="2" name="Тэлмүүн Бямбарагчаа" initials="ТБ" lastIdx="1" clrIdx="1">
    <p:extLst>
      <p:ext uri="{19B8F6BF-5375-455C-9EA6-DF929625EA0E}">
        <p15:presenceInfo xmlns:p15="http://schemas.microsoft.com/office/powerpoint/2012/main" userId="Тэлмүүн Бямбарагча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D6A300"/>
    <a:srgbClr val="FFFFFF"/>
    <a:srgbClr val="012060"/>
    <a:srgbClr val="06205E"/>
    <a:srgbClr val="D09E00"/>
    <a:srgbClr val="EE6C4D"/>
    <a:srgbClr val="E0FBFC"/>
    <a:srgbClr val="98C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Аймаг 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2.8</c:v>
                </c:pt>
                <c:pt idx="1">
                  <c:v>1.8</c:v>
                </c:pt>
                <c:pt idx="2" formatCode="0.00">
                  <c:v>2.1</c:v>
                </c:pt>
                <c:pt idx="3">
                  <c:v>1.4</c:v>
                </c:pt>
                <c:pt idx="4" formatCode="0.00">
                  <c:v>1</c:v>
                </c:pt>
                <c:pt idx="5" formatCode="0.00">
                  <c:v>1.9</c:v>
                </c:pt>
                <c:pt idx="6">
                  <c:v>3.2</c:v>
                </c:pt>
                <c:pt idx="7">
                  <c:v>2.8</c:v>
                </c:pt>
                <c:pt idx="8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7-4E07-8EE1-1548D9BB4B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Сум 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Sheet1!$C$2:$C$10</c:f>
              <c:numCache>
                <c:formatCode>0.00</c:formatCode>
                <c:ptCount val="9"/>
                <c:pt idx="0">
                  <c:v>5.3</c:v>
                </c:pt>
                <c:pt idx="1">
                  <c:v>5.7</c:v>
                </c:pt>
                <c:pt idx="2">
                  <c:v>2.2999999999999998</c:v>
                </c:pt>
                <c:pt idx="3" formatCode="0.0">
                  <c:v>2.2000000000000002</c:v>
                </c:pt>
                <c:pt idx="4">
                  <c:v>0.8</c:v>
                </c:pt>
                <c:pt idx="5">
                  <c:v>1.8</c:v>
                </c:pt>
                <c:pt idx="6">
                  <c:v>2.6</c:v>
                </c:pt>
                <c:pt idx="7">
                  <c:v>2.9</c:v>
                </c:pt>
                <c:pt idx="8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67-4E07-8EE1-1548D9BB4B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Нийт дүн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Sheet1!$D$2:$D$10</c:f>
              <c:numCache>
                <c:formatCode>0.00</c:formatCode>
                <c:ptCount val="9"/>
                <c:pt idx="0">
                  <c:v>8.1</c:v>
                </c:pt>
                <c:pt idx="1">
                  <c:v>7.5</c:v>
                </c:pt>
                <c:pt idx="2" formatCode="0.0">
                  <c:v>4.4000000000000004</c:v>
                </c:pt>
                <c:pt idx="3" formatCode="0.0">
                  <c:v>3.6</c:v>
                </c:pt>
                <c:pt idx="4" formatCode="0.0">
                  <c:v>1.8</c:v>
                </c:pt>
                <c:pt idx="5">
                  <c:v>3.7</c:v>
                </c:pt>
                <c:pt idx="6">
                  <c:v>5.8000000000000007</c:v>
                </c:pt>
                <c:pt idx="7">
                  <c:v>5.6999999999999993</c:v>
                </c:pt>
                <c:pt idx="8">
                  <c:v>7.3000000000000007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67-4E07-8EE1-1548D9BB4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7144"/>
        <c:axId val="205344400"/>
      </c:barChart>
      <c:catAx>
        <c:axId val="205347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344400"/>
        <c:crosses val="autoZero"/>
        <c:auto val="1"/>
        <c:lblAlgn val="ctr"/>
        <c:lblOffset val="100"/>
        <c:noMultiLvlLbl val="0"/>
      </c:catAx>
      <c:valAx>
        <c:axId val="20534440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2053471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/>
              <a:t>Тэрбум</a:t>
            </a:r>
          </a:p>
        </c:rich>
      </c:tx>
      <c:layout>
        <c:manualLayout>
          <c:xMode val="edge"/>
          <c:yMode val="edge"/>
          <c:x val="0.86024846172944047"/>
          <c:y val="0.1513634066301194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6858744929611"/>
          <c:y val="0.13684336350076215"/>
          <c:w val="0.86313230732522073"/>
          <c:h val="0.6062084466885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Санхүүжилтийн хэмжээ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Барилга, байгууламж</c:v>
                </c:pt>
                <c:pt idx="1">
                  <c:v>Их засвар</c:v>
                </c:pt>
                <c:pt idx="2">
                  <c:v>Тоног төхөөрөмж</c:v>
                </c:pt>
                <c:pt idx="3">
                  <c:v>Хөтөлбөр, төсөл арга хэмжээ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25.5</c:v>
                </c:pt>
                <c:pt idx="1">
                  <c:v>8.3000000000000007</c:v>
                </c:pt>
                <c:pt idx="2">
                  <c:v>8.4</c:v>
                </c:pt>
                <c:pt idx="3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5-4E4D-9591-71956C4C17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349104"/>
        <c:axId val="205345576"/>
      </c:barChart>
      <c:catAx>
        <c:axId val="20534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5345576"/>
        <c:crosses val="autoZero"/>
        <c:auto val="1"/>
        <c:lblAlgn val="ctr"/>
        <c:lblOffset val="100"/>
        <c:noMultiLvlLbl val="0"/>
      </c:catAx>
      <c:valAx>
        <c:axId val="205345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34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Олгогдсон санхүүжилт мян/төг</c:v>
                </c:pt>
              </c:strCache>
            </c:strRef>
          </c:tx>
          <c:invertIfNegative val="0"/>
          <c:cat>
            <c:strRef>
              <c:f>Sheet1!$A$2:$A$20</c:f>
              <c:strCache>
                <c:ptCount val="19"/>
                <c:pt idx="0">
                  <c:v>Баян-Өндөр</c:v>
                </c:pt>
                <c:pt idx="1">
                  <c:v>Бүрд</c:v>
                </c:pt>
                <c:pt idx="2">
                  <c:v>Бат-Өлзий</c:v>
                </c:pt>
                <c:pt idx="3">
                  <c:v>Баруунбаян-Улаан</c:v>
                </c:pt>
                <c:pt idx="4">
                  <c:v>Баянгол</c:v>
                </c:pt>
                <c:pt idx="5">
                  <c:v>Гучин-Ус</c:v>
                </c:pt>
                <c:pt idx="6">
                  <c:v>Есөнзүйл</c:v>
                </c:pt>
                <c:pt idx="7">
                  <c:v>Өлзийт</c:v>
                </c:pt>
                <c:pt idx="8">
                  <c:v>Зүүнбаян-Улаан</c:v>
                </c:pt>
                <c:pt idx="9">
                  <c:v>Богд</c:v>
                </c:pt>
                <c:pt idx="10">
                  <c:v>Нарийнтээл</c:v>
                </c:pt>
                <c:pt idx="11">
                  <c:v>Сант</c:v>
                </c:pt>
                <c:pt idx="12">
                  <c:v>Тарагт</c:v>
                </c:pt>
                <c:pt idx="13">
                  <c:v>Төгрөг </c:v>
                </c:pt>
                <c:pt idx="14">
                  <c:v>Уянга</c:v>
                </c:pt>
                <c:pt idx="15">
                  <c:v>Хайрхандулаан</c:v>
                </c:pt>
                <c:pt idx="16">
                  <c:v>Хужирт</c:v>
                </c:pt>
                <c:pt idx="17">
                  <c:v>Хархорин</c:v>
                </c:pt>
                <c:pt idx="18">
                  <c:v>Арвайхээр </c:v>
                </c:pt>
              </c:strCache>
            </c:strRef>
          </c:cat>
          <c:val>
            <c:numRef>
              <c:f>Sheet1!$B$2:$B$20</c:f>
              <c:numCache>
                <c:formatCode>#,##0.0</c:formatCode>
                <c:ptCount val="19"/>
                <c:pt idx="0">
                  <c:v>1163.5999999999999</c:v>
                </c:pt>
                <c:pt idx="1">
                  <c:v>1030.9000000000001</c:v>
                </c:pt>
                <c:pt idx="2">
                  <c:v>1690.8</c:v>
                </c:pt>
                <c:pt idx="3">
                  <c:v>1214</c:v>
                </c:pt>
                <c:pt idx="4">
                  <c:v>1120.4000000000001</c:v>
                </c:pt>
                <c:pt idx="5">
                  <c:v>1357.4</c:v>
                </c:pt>
                <c:pt idx="6">
                  <c:v>1126.8</c:v>
                </c:pt>
                <c:pt idx="7">
                  <c:v>844.4</c:v>
                </c:pt>
                <c:pt idx="8">
                  <c:v>960.1</c:v>
                </c:pt>
                <c:pt idx="9">
                  <c:v>2604.5</c:v>
                </c:pt>
                <c:pt idx="10">
                  <c:v>1275.5999999999999</c:v>
                </c:pt>
                <c:pt idx="11">
                  <c:v>689.2</c:v>
                </c:pt>
                <c:pt idx="12">
                  <c:v>1044.0999999999999</c:v>
                </c:pt>
                <c:pt idx="13">
                  <c:v>1688.2</c:v>
                </c:pt>
                <c:pt idx="14">
                  <c:v>1824.1</c:v>
                </c:pt>
                <c:pt idx="15">
                  <c:v>1184.2</c:v>
                </c:pt>
                <c:pt idx="16">
                  <c:v>1426.8</c:v>
                </c:pt>
                <c:pt idx="17">
                  <c:v>2489.6999999999998</c:v>
                </c:pt>
                <c:pt idx="18">
                  <c:v>3012.5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9-4201-ABDC-AFE32DB06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7536"/>
        <c:axId val="205347928"/>
      </c:barChart>
      <c:catAx>
        <c:axId val="20534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5347928"/>
        <c:crosses val="autoZero"/>
        <c:auto val="1"/>
        <c:lblAlgn val="ctr"/>
        <c:lblOffset val="100"/>
        <c:noMultiLvlLbl val="0"/>
      </c:catAx>
      <c:valAx>
        <c:axId val="20534792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0534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0.11386</cdr:x>
      <cdr:y>0.00397</cdr:y>
    </cdr:from>
    <cdr:to>
      <cdr:x>0.23375</cdr:x>
      <cdr:y>0.08213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7F0F9CBB-5A8A-414F-8D66-856ABB0C30A1}"/>
            </a:ext>
          </a:extLst>
        </cdr:cNvPr>
        <cdr:cNvSpPr/>
      </cdr:nvSpPr>
      <cdr:spPr>
        <a:xfrm xmlns:a="http://schemas.openxmlformats.org/drawingml/2006/main">
          <a:off x="1207823" y="20662"/>
          <a:ext cx="1271821" cy="406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914400"/>
          <a:r>
            <a:rPr lang="mn-MN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mn-MN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rPr>
            <a:t>эрбум</a:t>
          </a:r>
          <a:endParaRPr lang="en-US" sz="20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1EB5141-1D25-4734-A102-EA7BD4781D9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32E39C0-C067-4561-A67D-53283305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9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F275022-EB26-40B1-B2CD-C8FED127844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DE17FBE-6923-4F13-A734-3763B0BF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4ED8A-F179-43FD-AAD9-CE67721D8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5856" y="1309649"/>
            <a:ext cx="1280287" cy="122087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46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17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9B376C-2D70-4D3D-AC54-3A3B0DA68A3A}"/>
              </a:ext>
            </a:extLst>
          </p:cNvPr>
          <p:cNvSpPr txBox="1"/>
          <p:nvPr userDrawn="1"/>
        </p:nvSpPr>
        <p:spPr>
          <a:xfrm>
            <a:off x="686289" y="360482"/>
            <a:ext cx="314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n-MN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</a:t>
            </a:r>
            <a:r>
              <a:rPr lang="mn-MN"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УЛСЫН </a:t>
            </a:r>
            <a:r>
              <a:rPr lang="mn-MN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САНГИЙН</a:t>
            </a:r>
            <a:r>
              <a:rPr lang="mn-MN"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ЯАМ</a:t>
            </a:r>
            <a:endParaRPr lang="mn-MN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FD670-F677-4E0B-9492-2E8B79A91F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3" y="23774"/>
            <a:ext cx="652669" cy="62237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4840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9000">
              <a:srgbClr val="0A205D"/>
            </a:gs>
            <a:gs pos="0">
              <a:srgbClr val="A31B32"/>
            </a:gs>
            <a:gs pos="100000">
              <a:srgbClr val="002060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45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</p:sldLayoutIdLst>
  <p:txStyles>
    <p:titleStyle>
      <a:lvl1pPr algn="l" defTabSz="812910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28" indent="-203228" algn="l" defTabSz="812910" rtl="0" eaLnBrk="1" latinLnBrk="0" hangingPunct="1">
        <a:lnSpc>
          <a:spcPct val="90000"/>
        </a:lnSpc>
        <a:spcBef>
          <a:spcPts val="890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83" indent="-203228" algn="l" defTabSz="8129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2pPr>
      <a:lvl3pPr marL="1016138" indent="-203228" algn="l" defTabSz="8129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592" indent="-203228" algn="l" defTabSz="8129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47" indent="-203228" algn="l" defTabSz="8129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5pPr>
      <a:lvl6pPr marL="2235502" indent="-203228" algn="l" defTabSz="8129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6pPr>
      <a:lvl7pPr marL="2641957" indent="-203228" algn="l" defTabSz="8129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7pPr>
      <a:lvl8pPr marL="3048412" indent="-203228" algn="l" defTabSz="8129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8pPr>
      <a:lvl9pPr marL="3454866" indent="-203228" algn="l" defTabSz="8129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910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1pPr>
      <a:lvl2pPr marL="406455" algn="l" defTabSz="812910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2pPr>
      <a:lvl3pPr marL="812910" algn="l" defTabSz="812910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3pPr>
      <a:lvl4pPr marL="1219364" algn="l" defTabSz="812910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4pPr>
      <a:lvl5pPr marL="1625819" algn="l" defTabSz="812910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5pPr>
      <a:lvl6pPr marL="2032274" algn="l" defTabSz="812910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6pPr>
      <a:lvl7pPr marL="2438729" algn="l" defTabSz="812910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7pPr>
      <a:lvl8pPr marL="2845184" algn="l" defTabSz="812910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8pPr>
      <a:lvl9pPr marL="3251638" algn="l" defTabSz="812910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3EB289-184A-4AF8-B5BF-B4F55B2036CB}"/>
              </a:ext>
            </a:extLst>
          </p:cNvPr>
          <p:cNvSpPr/>
          <p:nvPr/>
        </p:nvSpPr>
        <p:spPr>
          <a:xfrm>
            <a:off x="586768" y="2411457"/>
            <a:ext cx="1317043" cy="1176099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E6C30-B333-4388-98EE-10480B3F0AC9}"/>
              </a:ext>
            </a:extLst>
          </p:cNvPr>
          <p:cNvSpPr txBox="1"/>
          <p:nvPr/>
        </p:nvSpPr>
        <p:spPr>
          <a:xfrm flipH="1">
            <a:off x="1925076" y="2285873"/>
            <a:ext cx="10071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АЙМГИЙН </a:t>
            </a:r>
            <a:r>
              <a:rPr lang="en-US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mn-MN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mn-MN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ОНД </a:t>
            </a:r>
            <a:r>
              <a:rPr lang="mn-MN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ОРОН НУТГИЙН ХӨГЖЛИЙН САНГИЙН ХӨРӨНГӨӨР ХИЙГДСЭН </a:t>
            </a:r>
            <a:r>
              <a:rPr lang="mn-MN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АЖЛЫН ХЭРЭГЖИЛТ, ЗАРЦУУЛАЛТ</a:t>
            </a:r>
            <a:endParaRPr lang="en-US" sz="3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Architecture with solid fill">
            <a:extLst>
              <a:ext uri="{FF2B5EF4-FFF2-40B4-BE49-F238E27FC236}">
                <a16:creationId xmlns:a16="http://schemas.microsoft.com/office/drawing/2014/main" id="{F1EC1C31-15B7-4F70-92DE-C7F49528F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565" y="2478105"/>
            <a:ext cx="904714" cy="904714"/>
          </a:xfrm>
          <a:prstGeom prst="rect">
            <a:avLst/>
          </a:prstGeom>
        </p:spPr>
      </p:pic>
      <p:sp>
        <p:nvSpPr>
          <p:cNvPr id="7" name="Double Bracket 6">
            <a:extLst>
              <a:ext uri="{FF2B5EF4-FFF2-40B4-BE49-F238E27FC236}">
                <a16:creationId xmlns:a16="http://schemas.microsoft.com/office/drawing/2014/main" id="{C84769D2-E8A7-4BB3-871F-4037F75658A8}"/>
              </a:ext>
            </a:extLst>
          </p:cNvPr>
          <p:cNvSpPr/>
          <p:nvPr/>
        </p:nvSpPr>
        <p:spPr>
          <a:xfrm>
            <a:off x="5341434" y="4999818"/>
            <a:ext cx="6474048" cy="69276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mn-M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Хөгжлийн бодлого, төлөвлөлт, хөрөнгө оруулалтын хэлтэс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70528" y="722342"/>
            <a:ext cx="8615083" cy="118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mn-MN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Орон нутгийн хөгжлийн сангийн 656,0 сая төгрөгөөр Нисэхийн </a:t>
            </a:r>
            <a:r>
              <a:rPr lang="mn-MN" sz="2800" b="1" dirty="0">
                <a:solidFill>
                  <a:schemeClr val="bg1"/>
                </a:solidFill>
                <a:latin typeface="Arial" panose="020B0604020202020204" pitchFamily="34" charset="0"/>
              </a:rPr>
              <a:t>зүүн талын 1км урттай автозамын </a:t>
            </a:r>
          </a:p>
          <a:p>
            <a:pPr fontAlgn="ctr"/>
            <a:r>
              <a:rPr lang="mn-MN" sz="2800" b="1" dirty="0">
                <a:solidFill>
                  <a:schemeClr val="bg1"/>
                </a:solidFill>
                <a:latin typeface="Arial" panose="020B0604020202020204" pitchFamily="34" charset="0"/>
              </a:rPr>
              <a:t> шинэчлэл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  <p:pic>
        <p:nvPicPr>
          <p:cNvPr id="5" name="Picture 2" descr="N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6" y="1905683"/>
            <a:ext cx="9934352" cy="45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6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818655" y="391068"/>
            <a:ext cx="8615083" cy="118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mn-MN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Орон нутгийн хөгжлийн сангийн 494,0 сая төгрөгөөр </a:t>
            </a:r>
            <a:r>
              <a:rPr lang="mn-MN" sz="2800" b="1" dirty="0">
                <a:solidFill>
                  <a:schemeClr val="bg1"/>
                </a:solidFill>
                <a:latin typeface="Arial" panose="020B0604020202020204" pitchFamily="34" charset="0"/>
              </a:rPr>
              <a:t>Дэлгэрэх гол төсөл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5"/>
          <a:stretch/>
        </p:blipFill>
        <p:spPr>
          <a:xfrm>
            <a:off x="1534841" y="1574409"/>
            <a:ext cx="9066934" cy="48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70528" y="722342"/>
            <a:ext cx="9247096" cy="118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mn-MN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Орон нутгийн хөгжлийн сангийн 176,0 сая төгрөгөөр </a:t>
            </a:r>
            <a:r>
              <a:rPr lang="mn-MN" sz="28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Нийгмийн эрүүл мэндийн төвийн агуулах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fontAlgn="ctr"/>
            <a:endParaRPr lang="mn-MN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9" y="1718808"/>
            <a:ext cx="10715916" cy="48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3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70528" y="722342"/>
            <a:ext cx="9247096" cy="118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mn-MN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Орон нутгийн хөгжлийн сангийн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150</a:t>
            </a:r>
            <a:r>
              <a:rPr lang="mn-MN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,0 сая төгрөгөөр </a:t>
            </a:r>
            <a:r>
              <a:rPr lang="mn-MN" sz="2800" b="1" dirty="0">
                <a:solidFill>
                  <a:schemeClr val="bg1"/>
                </a:solidFill>
                <a:latin typeface="Arial" panose="020B0604020202020204" pitchFamily="34" charset="0"/>
              </a:rPr>
              <a:t>Хужирт сумын төрийн албан хаагчдын </a:t>
            </a:r>
            <a:r>
              <a:rPr lang="mn-MN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орон сууц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mn-MN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барих ажил 45 хувийн гүйцэтгэлтэй явагдаж байна.   </a:t>
            </a:r>
            <a:endParaRPr lang="mn-MN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ctr"/>
            <a:endParaRPr lang="mn-MN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Тайлбар байхгүй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72"/>
          <a:stretch/>
        </p:blipFill>
        <p:spPr bwMode="auto">
          <a:xfrm>
            <a:off x="979959" y="1893397"/>
            <a:ext cx="4313601" cy="36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айлбар байхгүй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3" t="21964" r="4443" b="36629"/>
          <a:stretch/>
        </p:blipFill>
        <p:spPr bwMode="auto">
          <a:xfrm>
            <a:off x="5020056" y="1893397"/>
            <a:ext cx="6585504" cy="3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1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0595" y="936138"/>
            <a:ext cx="8229600" cy="488398"/>
          </a:xfrm>
          <a:prstGeom prst="rect">
            <a:avLst/>
          </a:prstGeom>
        </p:spPr>
        <p:txBody>
          <a:bodyPr/>
          <a:lstStyle>
            <a:lvl1pPr algn="l" defTabSz="812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ХЯНАЛТ ШАЛГАЛТЫН ТАЛААР </a:t>
            </a:r>
            <a:r>
              <a:rPr lang="mn-M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1089" y="2387065"/>
            <a:ext cx="9966583" cy="2714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mn-M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Орон нутгийн хөгжлийн сангийн хөрөнгөөр хэрэгжүүлсэн төсөл арга хэмжээний төлөвлөлт, гүйцэтгэл, өмчийн ашиглалт хамгаалалтын талаар жил бүр аймаг дахь Төрийн аудитын газар, </a:t>
            </a:r>
            <a:r>
              <a:rPr lang="mn-M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Санхүү, хяналт, дотоод аудитын </a:t>
            </a:r>
            <a:r>
              <a:rPr lang="mn-M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алба тус тус хяналт шалгалт хийж зөвлөмж дүгнэлт  ирүүлдэг. </a:t>
            </a:r>
          </a:p>
          <a:p>
            <a:pPr algn="just"/>
            <a:r>
              <a:rPr lang="mn-M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Ирүүлсэн зөвлөмж дүгнэлтэд дурдагдсан алдаа зөрчлийг арилгах, дахин гаргахгүй байх талаар хариуцсан албан хаагч, сумдад үүрэг чиглэл өгч, биелэлтийг тухай бүр хангуулж байна.  </a:t>
            </a:r>
          </a:p>
          <a:p>
            <a:pPr algn="just"/>
            <a:r>
              <a:rPr lang="mn-M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Орон нутгийн хөгжлийн сангийн хөрөнгөөр </a:t>
            </a:r>
            <a:r>
              <a:rPr lang="mn-M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хэрэгжүүлэхээр төлөвлөсөн төсөл арга хэмжээний төлөвлөлтөд иргэдийн оролцоог хангах, хийгдэж </a:t>
            </a:r>
            <a:r>
              <a:rPr lang="mn-M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байгаа ажлуудад </a:t>
            </a:r>
            <a:r>
              <a:rPr lang="mn-M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ИТХ, иргэдийн хяналтыг тогтмол хийж хэвшүүлэх, шинээр бий болсон хөрөнгийн ашиглалт хамгаалалтыг сайжруулахад анхаарч ажиллаж байна.    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0753" y="2904565"/>
            <a:ext cx="67357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Анхаарал хандуулсанд </a:t>
            </a:r>
            <a:r>
              <a:rPr lang="mn-MN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баярлалаа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9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68" y="1461248"/>
            <a:ext cx="1080737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mn-MN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Төсвийн тухай </a:t>
            </a: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хууль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Хөгжлийн </a:t>
            </a:r>
            <a:r>
              <a:rPr lang="mn-MN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бодлого, төлөвлөлт түүний удирдлагын тухай </a:t>
            </a: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хууль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Төрийн </a:t>
            </a:r>
            <a:r>
              <a:rPr lang="mn-MN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болон орон нутгийн өмчийн тухай хууль</a:t>
            </a:r>
          </a:p>
          <a:p>
            <a:pPr marL="514350" indent="-5143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mn-MN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Төрийн болон орон нутгийн өмчийн хөрөнгөөр бараа, ажил, үйлчилгээ худалдан авах тухай </a:t>
            </a: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хууль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Сангийн </a:t>
            </a:r>
            <a:r>
              <a:rPr lang="mn-MN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сайдын </a:t>
            </a: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mn-MN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оны </a:t>
            </a: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 дугаар </a:t>
            </a:r>
            <a:r>
              <a:rPr lang="mn-MN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сарын </a:t>
            </a: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24-ний </a:t>
            </a:r>
            <a:r>
              <a:rPr lang="mn-MN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өдрийн </a:t>
            </a: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86 </a:t>
            </a:r>
            <a:r>
              <a:rPr lang="mn-MN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дугаар тушаалаар батлагдсан “Орон нутгийн хөгжлийн сангийн үйл ажиллагааны журам</a:t>
            </a: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mn-M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Сангийн </a:t>
            </a:r>
            <a:r>
              <a:rPr lang="mn-M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сайдын 2018 оны 295 дугаар тушаалаар батлагдсан “Төсвийн хөрөнгө оруулалтаар хэрэгжүүлэх төслүүдийг үнэлэх, эрэмбэлэх, сонгох журам болон </a:t>
            </a:r>
            <a:r>
              <a:rPr lang="mn-M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аргачлалууд”</a:t>
            </a:r>
            <a:endParaRPr lang="en-US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mn-M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Засгийн </a:t>
            </a:r>
            <a:r>
              <a:rPr lang="mn-M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газрын 2021 оны 160 дугаар тогтоолоор батлагдсан “Төсвийн хөрөнгө оруулалтаар хэрэгжүүлэх төсөл, арга хэмжээг төлөвлөх, санхүүжүүлэх, хянах тайлагнах журам”</a:t>
            </a:r>
          </a:p>
          <a:p>
            <a:pPr marL="514350" indent="-5143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85247" y="831874"/>
            <a:ext cx="7383649" cy="47288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812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ХУУЛЬ, ЭРХ ЗҮЙН ҮНДЭСЛЭЛ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7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417702"/>
              </p:ext>
            </p:extLst>
          </p:nvPr>
        </p:nvGraphicFramePr>
        <p:xfrm>
          <a:off x="660401" y="1138518"/>
          <a:ext cx="10608234" cy="5199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213411" y="133409"/>
            <a:ext cx="7584141" cy="9624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812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Орон нутгийн хөгжлийн сангаас 2013-20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онд аймагт 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тэрбум, сумдад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тэрбум, нийт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52.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тэрбум төгрөг зарцуулагдсан байна.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5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68898" y="288937"/>
            <a:ext cx="8229600" cy="16123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812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хэмжээнд 2013-202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онд Орон нутгийн хөгжлийн сангийн хөрөнгөөр нийт 1338 ажил, үйлчилгээнд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52.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b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тэрбум төгрөг зарцуулагдсан байна. 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223132"/>
              </p:ext>
            </p:extLst>
          </p:nvPr>
        </p:nvGraphicFramePr>
        <p:xfrm>
          <a:off x="914399" y="1362636"/>
          <a:ext cx="10049435" cy="5369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7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871091"/>
              </p:ext>
            </p:extLst>
          </p:nvPr>
        </p:nvGraphicFramePr>
        <p:xfrm>
          <a:off x="923365" y="1443318"/>
          <a:ext cx="9861176" cy="496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962400" y="26037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12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Орон нутгийн хөгжлийн сангаас 2013-2021 онд Сумдад нийт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7,7 тэрбум төгрөг олгогдсон байна</a:t>
            </a:r>
            <a:r>
              <a:rPr lang="mn-MN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2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70528" y="722342"/>
            <a:ext cx="8615083" cy="118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Улсын төсвийн 3 тэрбум, Орон нутгийн хөгжлийн сангийн 1 тэрбум төгрөгийн хөрөнгөөр Усан спорт сургалтын төв 2019 онд ашиглалтад орсон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70528" y="722342"/>
            <a:ext cx="8615083" cy="118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Улсын төсвийн 3 тэрбум, Орон нутгийн хөгжлийн сангийн 1 тэрбум төгрөгийн хөрөнгөөр Усан спорт сургалтын төв 2019 онд ашиглалтад орсон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9"/>
          <a:stretch/>
        </p:blipFill>
        <p:spPr>
          <a:xfrm>
            <a:off x="1056441" y="2085088"/>
            <a:ext cx="9826988" cy="43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26" y="1189429"/>
            <a:ext cx="9335165" cy="525103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91767" y="185382"/>
            <a:ext cx="6750424" cy="71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Орон нутгийн хөгжлийн сангийн 300,0 сая төгрөгөөр Арвайхээр суманд кино театр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1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935197"/>
              </p:ext>
            </p:extLst>
          </p:nvPr>
        </p:nvGraphicFramePr>
        <p:xfrm>
          <a:off x="1272990" y="1281953"/>
          <a:ext cx="9197786" cy="4901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Төсөл арга хэмжээний нэр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Төсөвт өртөг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fontAlgn="ctr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Уянга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сумын Ерөнхий боловсролын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дугаар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сургуулийн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сантехникийн их засвар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200,0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Арвайхээр </a:t>
                      </a:r>
                      <a:r>
                        <a:rPr lang="mn-M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сумын 7 </a:t>
                      </a:r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дугаар цэцэрлэгийн </a:t>
                      </a:r>
                      <a:r>
                        <a:rPr lang="mn-M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их засвар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150,0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Наадмын талбайн засвар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455,6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Арвайхээр сумын орон сууцны дээвэр, гадна фасад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352,8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Агаарын бохирдлыг бууруулах 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300,0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Дэлгэрэх гол төсөл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494,0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Аймгийн баяр наадмын зардал 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72,5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Хархорин сумын гудамж талбайн засвар, шинэчлэл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Нийгмийн</a:t>
                      </a:r>
                      <a:r>
                        <a:rPr lang="mn-MN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эрүүл мэндийн төвийн агуулах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176,0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Зураг төсвийн зардал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79,0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626224" y="210637"/>
            <a:ext cx="8229600" cy="1143000"/>
          </a:xfrm>
          <a:prstGeom prst="rect">
            <a:avLst/>
          </a:prstGeom>
        </p:spPr>
        <p:txBody>
          <a:bodyPr/>
          <a:lstStyle>
            <a:lvl1pPr algn="l" defTabSz="812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2021 оны орон нутгийн хөгжлийн сангийн хөрөнгөөр хийгдсэн ажлын гүйцэтгэл, зарцуулалт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9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768" y="288937"/>
            <a:ext cx="3182130" cy="25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ТАМГЫН ГАЗАР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388" cy="782137"/>
          </a:xfrm>
          <a:prstGeom prst="rect">
            <a:avLst/>
          </a:prstGeom>
        </p:spPr>
      </p:pic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921690"/>
              </p:ext>
            </p:extLst>
          </p:nvPr>
        </p:nvGraphicFramePr>
        <p:xfrm>
          <a:off x="1515037" y="1039906"/>
          <a:ext cx="8955739" cy="2818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Арвайхээр сумын гудамж талбайн засвар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639,0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fontAlgn="ctr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Ковид-19 цар тахалтай холбоотой эрүүл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мэндийн салбарт тоног төхөөрөмж ийн зардал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464,7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Богд сумын Цагдаагийн барилгын үлдэгдэл</a:t>
                      </a:r>
                    </a:p>
                    <a:p>
                      <a:pPr algn="l" fontAlgn="ctr"/>
                      <a:r>
                        <a:rPr lang="mn-MN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санхүүжилт 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80,0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Нисэхийн зүүн талын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1км урттай автозамын </a:t>
                      </a:r>
                    </a:p>
                    <a:p>
                      <a:pPr algn="l" fontAlgn="ctr"/>
                      <a:r>
                        <a:rPr lang="mn-MN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шинэчлэл 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656,0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Хужирт сумын төрийн албан хаагчдын албан</a:t>
                      </a:r>
                    </a:p>
                    <a:p>
                      <a:pPr algn="l" fontAlgn="ctr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хэрэгцээнийн байр барих 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150,0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НИЙТ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ДҮН 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4369,6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2262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7DC3B0A-9D59-4453-8C76-AA06DD51272E}" vid="{F3DB0DCE-51CB-4EAB-AA25-05F4F57ACD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9a55d0-2381-4411-91a6-c77769ffff07">
      <UserInfo>
        <DisplayName>Баасандорж Мөнхбат</DisplayName>
        <AccountId>44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50807D76A13648A58B1F5272626B52" ma:contentTypeVersion="6" ma:contentTypeDescription="Create a new document." ma:contentTypeScope="" ma:versionID="519e82e769cb5d749e9db8a9f0a33b9b">
  <xsd:schema xmlns:xsd="http://www.w3.org/2001/XMLSchema" xmlns:xs="http://www.w3.org/2001/XMLSchema" xmlns:p="http://schemas.microsoft.com/office/2006/metadata/properties" xmlns:ns2="32b9b534-5166-4abe-abb4-d69a5cda470d" xmlns:ns3="619a55d0-2381-4411-91a6-c77769ffff07" targetNamespace="http://schemas.microsoft.com/office/2006/metadata/properties" ma:root="true" ma:fieldsID="961e58d1fc51327c7307308c27a7f1cc" ns2:_="" ns3:_="">
    <xsd:import namespace="32b9b534-5166-4abe-abb4-d69a5cda470d"/>
    <xsd:import namespace="619a55d0-2381-4411-91a6-c77769ffff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9b534-5166-4abe-abb4-d69a5cda47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a55d0-2381-4411-91a6-c77769ffff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FE06D0-35B0-40F6-B68D-8F9477D92CD4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32b9b534-5166-4abe-abb4-d69a5cda470d"/>
    <ds:schemaRef ds:uri="http://www.w3.org/XML/1998/namespace"/>
    <ds:schemaRef ds:uri="http://schemas.openxmlformats.org/package/2006/metadata/core-properties"/>
    <ds:schemaRef ds:uri="619a55d0-2381-4411-91a6-c77769ffff07"/>
  </ds:schemaRefs>
</ds:datastoreItem>
</file>

<file path=customXml/itemProps2.xml><?xml version="1.0" encoding="utf-8"?>
<ds:datastoreItem xmlns:ds="http://schemas.openxmlformats.org/officeDocument/2006/customXml" ds:itemID="{614E4C46-7AFF-4CC4-8E8C-EB68B73EBC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2EA1C7-8F23-438A-A25F-57DB50753F6C}">
  <ds:schemaRefs>
    <ds:schemaRef ds:uri="32b9b534-5166-4abe-abb4-d69a5cda470d"/>
    <ds:schemaRef ds:uri="619a55d0-2381-4411-91a6-c77769ffff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Эдийн засагчдын уулзалтад v3</Template>
  <TotalTime>2526</TotalTime>
  <Words>526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Мөнхбаяр Халтар</dc:creator>
  <cp:lastModifiedBy>Windows User</cp:lastModifiedBy>
  <cp:revision>187</cp:revision>
  <cp:lastPrinted>2022-10-21T06:15:20Z</cp:lastPrinted>
  <dcterms:created xsi:type="dcterms:W3CDTF">2021-09-14T01:54:40Z</dcterms:created>
  <dcterms:modified xsi:type="dcterms:W3CDTF">2022-10-21T06:17:06Z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0x0101001950807D76A13648A58B1F5272626B52</vt:lpwstr>
  </property>
</Properties>
</file>