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1"/>
  </p:sldMasterIdLst>
  <p:notesMasterIdLst>
    <p:notesMasterId r:id="rId11"/>
  </p:notesMasterIdLst>
  <p:handoutMasterIdLst>
    <p:handoutMasterId r:id="rId12"/>
  </p:handoutMasterIdLst>
  <p:sldIdLst>
    <p:sldId id="295" r:id="rId2"/>
    <p:sldId id="296" r:id="rId3"/>
    <p:sldId id="414" r:id="rId4"/>
    <p:sldId id="416" r:id="rId5"/>
    <p:sldId id="422" r:id="rId6"/>
    <p:sldId id="500" r:id="rId7"/>
    <p:sldId id="499" r:id="rId8"/>
    <p:sldId id="297" r:id="rId9"/>
    <p:sldId id="424" r:id="rId10"/>
  </p:sldIdLst>
  <p:sldSz cx="9144000" cy="6858000" type="screen4x3"/>
  <p:notesSz cx="10021888" cy="6889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5172" autoAdjust="0"/>
  </p:normalViewPr>
  <p:slideViewPr>
    <p:cSldViewPr>
      <p:cViewPr>
        <p:scale>
          <a:sx n="100" d="100"/>
          <a:sy n="100" d="100"/>
        </p:scale>
        <p:origin x="1428" y="2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Хуралдсан тоо</c:v>
                </c:pt>
              </c:strCache>
            </c:strRef>
          </c:tx>
          <c:invertIfNegative val="0"/>
          <c:dLbls>
            <c:dLbl>
              <c:idx val="0"/>
              <c:layout>
                <c:manualLayout>
                  <c:x val="5.7471273036967608E-3"/>
                  <c:y val="7.441858648145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95-43DD-A18C-5325012ECFAC}"/>
                </c:ext>
              </c:extLst>
            </c:dLbl>
            <c:dLbl>
              <c:idx val="1"/>
              <c:layout>
                <c:manualLayout>
                  <c:x val="9.5785455061612682E-3"/>
                  <c:y val="9.3023233101816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F7-4654-9A9F-E3738E7036D1}"/>
                </c:ext>
              </c:extLst>
            </c:dLbl>
            <c:dLbl>
              <c:idx val="2"/>
              <c:layout>
                <c:manualLayout>
                  <c:x val="7.6628364049290141E-3"/>
                  <c:y val="0.189147240640361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95-43DD-A18C-5325012ECFA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ИТХ хуралдаан</c:v>
                </c:pt>
                <c:pt idx="1">
                  <c:v>Зөвлөлийн хурал</c:v>
                </c:pt>
                <c:pt idx="2">
                  <c:v>Хороодын хурал</c:v>
                </c:pt>
              </c:strCache>
            </c:strRef>
          </c:cat>
          <c:val>
            <c:numRef>
              <c:f>Sheet1!$B$2:$B$4</c:f>
              <c:numCache>
                <c:formatCode>General</c:formatCode>
                <c:ptCount val="3"/>
                <c:pt idx="0">
                  <c:v>6</c:v>
                </c:pt>
                <c:pt idx="1">
                  <c:v>7</c:v>
                </c:pt>
                <c:pt idx="2">
                  <c:v>18</c:v>
                </c:pt>
              </c:numCache>
            </c:numRef>
          </c:val>
          <c:extLst>
            <c:ext xmlns:c16="http://schemas.microsoft.com/office/drawing/2014/chart" uri="{C3380CC4-5D6E-409C-BE32-E72D297353CC}">
              <c16:uniqueId val="{00000000-15F7-4654-9A9F-E3738E7036D1}"/>
            </c:ext>
          </c:extLst>
        </c:ser>
        <c:ser>
          <c:idx val="1"/>
          <c:order val="1"/>
          <c:tx>
            <c:strRef>
              <c:f>Sheet1!$C$1</c:f>
              <c:strCache>
                <c:ptCount val="1"/>
                <c:pt idx="0">
                  <c:v>Хэлэлцсэн асуудал</c:v>
                </c:pt>
              </c:strCache>
            </c:strRef>
          </c:tx>
          <c:invertIfNegative val="0"/>
          <c:dLbls>
            <c:dLbl>
              <c:idx val="0"/>
              <c:layout>
                <c:manualLayout>
                  <c:x val="5.7471273036967608E-3"/>
                  <c:y val="0.241860406064724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95-43DD-A18C-5325012ECFAC}"/>
                </c:ext>
              </c:extLst>
            </c:dLbl>
            <c:dLbl>
              <c:idx val="1"/>
              <c:layout>
                <c:manualLayout>
                  <c:x val="0.23844785930066964"/>
                  <c:y val="0.22850607861659561"/>
                </c:manualLayout>
              </c:layout>
              <c:tx>
                <c:rich>
                  <a:bodyPr wrap="square" lIns="38100" tIns="19050" rIns="38100" bIns="19050" anchor="ctr">
                    <a:noAutofit/>
                  </a:bodyPr>
                  <a:lstStyle/>
                  <a:p>
                    <a:pPr>
                      <a:defRPr/>
                    </a:pPr>
                    <a:r>
                      <a:rPr lang="mn-MN" dirty="0"/>
                      <a:t>Санал,</a:t>
                    </a:r>
                    <a:r>
                      <a:rPr lang="mn-MN" baseline="0" dirty="0"/>
                      <a:t> дүгнэлт</a:t>
                    </a:r>
                    <a:endParaRPr lang="mn-MN"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1519083404091382"/>
                      <c:h val="0.15570624288439411"/>
                    </c:manualLayout>
                  </c15:layout>
                </c:ext>
                <c:ext xmlns:c16="http://schemas.microsoft.com/office/drawing/2014/chart" uri="{C3380CC4-5D6E-409C-BE32-E72D297353CC}">
                  <c16:uniqueId val="{00000004-15F7-4654-9A9F-E3738E7036D1}"/>
                </c:ext>
              </c:extLst>
            </c:dLbl>
            <c:dLbl>
              <c:idx val="2"/>
              <c:layout>
                <c:manualLayout>
                  <c:x val="3.831418202464507E-3"/>
                  <c:y val="0.26046505268508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95-43DD-A18C-5325012ECFA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ИТХ хуралдаан</c:v>
                </c:pt>
                <c:pt idx="1">
                  <c:v>Зөвлөлийн хурал</c:v>
                </c:pt>
                <c:pt idx="2">
                  <c:v>Хороодын хурал</c:v>
                </c:pt>
              </c:strCache>
            </c:strRef>
          </c:cat>
          <c:val>
            <c:numRef>
              <c:f>Sheet1!$C$2:$C$4</c:f>
              <c:numCache>
                <c:formatCode>General</c:formatCode>
                <c:ptCount val="3"/>
                <c:pt idx="0">
                  <c:v>27</c:v>
                </c:pt>
                <c:pt idx="1">
                  <c:v>37</c:v>
                </c:pt>
                <c:pt idx="2">
                  <c:v>26</c:v>
                </c:pt>
              </c:numCache>
            </c:numRef>
          </c:val>
          <c:extLst>
            <c:ext xmlns:c16="http://schemas.microsoft.com/office/drawing/2014/chart" uri="{C3380CC4-5D6E-409C-BE32-E72D297353CC}">
              <c16:uniqueId val="{00000001-15F7-4654-9A9F-E3738E7036D1}"/>
            </c:ext>
          </c:extLst>
        </c:ser>
        <c:ser>
          <c:idx val="2"/>
          <c:order val="2"/>
          <c:tx>
            <c:strRef>
              <c:f>Sheet1!$D$1</c:f>
              <c:strCache>
                <c:ptCount val="1"/>
                <c:pt idx="0">
                  <c:v>Гарсан тогтоол</c:v>
                </c:pt>
              </c:strCache>
            </c:strRef>
          </c:tx>
          <c:invertIfNegative val="0"/>
          <c:dLbls>
            <c:dLbl>
              <c:idx val="0"/>
              <c:layout>
                <c:manualLayout>
                  <c:x val="1.9157091012322535E-3"/>
                  <c:y val="0.310077443672723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95-43DD-A18C-5325012ECFA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ИТХ хуралдаан</c:v>
                </c:pt>
                <c:pt idx="1">
                  <c:v>Зөвлөлийн хурал</c:v>
                </c:pt>
                <c:pt idx="2">
                  <c:v>Хороодын хурал</c:v>
                </c:pt>
              </c:strCache>
            </c:strRef>
          </c:cat>
          <c:val>
            <c:numRef>
              <c:f>Sheet1!$D$2:$D$4</c:f>
              <c:numCache>
                <c:formatCode>General</c:formatCode>
                <c:ptCount val="3"/>
                <c:pt idx="0">
                  <c:v>33</c:v>
                </c:pt>
              </c:numCache>
            </c:numRef>
          </c:val>
          <c:extLst>
            <c:ext xmlns:c16="http://schemas.microsoft.com/office/drawing/2014/chart" uri="{C3380CC4-5D6E-409C-BE32-E72D297353CC}">
              <c16:uniqueId val="{00000002-15F7-4654-9A9F-E3738E7036D1}"/>
            </c:ext>
          </c:extLst>
        </c:ser>
        <c:dLbls>
          <c:showLegendKey val="0"/>
          <c:showVal val="0"/>
          <c:showCatName val="0"/>
          <c:showSerName val="0"/>
          <c:showPercent val="0"/>
          <c:showBubbleSize val="0"/>
        </c:dLbls>
        <c:gapWidth val="150"/>
        <c:shape val="cylinder"/>
        <c:axId val="271721600"/>
        <c:axId val="271723136"/>
        <c:axId val="0"/>
      </c:bar3DChart>
      <c:catAx>
        <c:axId val="271721600"/>
        <c:scaling>
          <c:orientation val="minMax"/>
        </c:scaling>
        <c:delete val="0"/>
        <c:axPos val="b"/>
        <c:numFmt formatCode="General" sourceLinked="0"/>
        <c:majorTickMark val="out"/>
        <c:minorTickMark val="none"/>
        <c:tickLblPos val="nextTo"/>
        <c:crossAx val="271723136"/>
        <c:crosses val="autoZero"/>
        <c:auto val="1"/>
        <c:lblAlgn val="ctr"/>
        <c:lblOffset val="100"/>
        <c:noMultiLvlLbl val="0"/>
      </c:catAx>
      <c:valAx>
        <c:axId val="271723136"/>
        <c:scaling>
          <c:orientation val="minMax"/>
        </c:scaling>
        <c:delete val="0"/>
        <c:axPos val="l"/>
        <c:majorGridlines/>
        <c:numFmt formatCode="General" sourceLinked="1"/>
        <c:majorTickMark val="out"/>
        <c:minorTickMark val="none"/>
        <c:tickLblPos val="nextTo"/>
        <c:crossAx val="271721600"/>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mn-MN" dirty="0"/>
              <a:t>Тогтоолын хэрэгжилт                      /2025</a:t>
            </a:r>
            <a:r>
              <a:rPr lang="mn-MN" baseline="0" dirty="0"/>
              <a:t> оны 3 улирал/</a:t>
            </a:r>
            <a:r>
              <a:rPr lang="mn-MN" dirty="0"/>
              <a:t> </a:t>
            </a:r>
            <a:endParaRPr lang="en-US" dirty="0"/>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353811808318338"/>
          <c:y val="8.9133541322153523E-2"/>
          <c:w val="0.7734718423957363"/>
          <c:h val="0.59508612204724409"/>
        </c:manualLayout>
      </c:layout>
      <c:bar3DChart>
        <c:barDir val="col"/>
        <c:grouping val="standard"/>
        <c:varyColors val="0"/>
        <c:ser>
          <c:idx val="0"/>
          <c:order val="0"/>
          <c:tx>
            <c:strRef>
              <c:f>Sheet1!$B$1</c:f>
              <c:strCache>
                <c:ptCount val="1"/>
                <c:pt idx="0">
                  <c:v>Column1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Sheet1!$B$2:$B$7</c:f>
              <c:numCache>
                <c:formatCode>General</c:formatCode>
                <c:ptCount val="6"/>
                <c:pt idx="1">
                  <c:v>31</c:v>
                </c:pt>
                <c:pt idx="2">
                  <c:v>31</c:v>
                </c:pt>
                <c:pt idx="3">
                  <c:v>25</c:v>
                </c:pt>
                <c:pt idx="4">
                  <c:v>3</c:v>
                </c:pt>
                <c:pt idx="5">
                  <c:v>3</c:v>
                </c:pt>
              </c:numCache>
            </c:numRef>
          </c:val>
          <c:extLst>
            <c:ext xmlns:c16="http://schemas.microsoft.com/office/drawing/2014/chart" uri="{C3380CC4-5D6E-409C-BE32-E72D297353CC}">
              <c16:uniqueId val="{00000000-FEE8-4CE6-9C1E-C0CE18CF8883}"/>
            </c:ext>
          </c:extLst>
        </c:ser>
        <c:ser>
          <c:idx val="1"/>
          <c:order val="1"/>
          <c:tx>
            <c:strRef>
              <c:f>Sheet1!$C$1</c:f>
              <c:strCache>
                <c:ptCount val="1"/>
                <c:pt idx="0">
                  <c:v>Column2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Sheet1!$C$2:$C$7</c:f>
              <c:numCache>
                <c:formatCode>General</c:formatCode>
                <c:ptCount val="6"/>
              </c:numCache>
            </c:numRef>
          </c:val>
          <c:extLst>
            <c:ext xmlns:c16="http://schemas.microsoft.com/office/drawing/2014/chart" uri="{C3380CC4-5D6E-409C-BE32-E72D297353CC}">
              <c16:uniqueId val="{00000001-FEE8-4CE6-9C1E-C0CE18CF8883}"/>
            </c:ext>
          </c:extLst>
        </c:ser>
        <c:ser>
          <c:idx val="2"/>
          <c:order val="2"/>
          <c:tx>
            <c:strRef>
              <c:f>Sheet1!$D$1</c:f>
              <c:strCache>
                <c:ptCount val="1"/>
                <c:pt idx="0">
                  <c:v>Column3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Sheet1!$D$2:$D$7</c:f>
              <c:numCache>
                <c:formatCode>General</c:formatCode>
                <c:ptCount val="6"/>
              </c:numCache>
            </c:numRef>
          </c:val>
          <c:extLst>
            <c:ext xmlns:c16="http://schemas.microsoft.com/office/drawing/2014/chart" uri="{C3380CC4-5D6E-409C-BE32-E72D297353CC}">
              <c16:uniqueId val="{00000002-FEE8-4CE6-9C1E-C0CE18CF8883}"/>
            </c:ext>
          </c:extLst>
        </c:ser>
        <c:ser>
          <c:idx val="3"/>
          <c:order val="3"/>
          <c:tx>
            <c:strRef>
              <c:f>Sheet1!$E$1</c:f>
              <c:strCache>
                <c:ptCount val="1"/>
                <c:pt idx="0">
                  <c:v>Column4</c:v>
                </c:pt>
              </c:strCache>
            </c:strRef>
          </c:tx>
          <c:spPr>
            <a:gradFill>
              <a:gsLst>
                <a:gs pos="100000">
                  <a:schemeClr val="accent4">
                    <a:alpha val="0"/>
                  </a:schemeClr>
                </a:gs>
                <a:gs pos="50000">
                  <a:schemeClr val="accent4"/>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Sheet1!$E$2:$E$7</c:f>
              <c:numCache>
                <c:formatCode>General</c:formatCode>
                <c:ptCount val="6"/>
              </c:numCache>
            </c:numRef>
          </c:val>
          <c:extLst>
            <c:ext xmlns:c16="http://schemas.microsoft.com/office/drawing/2014/chart" uri="{C3380CC4-5D6E-409C-BE32-E72D297353CC}">
              <c16:uniqueId val="{00000003-FEE8-4CE6-9C1E-C0CE18CF8883}"/>
            </c:ext>
          </c:extLst>
        </c:ser>
        <c:ser>
          <c:idx val="4"/>
          <c:order val="4"/>
          <c:tx>
            <c:strRef>
              <c:f>Sheet1!$F$1</c:f>
              <c:strCache>
                <c:ptCount val="1"/>
                <c:pt idx="0">
                  <c:v>Column5</c:v>
                </c:pt>
              </c:strCache>
            </c:strRef>
          </c:tx>
          <c:spPr>
            <a:gradFill>
              <a:gsLst>
                <a:gs pos="100000">
                  <a:schemeClr val="accent5">
                    <a:alpha val="0"/>
                  </a:schemeClr>
                </a:gs>
                <a:gs pos="50000">
                  <a:schemeClr val="accent5"/>
                </a:gs>
              </a:gsLst>
              <a:lin ang="5400000" scaled="0"/>
            </a:gradFill>
            <a:ln>
              <a:noFill/>
            </a:ln>
            <a:effectLst/>
            <a:sp3d/>
          </c:spPr>
          <c:invertIfNegative val="0"/>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Sheet1!$F$2:$F$7</c:f>
              <c:numCache>
                <c:formatCode>General</c:formatCode>
                <c:ptCount val="6"/>
              </c:numCache>
            </c:numRef>
          </c:val>
          <c:extLst>
            <c:ext xmlns:c16="http://schemas.microsoft.com/office/drawing/2014/chart" uri="{C3380CC4-5D6E-409C-BE32-E72D297353CC}">
              <c16:uniqueId val="{00000004-FEE8-4CE6-9C1E-C0CE18CF8883}"/>
            </c:ext>
          </c:extLst>
        </c:ser>
        <c:ser>
          <c:idx val="5"/>
          <c:order val="5"/>
          <c:tx>
            <c:strRef>
              <c:f>Sheet1!$G$1</c:f>
              <c:strCache>
                <c:ptCount val="1"/>
                <c:pt idx="0">
                  <c:v>Column6</c:v>
                </c:pt>
              </c:strCache>
            </c:strRef>
          </c:tx>
          <c:spPr>
            <a:gradFill>
              <a:gsLst>
                <a:gs pos="100000">
                  <a:schemeClr val="accent6">
                    <a:alpha val="0"/>
                  </a:schemeClr>
                </a:gs>
                <a:gs pos="50000">
                  <a:schemeClr val="accent6"/>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Sheet1!$G$2:$G$7</c:f>
              <c:numCache>
                <c:formatCode>General</c:formatCode>
                <c:ptCount val="6"/>
              </c:numCache>
            </c:numRef>
          </c:val>
          <c:extLst>
            <c:ext xmlns:c16="http://schemas.microsoft.com/office/drawing/2014/chart" uri="{C3380CC4-5D6E-409C-BE32-E72D297353CC}">
              <c16:uniqueId val="{00000005-FEE8-4CE6-9C1E-C0CE18CF8883}"/>
            </c:ext>
          </c:extLst>
        </c:ser>
        <c:ser>
          <c:idx val="6"/>
          <c:order val="6"/>
          <c:tx>
            <c:strRef>
              <c:f>Sheet1!$H$1</c:f>
              <c:strCache>
                <c:ptCount val="1"/>
                <c:pt idx="0">
                  <c:v>Column7</c:v>
                </c:pt>
              </c:strCache>
            </c:strRef>
          </c:tx>
          <c:spPr>
            <a:gradFill>
              <a:gsLst>
                <a:gs pos="100000">
                  <a:schemeClr val="accent1">
                    <a:lumMod val="60000"/>
                    <a:alpha val="0"/>
                  </a:schemeClr>
                </a:gs>
                <a:gs pos="50000">
                  <a:schemeClr val="accent1">
                    <a:lumMod val="60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Sheet1!$H$2:$H$7</c:f>
              <c:numCache>
                <c:formatCode>General</c:formatCode>
                <c:ptCount val="6"/>
              </c:numCache>
            </c:numRef>
          </c:val>
          <c:extLst>
            <c:ext xmlns:c16="http://schemas.microsoft.com/office/drawing/2014/chart" uri="{C3380CC4-5D6E-409C-BE32-E72D297353CC}">
              <c16:uniqueId val="{00000006-FEE8-4CE6-9C1E-C0CE18CF8883}"/>
            </c:ext>
          </c:extLst>
        </c:ser>
        <c:ser>
          <c:idx val="7"/>
          <c:order val="7"/>
          <c:tx>
            <c:strRef>
              <c:f>Sheet1!$I$1</c:f>
              <c:strCache>
                <c:ptCount val="1"/>
                <c:pt idx="0">
                  <c:v>Column8</c:v>
                </c:pt>
              </c:strCache>
            </c:strRef>
          </c:tx>
          <c:spPr>
            <a:gradFill>
              <a:gsLst>
                <a:gs pos="100000">
                  <a:schemeClr val="accent2">
                    <a:lumMod val="60000"/>
                    <a:alpha val="0"/>
                  </a:schemeClr>
                </a:gs>
                <a:gs pos="50000">
                  <a:schemeClr val="accent2">
                    <a:lumMod val="60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1">
                  <c:v>Засаг даргад үүрэг болгосон</c:v>
                </c:pt>
                <c:pt idx="2">
                  <c:v>Хяналтанд авсан</c:v>
                </c:pt>
                <c:pt idx="3">
                  <c:v>Бүрэн хэрэгжсэн</c:v>
                </c:pt>
                <c:pt idx="4">
                  <c:v>Хэрэгжих хугацаа болоогүй</c:v>
                </c:pt>
                <c:pt idx="5">
                  <c:v>Хэрэгжээгүй</c:v>
                </c:pt>
              </c:strCache>
            </c:strRef>
          </c:cat>
          <c:val>
            <c:numRef>
              <c:f>Sheet1!$I$2:$I$7</c:f>
              <c:numCache>
                <c:formatCode>General</c:formatCode>
                <c:ptCount val="6"/>
              </c:numCache>
            </c:numRef>
          </c:val>
          <c:extLst>
            <c:ext xmlns:c16="http://schemas.microsoft.com/office/drawing/2014/chart" uri="{C3380CC4-5D6E-409C-BE32-E72D297353CC}">
              <c16:uniqueId val="{00000007-FEE8-4CE6-9C1E-C0CE18CF8883}"/>
            </c:ext>
          </c:extLst>
        </c:ser>
        <c:dLbls>
          <c:showLegendKey val="0"/>
          <c:showVal val="0"/>
          <c:showCatName val="0"/>
          <c:showSerName val="0"/>
          <c:showPercent val="0"/>
          <c:showBubbleSize val="0"/>
        </c:dLbls>
        <c:gapWidth val="150"/>
        <c:gapDepth val="0"/>
        <c:shape val="box"/>
        <c:axId val="1177379888"/>
        <c:axId val="1391608112"/>
        <c:axId val="1045972112"/>
      </c:bar3DChart>
      <c:catAx>
        <c:axId val="1177379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1608112"/>
        <c:crosses val="autoZero"/>
        <c:auto val="1"/>
        <c:lblAlgn val="ctr"/>
        <c:lblOffset val="100"/>
        <c:noMultiLvlLbl val="0"/>
      </c:catAx>
      <c:valAx>
        <c:axId val="139160811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7379888"/>
        <c:crosses val="autoZero"/>
        <c:crossBetween val="between"/>
      </c:valAx>
      <c:serAx>
        <c:axId val="1045972112"/>
        <c:scaling>
          <c:orientation val="minMax"/>
        </c:scaling>
        <c:delete val="1"/>
        <c:axPos val="b"/>
        <c:majorTickMark val="none"/>
        <c:minorTickMark val="none"/>
        <c:tickLblPos val="nextTo"/>
        <c:crossAx val="1391608112"/>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Нийт гарсан</c:v>
                </c:pt>
              </c:strCache>
            </c:strRef>
          </c:tx>
          <c:spPr>
            <a:solidFill>
              <a:schemeClr val="accent1"/>
            </a:solidFill>
            <a:ln>
              <a:noFill/>
            </a:ln>
            <a:effectLst/>
            <a:sp3d/>
          </c:spPr>
          <c:invertIfNegative val="0"/>
          <c:dLbls>
            <c:dLbl>
              <c:idx val="0"/>
              <c:layout>
                <c:manualLayout>
                  <c:x val="6.0816997345122569E-3"/>
                  <c:y val="2.68642067232436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CE-4B59-AB7C-CCE5854996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1"/>
                <c:pt idx="0">
                  <c:v>Захирамж</c:v>
                </c:pt>
              </c:strCache>
            </c:strRef>
          </c:cat>
          <c:val>
            <c:numRef>
              <c:f>Sheet1!$B$2:$B$5</c:f>
              <c:numCache>
                <c:formatCode>General</c:formatCode>
                <c:ptCount val="4"/>
                <c:pt idx="0">
                  <c:v>89</c:v>
                </c:pt>
              </c:numCache>
            </c:numRef>
          </c:val>
          <c:extLst>
            <c:ext xmlns:c16="http://schemas.microsoft.com/office/drawing/2014/chart" uri="{C3380CC4-5D6E-409C-BE32-E72D297353CC}">
              <c16:uniqueId val="{00000000-15F7-4654-9A9F-E3738E7036D1}"/>
            </c:ext>
          </c:extLst>
        </c:ser>
        <c:ser>
          <c:idx val="1"/>
          <c:order val="1"/>
          <c:tx>
            <c:strRef>
              <c:f>Sheet1!$C$1</c:f>
              <c:strCache>
                <c:ptCount val="1"/>
                <c:pt idx="0">
                  <c:v>Хурлын үйл ажиллагааны зохион байгуулалт</c:v>
                </c:pt>
              </c:strCache>
            </c:strRef>
          </c:tx>
          <c:spPr>
            <a:solidFill>
              <a:schemeClr val="accent2"/>
            </a:solidFill>
            <a:ln>
              <a:noFill/>
            </a:ln>
            <a:effectLst/>
            <a:sp3d/>
          </c:spPr>
          <c:invertIfNegative val="0"/>
          <c:dLbls>
            <c:dLbl>
              <c:idx val="0"/>
              <c:layout>
                <c:manualLayout>
                  <c:x val="4.0544664896748194E-3"/>
                  <c:y val="5.37284134464873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CE-4B59-AB7C-CCE5854996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1"/>
                <c:pt idx="0">
                  <c:v>Захирамж</c:v>
                </c:pt>
              </c:strCache>
            </c:strRef>
          </c:cat>
          <c:val>
            <c:numRef>
              <c:f>Sheet1!$C$2:$C$5</c:f>
              <c:numCache>
                <c:formatCode>General</c:formatCode>
                <c:ptCount val="4"/>
                <c:pt idx="0">
                  <c:v>32</c:v>
                </c:pt>
              </c:numCache>
            </c:numRef>
          </c:val>
          <c:extLst>
            <c:ext xmlns:c16="http://schemas.microsoft.com/office/drawing/2014/chart" uri="{C3380CC4-5D6E-409C-BE32-E72D297353CC}">
              <c16:uniqueId val="{00000001-15F7-4654-9A9F-E3738E7036D1}"/>
            </c:ext>
          </c:extLst>
        </c:ser>
        <c:ser>
          <c:idx val="2"/>
          <c:order val="2"/>
          <c:tx>
            <c:strRef>
              <c:f>Sheet1!$D$1</c:f>
              <c:strCache>
                <c:ptCount val="1"/>
                <c:pt idx="0">
                  <c:v>Өмч хөрөнгө</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1"/>
                <c:pt idx="0">
                  <c:v>Захирамж</c:v>
                </c:pt>
              </c:strCache>
            </c:strRef>
          </c:cat>
          <c:val>
            <c:numRef>
              <c:f>Sheet1!$D$2:$D$5</c:f>
              <c:numCache>
                <c:formatCode>General</c:formatCode>
                <c:ptCount val="4"/>
                <c:pt idx="0">
                  <c:v>12</c:v>
                </c:pt>
              </c:numCache>
            </c:numRef>
          </c:val>
          <c:extLst>
            <c:ext xmlns:c16="http://schemas.microsoft.com/office/drawing/2014/chart" uri="{C3380CC4-5D6E-409C-BE32-E72D297353CC}">
              <c16:uniqueId val="{00000002-15F7-4654-9A9F-E3738E7036D1}"/>
            </c:ext>
          </c:extLst>
        </c:ser>
        <c:ser>
          <c:idx val="3"/>
          <c:order val="3"/>
          <c:tx>
            <c:strRef>
              <c:f>Sheet1!$E$1</c:f>
              <c:strCache>
                <c:ptCount val="1"/>
                <c:pt idx="0">
                  <c:v>ГХУС</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Захирамж</c:v>
                </c:pt>
              </c:strCache>
            </c:strRef>
          </c:cat>
          <c:val>
            <c:numRef>
              <c:f>Sheet1!$E$2:$E$5</c:f>
              <c:numCache>
                <c:formatCode>General</c:formatCode>
                <c:ptCount val="4"/>
                <c:pt idx="0">
                  <c:v>37</c:v>
                </c:pt>
              </c:numCache>
            </c:numRef>
          </c:val>
          <c:extLst>
            <c:ext xmlns:c16="http://schemas.microsoft.com/office/drawing/2014/chart" uri="{C3380CC4-5D6E-409C-BE32-E72D297353CC}">
              <c16:uniqueId val="{00000000-DD0E-421F-8AE2-23A02441098B}"/>
            </c:ext>
          </c:extLst>
        </c:ser>
        <c:ser>
          <c:idx val="4"/>
          <c:order val="4"/>
          <c:tx>
            <c:strRef>
              <c:f>Sheet1!$F$1</c:f>
              <c:strCache>
                <c:ptCount val="1"/>
                <c:pt idx="0">
                  <c:v>Гамшгийн эрсдэл бууруулах</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Захирамж</c:v>
                </c:pt>
              </c:strCache>
            </c:strRef>
          </c:cat>
          <c:val>
            <c:numRef>
              <c:f>Sheet1!$F$2:$F$5</c:f>
              <c:numCache>
                <c:formatCode>General</c:formatCode>
                <c:ptCount val="4"/>
                <c:pt idx="0">
                  <c:v>8</c:v>
                </c:pt>
              </c:numCache>
            </c:numRef>
          </c:val>
          <c:extLst>
            <c:ext xmlns:c16="http://schemas.microsoft.com/office/drawing/2014/chart" uri="{C3380CC4-5D6E-409C-BE32-E72D297353CC}">
              <c16:uniqueId val="{00000001-DD0E-421F-8AE2-23A02441098B}"/>
            </c:ext>
          </c:extLst>
        </c:ser>
        <c:dLbls>
          <c:showLegendKey val="0"/>
          <c:showVal val="0"/>
          <c:showCatName val="0"/>
          <c:showSerName val="0"/>
          <c:showPercent val="0"/>
          <c:showBubbleSize val="0"/>
        </c:dLbls>
        <c:gapWidth val="150"/>
        <c:shape val="cylinder"/>
        <c:axId val="271721600"/>
        <c:axId val="271723136"/>
        <c:axId val="0"/>
      </c:bar3DChart>
      <c:catAx>
        <c:axId val="27172160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1723136"/>
        <c:crosses val="autoZero"/>
        <c:auto val="1"/>
        <c:lblAlgn val="ctr"/>
        <c:lblOffset val="100"/>
        <c:noMultiLvlLbl val="0"/>
      </c:catAx>
      <c:valAx>
        <c:axId val="27172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1721600"/>
        <c:crosses val="autoZero"/>
        <c:crossBetween val="between"/>
      </c:valAx>
      <c:spPr>
        <a:noFill/>
        <a:ln>
          <a:noFill/>
        </a:ln>
        <a:effectLst/>
      </c:spPr>
    </c:plotArea>
    <c:legend>
      <c:legendPos val="b"/>
      <c:layout>
        <c:manualLayout>
          <c:xMode val="edge"/>
          <c:yMode val="edge"/>
          <c:x val="0.19828320209973754"/>
          <c:y val="0.75605570627384044"/>
          <c:w val="0.54941102362204719"/>
          <c:h val="0.241237332701282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Хариутай</c:v>
                </c:pt>
              </c:strCache>
            </c:strRef>
          </c:tx>
          <c:spPr>
            <a:gradFill rotWithShape="1">
              <a:gsLst>
                <a:gs pos="0">
                  <a:schemeClr val="accent1">
                    <a:tint val="96000"/>
                    <a:lumMod val="104000"/>
                  </a:schemeClr>
                </a:gs>
                <a:gs pos="100000">
                  <a:schemeClr val="accent1">
                    <a:shade val="98000"/>
                    <a:lumMod val="94000"/>
                  </a:schemeClr>
                </a:gs>
              </a:gsLst>
              <a:lin ang="5400000" scaled="0"/>
            </a:gradFill>
            <a:ln>
              <a:noFill/>
            </a:ln>
            <a:effectLst>
              <a:outerShdw blurRad="50800" dist="38100" dir="5400000" rotWithShape="0">
                <a:srgbClr val="000000">
                  <a:alpha val="60000"/>
                </a:srgbClr>
              </a:outerShdw>
            </a:effectLst>
            <a:sp3d/>
          </c:spPr>
          <c:invertIfNegative val="0"/>
          <c:dLbls>
            <c:dLbl>
              <c:idx val="0"/>
              <c:tx>
                <c:rich>
                  <a:bodyPr/>
                  <a:lstStyle/>
                  <a:p>
                    <a:r>
                      <a:rPr lang="mn-MN"/>
                      <a:t>А/31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69-4602-A223-E17DF71A9250}"/>
                </c:ext>
              </c:extLst>
            </c:dLbl>
            <c:dLbl>
              <c:idx val="1"/>
              <c:layout>
                <c:manualLayout>
                  <c:x val="4.4943528633215393E-3"/>
                  <c:y val="-2.7839680268944463E-2"/>
                </c:manualLayout>
              </c:layout>
              <c:tx>
                <c:rich>
                  <a:bodyPr/>
                  <a:lstStyle/>
                  <a:p>
                    <a:r>
                      <a:rPr lang="mn-MN" dirty="0"/>
                      <a:t>Хариутай 188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69-4602-A223-E17DF71A9250}"/>
                </c:ext>
              </c:extLst>
            </c:dLbl>
            <c:dLbl>
              <c:idx val="2"/>
              <c:tx>
                <c:rich>
                  <a:bodyPr/>
                  <a:lstStyle/>
                  <a:p>
                    <a:r>
                      <a:rPr lang="mn-MN" dirty="0"/>
                      <a:t>Хариутай </a:t>
                    </a:r>
                    <a:r>
                      <a:rPr lang="mn-MN" baseline="0" dirty="0"/>
                      <a:t> 33</a:t>
                    </a:r>
                    <a:endParaRPr lang="mn-MN"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69-4602-A223-E17DF71A92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1">
                  <c:v>Ирсэн бичиг 344</c:v>
                </c:pt>
                <c:pt idx="2">
                  <c:v>Явсан бичиг 169</c:v>
                </c:pt>
                <c:pt idx="3">
                  <c:v>Өргөдөл гомдол 8</c:v>
                </c:pt>
              </c:strCache>
            </c:strRef>
          </c:cat>
          <c:val>
            <c:numRef>
              <c:f>Sheet1!$B$2:$B$5</c:f>
              <c:numCache>
                <c:formatCode>General</c:formatCode>
                <c:ptCount val="4"/>
                <c:pt idx="1">
                  <c:v>188</c:v>
                </c:pt>
                <c:pt idx="2">
                  <c:v>33</c:v>
                </c:pt>
                <c:pt idx="3">
                  <c:v>8</c:v>
                </c:pt>
              </c:numCache>
            </c:numRef>
          </c:val>
          <c:extLst>
            <c:ext xmlns:c16="http://schemas.microsoft.com/office/drawing/2014/chart" uri="{C3380CC4-5D6E-409C-BE32-E72D297353CC}">
              <c16:uniqueId val="{00000003-F769-4602-A223-E17DF71A9250}"/>
            </c:ext>
          </c:extLst>
        </c:ser>
        <c:ser>
          <c:idx val="1"/>
          <c:order val="1"/>
          <c:tx>
            <c:strRef>
              <c:f>Sheet1!$C$1</c:f>
              <c:strCache>
                <c:ptCount val="1"/>
                <c:pt idx="0">
                  <c:v>Column2</c:v>
                </c:pt>
              </c:strCache>
            </c:strRef>
          </c:tx>
          <c:spPr>
            <a:gradFill rotWithShape="1">
              <a:gsLst>
                <a:gs pos="0">
                  <a:schemeClr val="accent2">
                    <a:tint val="96000"/>
                    <a:lumMod val="104000"/>
                  </a:schemeClr>
                </a:gs>
                <a:gs pos="100000">
                  <a:schemeClr val="accent2">
                    <a:shade val="98000"/>
                    <a:lumMod val="94000"/>
                  </a:schemeClr>
                </a:gs>
              </a:gsLst>
              <a:lin ang="5400000" scaled="0"/>
            </a:gradFill>
            <a:ln>
              <a:noFill/>
            </a:ln>
            <a:effectLst>
              <a:outerShdw blurRad="50800" dist="38100" dir="5400000" rotWithShape="0">
                <a:srgbClr val="000000">
                  <a:alpha val="60000"/>
                </a:srgbClr>
              </a:outerShdw>
            </a:effectLst>
            <a:sp3d/>
          </c:spPr>
          <c:invertIfNegative val="0"/>
          <c:dLbls>
            <c:dLbl>
              <c:idx val="0"/>
              <c:tx>
                <c:rich>
                  <a:bodyPr/>
                  <a:lstStyle/>
                  <a:p>
                    <a:r>
                      <a:rPr lang="mn-MN"/>
                      <a:t>Б/20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69-4602-A223-E17DF71A9250}"/>
                </c:ext>
              </c:extLst>
            </c:dLbl>
            <c:dLbl>
              <c:idx val="1"/>
              <c:tx>
                <c:rich>
                  <a:bodyPr/>
                  <a:lstStyle/>
                  <a:p>
                    <a:r>
                      <a:rPr lang="mn-MN"/>
                      <a:t>Хариугүй 199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69-4602-A223-E17DF71A9250}"/>
                </c:ext>
              </c:extLst>
            </c:dLbl>
            <c:dLbl>
              <c:idx val="2"/>
              <c:tx>
                <c:rich>
                  <a:bodyPr/>
                  <a:lstStyle/>
                  <a:p>
                    <a:r>
                      <a:rPr lang="mn-MN"/>
                      <a:t>Хариугүй 172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69-4602-A223-E17DF71A9250}"/>
                </c:ext>
              </c:extLst>
            </c:dLbl>
            <c:dLbl>
              <c:idx val="3"/>
              <c:tx>
                <c:rich>
                  <a:bodyPr/>
                  <a:lstStyle/>
                  <a:p>
                    <a:r>
                      <a:rPr lang="mn-MN"/>
                      <a:t>шийдвэрлэсэн11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69-4602-A223-E17DF71A92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1">
                  <c:v>Ирсэн бичиг 344</c:v>
                </c:pt>
                <c:pt idx="2">
                  <c:v>Явсан бичиг 169</c:v>
                </c:pt>
                <c:pt idx="3">
                  <c:v>Өргөдөл гомдол 8</c:v>
                </c:pt>
              </c:strCache>
            </c:strRef>
          </c:cat>
          <c:val>
            <c:numRef>
              <c:f>Sheet1!$C$2:$C$5</c:f>
              <c:numCache>
                <c:formatCode>General</c:formatCode>
                <c:ptCount val="4"/>
              </c:numCache>
            </c:numRef>
          </c:val>
          <c:extLst>
            <c:ext xmlns:c16="http://schemas.microsoft.com/office/drawing/2014/chart" uri="{C3380CC4-5D6E-409C-BE32-E72D297353CC}">
              <c16:uniqueId val="{00000008-F769-4602-A223-E17DF71A9250}"/>
            </c:ext>
          </c:extLst>
        </c:ser>
        <c:ser>
          <c:idx val="2"/>
          <c:order val="2"/>
          <c:tx>
            <c:strRef>
              <c:f>Sheet1!$D$1</c:f>
              <c:strCache>
                <c:ptCount val="1"/>
                <c:pt idx="0">
                  <c:v>Column1</c:v>
                </c:pt>
              </c:strCache>
            </c:strRef>
          </c:tx>
          <c:spPr>
            <a:gradFill rotWithShape="1">
              <a:gsLst>
                <a:gs pos="0">
                  <a:schemeClr val="accent3">
                    <a:tint val="96000"/>
                    <a:lumMod val="104000"/>
                  </a:schemeClr>
                </a:gs>
                <a:gs pos="100000">
                  <a:schemeClr val="accent3">
                    <a:shade val="98000"/>
                    <a:lumMod val="94000"/>
                  </a:schemeClr>
                </a:gs>
              </a:gsLst>
              <a:lin ang="5400000" scaled="0"/>
            </a:gradFill>
            <a:ln>
              <a:noFill/>
            </a:ln>
            <a:effectLst>
              <a:outerShdw blurRad="50800" dist="38100" dir="5400000" rotWithShape="0">
                <a:srgbClr val="000000">
                  <a:alpha val="60000"/>
                </a:srgbClr>
              </a:outerShdw>
            </a:effectLst>
            <a:sp3d/>
          </c:spPr>
          <c:invertIfNegative val="0"/>
          <c:cat>
            <c:strRef>
              <c:f>Sheet1!$A$2:$A$5</c:f>
              <c:strCache>
                <c:ptCount val="4"/>
                <c:pt idx="1">
                  <c:v>Ирсэн бичиг 344</c:v>
                </c:pt>
                <c:pt idx="2">
                  <c:v>Явсан бичиг 169</c:v>
                </c:pt>
                <c:pt idx="3">
                  <c:v>Өргөдөл гомдол 8</c:v>
                </c:pt>
              </c:strCache>
            </c:strRef>
          </c:cat>
          <c:val>
            <c:numRef>
              <c:f>Sheet1!$D$2:$D$5</c:f>
              <c:numCache>
                <c:formatCode>General</c:formatCode>
                <c:ptCount val="4"/>
              </c:numCache>
            </c:numRef>
          </c:val>
          <c:extLst>
            <c:ext xmlns:c16="http://schemas.microsoft.com/office/drawing/2014/chart" uri="{C3380CC4-5D6E-409C-BE32-E72D297353CC}">
              <c16:uniqueId val="{00000009-F769-4602-A223-E17DF71A9250}"/>
            </c:ext>
          </c:extLst>
        </c:ser>
        <c:dLbls>
          <c:showLegendKey val="0"/>
          <c:showVal val="0"/>
          <c:showCatName val="0"/>
          <c:showSerName val="0"/>
          <c:showPercent val="0"/>
          <c:showBubbleSize val="0"/>
        </c:dLbls>
        <c:gapWidth val="150"/>
        <c:shape val="box"/>
        <c:axId val="163319808"/>
        <c:axId val="163321344"/>
        <c:axId val="178797184"/>
      </c:bar3DChart>
      <c:catAx>
        <c:axId val="163319808"/>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321344"/>
        <c:crosses val="autoZero"/>
        <c:auto val="1"/>
        <c:lblAlgn val="ctr"/>
        <c:lblOffset val="100"/>
        <c:noMultiLvlLbl val="0"/>
      </c:catAx>
      <c:valAx>
        <c:axId val="16332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319808"/>
        <c:crosses val="autoZero"/>
        <c:crossBetween val="between"/>
      </c:valAx>
      <c:serAx>
        <c:axId val="178797184"/>
        <c:scaling>
          <c:orientation val="minMax"/>
        </c:scaling>
        <c:delete val="1"/>
        <c:axPos val="b"/>
        <c:majorTickMark val="none"/>
        <c:minorTickMark val="none"/>
        <c:tickLblPos val="nextTo"/>
        <c:crossAx val="163321344"/>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42818" cy="344488"/>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sz="quarter" idx="1"/>
          </p:nvPr>
        </p:nvSpPr>
        <p:spPr>
          <a:xfrm>
            <a:off x="5676753" y="0"/>
            <a:ext cx="4342818" cy="344488"/>
          </a:xfrm>
          <a:prstGeom prst="rect">
            <a:avLst/>
          </a:prstGeom>
        </p:spPr>
        <p:txBody>
          <a:bodyPr vert="horz" lIns="94221" tIns="47111" rIns="94221" bIns="47111" rtlCol="0"/>
          <a:lstStyle>
            <a:lvl1pPr algn="r">
              <a:defRPr sz="1200"/>
            </a:lvl1pPr>
          </a:lstStyle>
          <a:p>
            <a:fld id="{71FCA917-A847-4F93-999B-786F06DF2A05}" type="datetimeFigureOut">
              <a:rPr lang="en-US" smtClean="0"/>
              <a:pPr/>
              <a:t>12/3/2025</a:t>
            </a:fld>
            <a:endParaRPr lang="en-US"/>
          </a:p>
        </p:txBody>
      </p:sp>
      <p:sp>
        <p:nvSpPr>
          <p:cNvPr id="4" name="Footer Placeholder 3"/>
          <p:cNvSpPr>
            <a:spLocks noGrp="1"/>
          </p:cNvSpPr>
          <p:nvPr>
            <p:ph type="ftr" sz="quarter" idx="2"/>
          </p:nvPr>
        </p:nvSpPr>
        <p:spPr>
          <a:xfrm>
            <a:off x="2" y="6544067"/>
            <a:ext cx="4342818" cy="344488"/>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p:cNvSpPr>
            <a:spLocks noGrp="1"/>
          </p:cNvSpPr>
          <p:nvPr>
            <p:ph type="sldNum" sz="quarter" idx="3"/>
          </p:nvPr>
        </p:nvSpPr>
        <p:spPr>
          <a:xfrm>
            <a:off x="5676753" y="6544067"/>
            <a:ext cx="4342818" cy="344488"/>
          </a:xfrm>
          <a:prstGeom prst="rect">
            <a:avLst/>
          </a:prstGeom>
        </p:spPr>
        <p:txBody>
          <a:bodyPr vert="horz" lIns="94221" tIns="47111" rIns="94221" bIns="47111" rtlCol="0" anchor="b"/>
          <a:lstStyle>
            <a:lvl1pPr algn="r">
              <a:defRPr sz="1200"/>
            </a:lvl1pPr>
          </a:lstStyle>
          <a:p>
            <a:fld id="{86AA80E1-0A2B-45DA-B5B7-57A10537A048}" type="slidenum">
              <a:rPr lang="en-US" smtClean="0"/>
              <a:pPr/>
              <a:t>‹#›</a:t>
            </a:fld>
            <a:endParaRPr lang="en-US"/>
          </a:p>
        </p:txBody>
      </p:sp>
    </p:spTree>
    <p:extLst>
      <p:ext uri="{BB962C8B-B14F-4D97-AF65-F5344CB8AC3E}">
        <p14:creationId xmlns:p14="http://schemas.microsoft.com/office/powerpoint/2010/main" val="304344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42818" cy="344488"/>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676753" y="0"/>
            <a:ext cx="4342818" cy="344488"/>
          </a:xfrm>
          <a:prstGeom prst="rect">
            <a:avLst/>
          </a:prstGeom>
        </p:spPr>
        <p:txBody>
          <a:bodyPr vert="horz" lIns="94221" tIns="47111" rIns="94221" bIns="47111" rtlCol="0"/>
          <a:lstStyle>
            <a:lvl1pPr algn="r">
              <a:defRPr sz="1200"/>
            </a:lvl1pPr>
          </a:lstStyle>
          <a:p>
            <a:fld id="{B5509F4E-6644-436B-941C-AD17B3FAADAC}" type="datetimeFigureOut">
              <a:rPr lang="en-US" smtClean="0"/>
              <a:pPr/>
              <a:t>12/3/2025</a:t>
            </a:fld>
            <a:endParaRPr lang="en-US"/>
          </a:p>
        </p:txBody>
      </p:sp>
      <p:sp>
        <p:nvSpPr>
          <p:cNvPr id="4" name="Slide Image Placeholder 3"/>
          <p:cNvSpPr>
            <a:spLocks noGrp="1" noRot="1" noChangeAspect="1"/>
          </p:cNvSpPr>
          <p:nvPr>
            <p:ph type="sldImg" idx="2"/>
          </p:nvPr>
        </p:nvSpPr>
        <p:spPr>
          <a:xfrm>
            <a:off x="3287713" y="515938"/>
            <a:ext cx="3446462" cy="25844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1002190" y="3272631"/>
            <a:ext cx="8017510" cy="3100388"/>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544067"/>
            <a:ext cx="4342818" cy="344488"/>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676753" y="6544067"/>
            <a:ext cx="4342818" cy="344488"/>
          </a:xfrm>
          <a:prstGeom prst="rect">
            <a:avLst/>
          </a:prstGeom>
        </p:spPr>
        <p:txBody>
          <a:bodyPr vert="horz" lIns="94221" tIns="47111" rIns="94221" bIns="47111" rtlCol="0" anchor="b"/>
          <a:lstStyle>
            <a:lvl1pPr algn="r">
              <a:defRPr sz="1200"/>
            </a:lvl1pPr>
          </a:lstStyle>
          <a:p>
            <a:fld id="{309CF86A-4F91-4AC2-89EF-78D9C6B987CE}" type="slidenum">
              <a:rPr lang="en-US" smtClean="0"/>
              <a:pPr/>
              <a:t>‹#›</a:t>
            </a:fld>
            <a:endParaRPr lang="en-US"/>
          </a:p>
        </p:txBody>
      </p:sp>
    </p:spTree>
    <p:extLst>
      <p:ext uri="{BB962C8B-B14F-4D97-AF65-F5344CB8AC3E}">
        <p14:creationId xmlns:p14="http://schemas.microsoft.com/office/powerpoint/2010/main" val="3012960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250686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417063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8A1FC38-C31E-4F26-885D-C5B10E94004C}"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5166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26190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A1FC38-C31E-4F26-885D-C5B10E94004C}"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13475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220161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2309328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59286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96527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C95B29-C0B5-4B80-81DB-6DFB5034F5C6}"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683428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86792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C95B29-C0B5-4B80-81DB-6DFB5034F5C6}"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08408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C95B29-C0B5-4B80-81DB-6DFB5034F5C6}"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289631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95B29-C0B5-4B80-81DB-6DFB5034F5C6}"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171893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313892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C95B29-C0B5-4B80-81DB-6DFB5034F5C6}"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A1FC38-C31E-4F26-885D-C5B10E94004C}" type="slidenum">
              <a:rPr lang="en-US" smtClean="0"/>
              <a:pPr/>
              <a:t>‹#›</a:t>
            </a:fld>
            <a:endParaRPr lang="en-US"/>
          </a:p>
        </p:txBody>
      </p:sp>
    </p:spTree>
    <p:extLst>
      <p:ext uri="{BB962C8B-B14F-4D97-AF65-F5344CB8AC3E}">
        <p14:creationId xmlns:p14="http://schemas.microsoft.com/office/powerpoint/2010/main" val="267027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9C95B29-C0B5-4B80-81DB-6DFB5034F5C6}" type="datetimeFigureOut">
              <a:rPr lang="en-US" smtClean="0"/>
              <a:pPr/>
              <a:t>12/3/2025</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8A1FC38-C31E-4F26-885D-C5B10E94004C}" type="slidenum">
              <a:rPr lang="en-US" smtClean="0"/>
              <a:pPr/>
              <a:t>‹#›</a:t>
            </a:fld>
            <a:endParaRPr lang="en-US"/>
          </a:p>
        </p:txBody>
      </p:sp>
    </p:spTree>
    <p:extLst>
      <p:ext uri="{BB962C8B-B14F-4D97-AF65-F5344CB8AC3E}">
        <p14:creationId xmlns:p14="http://schemas.microsoft.com/office/powerpoint/2010/main" val="419816654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371600" y="381000"/>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838200" y="2772717"/>
            <a:ext cx="8020106" cy="4114875"/>
          </a:xfrm>
        </p:spPr>
        <p:txBody>
          <a:bodyPr/>
          <a:lstStyle/>
          <a:p>
            <a:pPr marL="64008" indent="0" algn="ctr">
              <a:buNone/>
            </a:pPr>
            <a:r>
              <a:rPr lang="mn-MN" sz="4000" b="1" dirty="0">
                <a:effectLst>
                  <a:outerShdw blurRad="38100" dist="38100" dir="2700000" algn="tl">
                    <a:srgbClr val="000000">
                      <a:alpha val="43137"/>
                    </a:srgbClr>
                  </a:outerShdw>
                </a:effectLst>
                <a:latin typeface="Arial" pitchFamily="34" charset="0"/>
                <a:cs typeface="Arial" pitchFamily="34" charset="0"/>
              </a:rPr>
              <a:t>Аймгийн ИТХ-ын 202</a:t>
            </a:r>
            <a:r>
              <a:rPr lang="en-US" sz="4000" b="1" dirty="0">
                <a:effectLst>
                  <a:outerShdw blurRad="38100" dist="38100" dir="2700000" algn="tl">
                    <a:srgbClr val="000000">
                      <a:alpha val="43137"/>
                    </a:srgbClr>
                  </a:outerShdw>
                </a:effectLst>
                <a:latin typeface="Arial" pitchFamily="34" charset="0"/>
                <a:cs typeface="Arial" pitchFamily="34" charset="0"/>
              </a:rPr>
              <a:t>5</a:t>
            </a:r>
            <a:r>
              <a:rPr lang="mn-MN" sz="4000" b="1" dirty="0">
                <a:effectLst>
                  <a:outerShdw blurRad="38100" dist="38100" dir="2700000" algn="tl">
                    <a:srgbClr val="000000">
                      <a:alpha val="43137"/>
                    </a:srgbClr>
                  </a:outerShdw>
                </a:effectLst>
                <a:latin typeface="Arial" pitchFamily="34" charset="0"/>
                <a:cs typeface="Arial" pitchFamily="34" charset="0"/>
              </a:rPr>
              <a:t> оны үйл ажиллагааны тайлан</a:t>
            </a:r>
          </a:p>
          <a:p>
            <a:pPr marL="64008" indent="0" algn="ctr">
              <a:buNone/>
            </a:pPr>
            <a:endParaRPr lang="mn-MN" b="1" dirty="0">
              <a:solidFill>
                <a:schemeClr val="bg2">
                  <a:lumMod val="25000"/>
                </a:schemeClr>
              </a:solidFill>
              <a:effectLst>
                <a:outerShdw blurRad="38100" dist="38100" dir="2700000" algn="tl">
                  <a:srgbClr val="000000">
                    <a:alpha val="43137"/>
                  </a:srgbClr>
                </a:outerShdw>
              </a:effectLst>
              <a:latin typeface="Arial" pitchFamily="34" charset="0"/>
              <a:cs typeface="Arial" pitchFamily="34" charset="0"/>
            </a:endParaRPr>
          </a:p>
          <a:p>
            <a:pPr marL="64008" indent="0" algn="ctr">
              <a:buNone/>
            </a:pPr>
            <a:endParaRPr lang="mn-MN" b="1" dirty="0">
              <a:solidFill>
                <a:schemeClr val="bg2">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228600"/>
            <a:ext cx="802675" cy="106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5787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390564" y="318856"/>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1165937" y="1828800"/>
            <a:ext cx="7682752" cy="4467200"/>
          </a:xfrm>
        </p:spPr>
        <p:txBody>
          <a:bodyPr>
            <a:normAutofit fontScale="92500" lnSpcReduction="10000"/>
          </a:bodyPr>
          <a:lstStyle/>
          <a:p>
            <a:pPr marL="0" indent="0" algn="just">
              <a:buNone/>
            </a:pPr>
            <a:r>
              <a:rPr lang="mn-MN" dirty="0">
                <a:latin typeface="Arial" pitchFamily="34" charset="0"/>
                <a:cs typeface="Arial" pitchFamily="34" charset="0"/>
              </a:rPr>
              <a:t>	</a:t>
            </a:r>
            <a:r>
              <a:rPr lang="mn-MN" sz="2600" dirty="0">
                <a:latin typeface="Arial" pitchFamily="34" charset="0"/>
                <a:cs typeface="Arial" pitchFamily="34" charset="0"/>
              </a:rPr>
              <a:t>Монгол улсад шинэ үндсэн хууль батлагдсанаас хойш орон нутгийн хурлыг сонгох </a:t>
            </a:r>
            <a:r>
              <a:rPr lang="en-US" sz="2600" dirty="0">
                <a:latin typeface="Arial" pitchFamily="34" charset="0"/>
                <a:cs typeface="Arial" pitchFamily="34" charset="0"/>
              </a:rPr>
              <a:t>9</a:t>
            </a:r>
            <a:r>
              <a:rPr lang="mn-MN" sz="2600" dirty="0">
                <a:latin typeface="Arial" pitchFamily="34" charset="0"/>
                <a:cs typeface="Arial" pitchFamily="34" charset="0"/>
              </a:rPr>
              <a:t> дэх удаагийн сонгуулийн үр дүнгээр байгуулагдсан аймгийн  иргэдийн төлөөлөгчдийн хурал нь Нутгийн удирдлагын нэгдмэл байдлыг хангаж иргэдийн хүсэл сонирхол, эрх ашгийг эрхэмлэн дээдэлж, тэдний идэвхитэй оролцоонд тулгуурлан орон нутгийнхаа эдийн засаг, нийгмийн амьдралын асуудлыг бие даан оновчтой шийдвэрлэхэд иргэдийн оролцоог нэмэгдүүлэх зарчмыг үндсэн зорилго болгон ажиллаа.</a:t>
            </a:r>
            <a:endParaRPr lang="en-US" sz="2600" dirty="0">
              <a:latin typeface="Arial" pitchFamily="34" charset="0"/>
              <a:cs typeface="Arial" pitchFamily="34" charset="0"/>
            </a:endParaRPr>
          </a:p>
          <a:p>
            <a:pPr marL="0" indent="0" algn="just">
              <a:buNone/>
            </a:pPr>
            <a:r>
              <a:rPr lang="mn-MN" sz="2600" dirty="0">
                <a:latin typeface="Arial" pitchFamily="34" charset="0"/>
                <a:cs typeface="Arial" pitchFamily="34" charset="0"/>
              </a:rPr>
              <a:t> </a:t>
            </a:r>
            <a:endParaRPr lang="en-US" sz="2600" dirty="0">
              <a:latin typeface="Arial" pitchFamily="34" charset="0"/>
              <a:cs typeface="Arial" pitchFamily="34" charset="0"/>
            </a:endParaRPr>
          </a:p>
        </p:txBody>
      </p:sp>
      <p:pic>
        <p:nvPicPr>
          <p:cNvPr id="10"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436" y="228600"/>
            <a:ext cx="802675" cy="106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682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1178" y="775245"/>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 typeface="Wingdings 2"/>
              <a:buNone/>
            </a:pPr>
            <a:r>
              <a:rPr lang="mn-MN" sz="1800" dirty="0">
                <a:latin typeface="Arial" pitchFamily="34" charset="0"/>
                <a:cs typeface="Arial" pitchFamily="34" charset="0"/>
              </a:rPr>
              <a:t>         </a:t>
            </a:r>
            <a:r>
              <a:rPr lang="mn-MN" sz="1400" dirty="0">
                <a:latin typeface="Arial" pitchFamily="34" charset="0"/>
                <a:cs typeface="Arial" pitchFamily="34" charset="0"/>
              </a:rPr>
              <a:t>-</a:t>
            </a: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mn-MN" sz="1400" dirty="0">
              <a:latin typeface="Arial" pitchFamily="34" charset="0"/>
              <a:cs typeface="Arial" pitchFamily="34" charset="0"/>
            </a:endParaRPr>
          </a:p>
          <a:p>
            <a:pPr marL="0" indent="0" algn="just">
              <a:buFont typeface="Wingdings 2"/>
              <a:buNone/>
            </a:pPr>
            <a:r>
              <a:rPr lang="mn-MN" sz="1400" dirty="0">
                <a:latin typeface="Arial" pitchFamily="34" charset="0"/>
                <a:cs typeface="Arial" pitchFamily="34" charset="0"/>
              </a:rPr>
              <a:t>	</a:t>
            </a:r>
          </a:p>
        </p:txBody>
      </p:sp>
      <p:pic>
        <p:nvPicPr>
          <p:cNvPr id="12"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9324" y="251584"/>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1219200" y="476672"/>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0" name="Chart 9">
            <a:extLst>
              <a:ext uri="{FF2B5EF4-FFF2-40B4-BE49-F238E27FC236}">
                <a16:creationId xmlns:a16="http://schemas.microsoft.com/office/drawing/2014/main" id="{5DCE46B7-6C83-3B93-0DBB-F34617E9B90C}"/>
              </a:ext>
            </a:extLst>
          </p:cNvPr>
          <p:cNvGraphicFramePr/>
          <p:nvPr>
            <p:extLst>
              <p:ext uri="{D42A27DB-BD31-4B8C-83A1-F6EECF244321}">
                <p14:modId xmlns:p14="http://schemas.microsoft.com/office/powerpoint/2010/main" val="1705734819"/>
              </p:ext>
            </p:extLst>
          </p:nvPr>
        </p:nvGraphicFramePr>
        <p:xfrm>
          <a:off x="1752600" y="1847849"/>
          <a:ext cx="6629399" cy="40957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373954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1178" y="775245"/>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 typeface="Wingdings 2"/>
              <a:buNone/>
            </a:pPr>
            <a:r>
              <a:rPr lang="mn-MN" sz="1800" dirty="0">
                <a:latin typeface="Arial" pitchFamily="34" charset="0"/>
                <a:cs typeface="Arial" pitchFamily="34" charset="0"/>
              </a:rPr>
              <a:t>         </a:t>
            </a:r>
            <a:r>
              <a:rPr lang="mn-MN" sz="1400" dirty="0">
                <a:latin typeface="Arial" pitchFamily="34" charset="0"/>
                <a:cs typeface="Arial" pitchFamily="34" charset="0"/>
              </a:rPr>
              <a:t>-</a:t>
            </a: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mn-MN" sz="1400" dirty="0">
              <a:latin typeface="Arial" pitchFamily="34" charset="0"/>
              <a:cs typeface="Arial" pitchFamily="34" charset="0"/>
            </a:endParaRPr>
          </a:p>
          <a:p>
            <a:pPr marL="0" indent="0" algn="just">
              <a:buFont typeface="Wingdings 2"/>
              <a:buNone/>
            </a:pPr>
            <a:r>
              <a:rPr lang="mn-MN" sz="1400" dirty="0">
                <a:latin typeface="Arial" pitchFamily="34" charset="0"/>
                <a:cs typeface="Arial" pitchFamily="34" charset="0"/>
              </a:rPr>
              <a:t>	</a:t>
            </a:r>
          </a:p>
        </p:txBody>
      </p:sp>
      <p:pic>
        <p:nvPicPr>
          <p:cNvPr id="12"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1329159" y="273106"/>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Content Placeholder 2">
            <a:extLst>
              <a:ext uri="{FF2B5EF4-FFF2-40B4-BE49-F238E27FC236}">
                <a16:creationId xmlns:a16="http://schemas.microsoft.com/office/drawing/2014/main" id="{F57AF6E3-CC1E-9EA9-5A7A-CFFD7B524AE6}"/>
              </a:ext>
            </a:extLst>
          </p:cNvPr>
          <p:cNvSpPr>
            <a:spLocks noGrp="1"/>
          </p:cNvSpPr>
          <p:nvPr>
            <p:ph idx="1"/>
          </p:nvPr>
        </p:nvSpPr>
        <p:spPr>
          <a:xfrm>
            <a:off x="285694" y="-143726"/>
            <a:ext cx="9711240" cy="6694365"/>
          </a:xfrm>
        </p:spPr>
        <p:txBody>
          <a:bodyPr>
            <a:normAutofit/>
          </a:bodyPr>
          <a:lstStyle/>
          <a:p>
            <a:pPr marL="0" indent="0" algn="ctr">
              <a:buNone/>
            </a:pPr>
            <a:r>
              <a:rPr lang="mn-MN" sz="1600" b="1" dirty="0">
                <a:latin typeface="Arial" pitchFamily="34" charset="0"/>
                <a:cs typeface="Arial" pitchFamily="34" charset="0"/>
              </a:rPr>
              <a:t> </a:t>
            </a:r>
          </a:p>
          <a:p>
            <a:pPr marL="0" indent="0" algn="ctr">
              <a:buNone/>
            </a:pPr>
            <a:endParaRPr lang="mn-MN" sz="1600" b="1" dirty="0">
              <a:latin typeface="Arial" pitchFamily="34" charset="0"/>
              <a:cs typeface="Arial" pitchFamily="34" charset="0"/>
            </a:endParaRPr>
          </a:p>
          <a:p>
            <a:pPr marL="0" indent="0" algn="ctr">
              <a:buNone/>
            </a:pPr>
            <a:endParaRPr lang="mn-MN" sz="1600" b="1" dirty="0">
              <a:latin typeface="Arial" pitchFamily="34" charset="0"/>
              <a:cs typeface="Arial" pitchFamily="34" charset="0"/>
            </a:endParaRPr>
          </a:p>
          <a:p>
            <a:pPr marL="0" indent="0">
              <a:buNone/>
            </a:pPr>
            <a:r>
              <a:rPr lang="en-US" sz="1600" b="1" dirty="0">
                <a:latin typeface="Arial" pitchFamily="34" charset="0"/>
                <a:cs typeface="Arial" pitchFamily="34" charset="0"/>
              </a:rPr>
              <a:t>	</a:t>
            </a:r>
          </a:p>
        </p:txBody>
      </p:sp>
      <p:graphicFrame>
        <p:nvGraphicFramePr>
          <p:cNvPr id="20" name="Chart 19">
            <a:extLst>
              <a:ext uri="{FF2B5EF4-FFF2-40B4-BE49-F238E27FC236}">
                <a16:creationId xmlns:a16="http://schemas.microsoft.com/office/drawing/2014/main" id="{2AD44837-6998-DEEA-D497-A32F9E4B6ECD}"/>
              </a:ext>
            </a:extLst>
          </p:cNvPr>
          <p:cNvGraphicFramePr/>
          <p:nvPr>
            <p:extLst>
              <p:ext uri="{D42A27DB-BD31-4B8C-83A1-F6EECF244321}">
                <p14:modId xmlns:p14="http://schemas.microsoft.com/office/powerpoint/2010/main" val="2490547148"/>
              </p:ext>
            </p:extLst>
          </p:nvPr>
        </p:nvGraphicFramePr>
        <p:xfrm>
          <a:off x="1752600" y="1664648"/>
          <a:ext cx="6960222" cy="4920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553818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1178" y="775245"/>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 typeface="Wingdings 2"/>
              <a:buNone/>
            </a:pPr>
            <a:r>
              <a:rPr lang="mn-MN" sz="1800" dirty="0">
                <a:latin typeface="Arial" pitchFamily="34" charset="0"/>
                <a:cs typeface="Arial" pitchFamily="34" charset="0"/>
              </a:rPr>
              <a:t>         </a:t>
            </a:r>
            <a:r>
              <a:rPr lang="mn-MN" sz="1400" dirty="0">
                <a:latin typeface="Arial" pitchFamily="34" charset="0"/>
                <a:cs typeface="Arial" pitchFamily="34" charset="0"/>
              </a:rPr>
              <a:t>-</a:t>
            </a: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mn-MN" sz="1400" dirty="0">
              <a:latin typeface="Arial" pitchFamily="34" charset="0"/>
              <a:cs typeface="Arial" pitchFamily="34" charset="0"/>
            </a:endParaRPr>
          </a:p>
          <a:p>
            <a:pPr marL="0" indent="0" algn="just">
              <a:buFont typeface="Wingdings 2"/>
              <a:buNone/>
            </a:pPr>
            <a:r>
              <a:rPr lang="mn-MN" sz="1400" dirty="0">
                <a:latin typeface="Arial" pitchFamily="34" charset="0"/>
                <a:cs typeface="Arial" pitchFamily="34" charset="0"/>
              </a:rPr>
              <a:t>	</a:t>
            </a:r>
          </a:p>
        </p:txBody>
      </p:sp>
      <p:pic>
        <p:nvPicPr>
          <p:cNvPr id="12"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461" y="298176"/>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1371600" y="304800"/>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0" name="Chart 9">
            <a:extLst>
              <a:ext uri="{FF2B5EF4-FFF2-40B4-BE49-F238E27FC236}">
                <a16:creationId xmlns:a16="http://schemas.microsoft.com/office/drawing/2014/main" id="{5DCE46B7-6C83-3B93-0DBB-F34617E9B90C}"/>
              </a:ext>
            </a:extLst>
          </p:cNvPr>
          <p:cNvGraphicFramePr/>
          <p:nvPr>
            <p:extLst>
              <p:ext uri="{D42A27DB-BD31-4B8C-83A1-F6EECF244321}">
                <p14:modId xmlns:p14="http://schemas.microsoft.com/office/powerpoint/2010/main" val="637136750"/>
              </p:ext>
            </p:extLst>
          </p:nvPr>
        </p:nvGraphicFramePr>
        <p:xfrm>
          <a:off x="1981200" y="1556792"/>
          <a:ext cx="7010400" cy="4996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501634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04B7D39-F8A3-483F-83AC-2C6D64F4EC63}"/>
              </a:ext>
            </a:extLst>
          </p:cNvPr>
          <p:cNvGraphicFramePr>
            <a:graphicFrameLocks noGrp="1"/>
          </p:cNvGraphicFramePr>
          <p:nvPr>
            <p:ph idx="1"/>
            <p:extLst>
              <p:ext uri="{D42A27DB-BD31-4B8C-83A1-F6EECF244321}">
                <p14:modId xmlns:p14="http://schemas.microsoft.com/office/powerpoint/2010/main" val="3357414418"/>
              </p:ext>
            </p:extLst>
          </p:nvPr>
        </p:nvGraphicFramePr>
        <p:xfrm>
          <a:off x="0" y="1322320"/>
          <a:ext cx="9144002" cy="5535679"/>
        </p:xfrm>
        <a:graphic>
          <a:graphicData uri="http://schemas.openxmlformats.org/drawingml/2006/table">
            <a:tbl>
              <a:tblPr firstRow="1" firstCol="1" bandRow="1">
                <a:tableStyleId>{5C22544A-7EE6-4342-B048-85BDC9FD1C3A}</a:tableStyleId>
              </a:tblPr>
              <a:tblGrid>
                <a:gridCol w="685800">
                  <a:extLst>
                    <a:ext uri="{9D8B030D-6E8A-4147-A177-3AD203B41FA5}">
                      <a16:colId xmlns:a16="http://schemas.microsoft.com/office/drawing/2014/main" val="4094011082"/>
                    </a:ext>
                  </a:extLst>
                </a:gridCol>
                <a:gridCol w="2126316">
                  <a:extLst>
                    <a:ext uri="{9D8B030D-6E8A-4147-A177-3AD203B41FA5}">
                      <a16:colId xmlns:a16="http://schemas.microsoft.com/office/drawing/2014/main" val="4006661364"/>
                    </a:ext>
                  </a:extLst>
                </a:gridCol>
                <a:gridCol w="1026215">
                  <a:extLst>
                    <a:ext uri="{9D8B030D-6E8A-4147-A177-3AD203B41FA5}">
                      <a16:colId xmlns:a16="http://schemas.microsoft.com/office/drawing/2014/main" val="3078821798"/>
                    </a:ext>
                  </a:extLst>
                </a:gridCol>
                <a:gridCol w="733669">
                  <a:extLst>
                    <a:ext uri="{9D8B030D-6E8A-4147-A177-3AD203B41FA5}">
                      <a16:colId xmlns:a16="http://schemas.microsoft.com/office/drawing/2014/main" val="2402362716"/>
                    </a:ext>
                  </a:extLst>
                </a:gridCol>
                <a:gridCol w="2819400">
                  <a:extLst>
                    <a:ext uri="{9D8B030D-6E8A-4147-A177-3AD203B41FA5}">
                      <a16:colId xmlns:a16="http://schemas.microsoft.com/office/drawing/2014/main" val="1881596300"/>
                    </a:ext>
                  </a:extLst>
                </a:gridCol>
                <a:gridCol w="973677">
                  <a:extLst>
                    <a:ext uri="{9D8B030D-6E8A-4147-A177-3AD203B41FA5}">
                      <a16:colId xmlns:a16="http://schemas.microsoft.com/office/drawing/2014/main" val="729752791"/>
                    </a:ext>
                  </a:extLst>
                </a:gridCol>
                <a:gridCol w="778925">
                  <a:extLst>
                    <a:ext uri="{9D8B030D-6E8A-4147-A177-3AD203B41FA5}">
                      <a16:colId xmlns:a16="http://schemas.microsoft.com/office/drawing/2014/main" val="228943937"/>
                    </a:ext>
                  </a:extLst>
                </a:gridCol>
              </a:tblGrid>
              <a:tr h="410044">
                <a:tc rowSpan="2">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gridSpan="3">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 Тогтоолын </a:t>
                      </a:r>
                      <a:endParaRPr lang="en-US" sz="12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Тогтоолын утга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gridSpan="2">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 Бүртгэсэн</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hMerge="1">
                  <a:txBody>
                    <a:bodyPr/>
                    <a:lstStyle/>
                    <a:p>
                      <a:endParaRPr lang="en-US"/>
                    </a:p>
                  </a:txBody>
                  <a:tcPr/>
                </a:tc>
                <a:extLst>
                  <a:ext uri="{0D108BD9-81ED-4DB2-BD59-A6C34878D82A}">
                    <a16:rowId xmlns:a16="http://schemas.microsoft.com/office/drawing/2014/main" val="2778208747"/>
                  </a:ext>
                </a:extLst>
              </a:tr>
              <a:tr h="410044">
                <a:tc vMerge="1">
                  <a:txBody>
                    <a:bodyPr/>
                    <a:lstStyle/>
                    <a:p>
                      <a:endParaRPr lang="en-US"/>
                    </a:p>
                  </a:txBody>
                  <a:tcPr/>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Баталсан байгууллага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Огноо</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Дугаар</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Огноо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Дугаар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311657616"/>
                  </a:ext>
                </a:extLst>
              </a:tr>
              <a:tr h="838253">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rowSpan="6">
                  <a:txBody>
                    <a:bodyPr/>
                    <a:lstStyle/>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Говьсүмбэр аймгийн ИТХ </a:t>
                      </a:r>
                      <a:endParaRPr lang="en-US" sz="1200" dirty="0">
                        <a:effectLst/>
                        <a:latin typeface="Arial" panose="020B0604020202020204" pitchFamily="34" charset="0"/>
                        <a:cs typeface="Arial" panose="020B0604020202020204" pitchFamily="34" charset="0"/>
                      </a:endParaRPr>
                    </a:p>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2020.01.27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03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Бичил худалдаа, ажил үйлчилгээ эрхлэгч хувь хүний албан татварын хэмжээг тогтоох тухай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2020.04.23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4771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1749477433"/>
                  </a:ext>
                </a:extLst>
              </a:tr>
              <a:tr h="802168">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2022.03.24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11</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 Говьсүмбэр аймгийн газрын төлбөрийн хувь хэмжээг шинэчлэн тогтоох тухай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2022.04.20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5804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385390230"/>
                  </a:ext>
                </a:extLst>
              </a:tr>
              <a:tr h="1416830">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nSpc>
                          <a:spcPct val="115000"/>
                        </a:lnSpc>
                        <a:spcBef>
                          <a:spcPts val="0"/>
                        </a:spcBef>
                        <a:spcAft>
                          <a:spcPts val="0"/>
                        </a:spcAft>
                      </a:pPr>
                      <a:r>
                        <a:rPr lang="mn-MN"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2022.11.09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04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Журам батлах тухай -Энгийн хог хаягдлыг цэвэрлэх, ангилах тээвэрлэх дахин боловсруулах, сэргээх ашиглах, устгах, булшлах журам батлах тухай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2022.12.09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6051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3826189923"/>
                  </a:ext>
                </a:extLst>
              </a:tr>
              <a:tr h="624148">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nSpc>
                          <a:spcPct val="115000"/>
                        </a:lnSpc>
                        <a:spcBef>
                          <a:spcPts val="0"/>
                        </a:spcBef>
                        <a:spcAft>
                          <a:spcPts val="0"/>
                        </a:spcAft>
                      </a:pPr>
                      <a:r>
                        <a:rPr lang="mn-MN"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2022.03.24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10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a:effectLst/>
                          <a:latin typeface="Arial" panose="020B0604020202020204" pitchFamily="34" charset="0"/>
                          <a:cs typeface="Arial" panose="020B0604020202020204" pitchFamily="34" charset="0"/>
                        </a:rPr>
                        <a:t> Үл хөдлөх эд хөрөнгийн татварын хувь хэмжээг шинэчлэн тогтоох тухай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2022.04.15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5795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4272075736"/>
                  </a:ext>
                </a:extLst>
              </a:tr>
              <a:tr h="410044">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gn="just">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2024.07.24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05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a:effectLst/>
                          <a:latin typeface="Arial" panose="020B0604020202020204" pitchFamily="34" charset="0"/>
                          <a:cs typeface="Arial" panose="020B0604020202020204" pitchFamily="34" charset="0"/>
                        </a:rPr>
                        <a:t>Усны хамгаалалтын бүс тогтоох тухай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2024.05.05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6913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3172060639"/>
                  </a:ext>
                </a:extLst>
              </a:tr>
              <a:tr h="624148">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vMerge="1">
                  <a:txBody>
                    <a:bodyPr/>
                    <a:lstStyle/>
                    <a:p>
                      <a:endParaRPr lang="en-US"/>
                    </a:p>
                  </a:txBody>
                  <a:tcPr/>
                </a:tc>
                <a:tc>
                  <a:txBody>
                    <a:bodyPr/>
                    <a:lstStyle/>
                    <a:p>
                      <a:pPr marL="0" marR="0" algn="just">
                        <a:lnSpc>
                          <a:spcPct val="115000"/>
                        </a:lnSpc>
                        <a:spcBef>
                          <a:spcPts val="0"/>
                        </a:spcBef>
                        <a:spcAft>
                          <a:spcPts val="0"/>
                        </a:spcAft>
                      </a:pPr>
                      <a:r>
                        <a:rPr lang="mn-MN" sz="1200">
                          <a:effectLst/>
                          <a:latin typeface="Arial" panose="020B0604020202020204" pitchFamily="34" charset="0"/>
                          <a:cs typeface="Arial" panose="020B0604020202020204" pitchFamily="34" charset="0"/>
                        </a:rPr>
                        <a:t>2025.04.09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a:effectLst/>
                          <a:latin typeface="Arial" panose="020B0604020202020204" pitchFamily="34" charset="0"/>
                          <a:cs typeface="Arial" panose="020B0604020202020204" pitchFamily="34" charset="0"/>
                        </a:rPr>
                        <a:t>03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just">
                        <a:lnSpc>
                          <a:spcPct val="115000"/>
                        </a:lnSpc>
                        <a:spcBef>
                          <a:spcPts val="0"/>
                        </a:spcBef>
                        <a:spcAft>
                          <a:spcPts val="0"/>
                        </a:spcAft>
                      </a:pPr>
                      <a:r>
                        <a:rPr lang="mn-MN" sz="1200">
                          <a:effectLst/>
                          <a:latin typeface="Arial" panose="020B0604020202020204" pitchFamily="34" charset="0"/>
                          <a:cs typeface="Arial" panose="020B0604020202020204" pitchFamily="34" charset="0"/>
                        </a:rPr>
                        <a:t> Авто зам ашигласны төлбөрийн хэмжээг тогтоох тухай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2025.04.25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tc>
                  <a:txBody>
                    <a:bodyPr/>
                    <a:lstStyle/>
                    <a:p>
                      <a:pPr marL="0" marR="0" algn="ctr">
                        <a:lnSpc>
                          <a:spcPct val="115000"/>
                        </a:lnSpc>
                        <a:spcBef>
                          <a:spcPts val="0"/>
                        </a:spcBef>
                        <a:spcAft>
                          <a:spcPts val="0"/>
                        </a:spcAft>
                      </a:pPr>
                      <a:r>
                        <a:rPr lang="mn-MN" sz="1200" dirty="0">
                          <a:effectLst/>
                          <a:latin typeface="Arial" panose="020B0604020202020204" pitchFamily="34" charset="0"/>
                          <a:cs typeface="Arial" panose="020B0604020202020204" pitchFamily="34" charset="0"/>
                        </a:rPr>
                        <a:t>7239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6850" marR="46850" marT="0" marB="0"/>
                </a:tc>
                <a:extLst>
                  <a:ext uri="{0D108BD9-81ED-4DB2-BD59-A6C34878D82A}">
                    <a16:rowId xmlns:a16="http://schemas.microsoft.com/office/drawing/2014/main" val="598887391"/>
                  </a:ext>
                </a:extLst>
              </a:tr>
            </a:tbl>
          </a:graphicData>
        </a:graphic>
      </p:graphicFrame>
      <p:pic>
        <p:nvPicPr>
          <p:cNvPr id="5" name="Picture 2" descr="D:\ENHTUYA\Ajil\desktop\11111111\ГСА дурсгалт газрын зураг\ёыйёйыё.png">
            <a:extLst>
              <a:ext uri="{FF2B5EF4-FFF2-40B4-BE49-F238E27FC236}">
                <a16:creationId xmlns:a16="http://schemas.microsoft.com/office/drawing/2014/main" id="{D86703C4-B1B5-4C8A-9227-2E15596826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461" y="298176"/>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19362B5-30B9-44EE-9B4A-CB55F34FDE9E}"/>
              </a:ext>
            </a:extLst>
          </p:cNvPr>
          <p:cNvSpPr>
            <a:spLocks noGrp="1"/>
          </p:cNvSpPr>
          <p:nvPr>
            <p:ph type="title"/>
          </p:nvPr>
        </p:nvSpPr>
        <p:spPr>
          <a:xfrm>
            <a:off x="1371600" y="304800"/>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9966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52364DC-3BD8-49C1-8129-CA8B7F2751D1}"/>
              </a:ext>
            </a:extLst>
          </p:cNvPr>
          <p:cNvCxnSpPr>
            <a:cxnSpLocks/>
          </p:cNvCxnSpPr>
          <p:nvPr/>
        </p:nvCxnSpPr>
        <p:spPr>
          <a:xfrm flipV="1">
            <a:off x="4395547" y="6307623"/>
            <a:ext cx="125968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 Box 3">
            <a:extLst>
              <a:ext uri="{FF2B5EF4-FFF2-40B4-BE49-F238E27FC236}">
                <a16:creationId xmlns:a16="http://schemas.microsoft.com/office/drawing/2014/main" id="{E3D90597-5855-4EF2-A9B7-0DEA89A952DF}"/>
              </a:ext>
            </a:extLst>
          </p:cNvPr>
          <p:cNvSpPr txBox="1">
            <a:spLocks/>
          </p:cNvSpPr>
          <p:nvPr/>
        </p:nvSpPr>
        <p:spPr bwMode="auto">
          <a:xfrm>
            <a:off x="5864123" y="2400320"/>
            <a:ext cx="1048862" cy="1167982"/>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Жолооч-нярав Ш.ЭРХЭМБАЯР</a:t>
            </a:r>
            <a:endParaRPr lang="mn-MN" altLang="en-US" sz="800" dirty="0">
              <a:latin typeface="Arial" panose="020B0604020202020204" pitchFamily="34" charset="0"/>
              <a:cs typeface="Arial" panose="020B0604020202020204" pitchFamily="34" charset="0"/>
            </a:endParaRPr>
          </a:p>
        </p:txBody>
      </p:sp>
      <p:sp>
        <p:nvSpPr>
          <p:cNvPr id="35" name="Rectangle 32">
            <a:extLst>
              <a:ext uri="{FF2B5EF4-FFF2-40B4-BE49-F238E27FC236}">
                <a16:creationId xmlns:a16="http://schemas.microsoft.com/office/drawing/2014/main" id="{F490F1B3-D246-486E-90E6-4B9F5320727A}"/>
              </a:ext>
            </a:extLst>
          </p:cNvPr>
          <p:cNvSpPr>
            <a:spLocks noChangeArrowheads="1"/>
          </p:cNvSpPr>
          <p:nvPr/>
        </p:nvSpPr>
        <p:spPr bwMode="auto">
          <a:xfrm>
            <a:off x="2307322" y="254309"/>
            <a:ext cx="4619150"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90488"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Lst>
              <a:defRPr>
                <a:solidFill>
                  <a:schemeClr val="tx1"/>
                </a:solidFill>
                <a:latin typeface="Arial" panose="020B0604020202020204" pitchFamily="34" charset="0"/>
              </a:defRPr>
            </a:lvl9pPr>
          </a:lstStyle>
          <a:p>
            <a:pPr defTabSz="685800">
              <a:tabLst>
                <a:tab pos="67866" algn="l"/>
              </a:tabLst>
            </a:pPr>
            <a:r>
              <a:rPr lang="mn-MN" altLang="en-US" sz="1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АЙМГИЙН ИРГЭДИЙН ТӨЛӨӨЛӨГЧДИЙН ХУРЛЫН</a:t>
            </a:r>
            <a:endParaRPr lang="en-US" altLang="en-US" sz="1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endParaRPr>
          </a:p>
          <a:p>
            <a:pPr algn="ctr" defTabSz="685800">
              <a:tabLst>
                <a:tab pos="67866" algn="l"/>
              </a:tabLst>
            </a:pPr>
            <a:r>
              <a:rPr lang="mn-MN" altLang="en-US" sz="1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АЖЛЫН АЛБАНЫ БҮТЭЦ</a:t>
            </a:r>
            <a:endParaRPr lang="en-US" altLang="en-US" sz="1400" b="1"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endParaRPr>
          </a:p>
        </p:txBody>
      </p:sp>
      <p:cxnSp>
        <p:nvCxnSpPr>
          <p:cNvPr id="37" name="Straight Connector 36">
            <a:extLst>
              <a:ext uri="{FF2B5EF4-FFF2-40B4-BE49-F238E27FC236}">
                <a16:creationId xmlns:a16="http://schemas.microsoft.com/office/drawing/2014/main" id="{1ED42833-BBC8-4FE4-BE41-5C7E46BE9727}"/>
              </a:ext>
            </a:extLst>
          </p:cNvPr>
          <p:cNvCxnSpPr>
            <a:cxnSpLocks/>
          </p:cNvCxnSpPr>
          <p:nvPr/>
        </p:nvCxnSpPr>
        <p:spPr>
          <a:xfrm>
            <a:off x="6069411" y="6553200"/>
            <a:ext cx="849686" cy="0"/>
          </a:xfrm>
          <a:prstGeom prst="line">
            <a:avLst/>
          </a:prstGeom>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F567B1A5-F562-4FA4-88D6-89F033676D11}"/>
              </a:ext>
            </a:extLst>
          </p:cNvPr>
          <p:cNvPicPr>
            <a:picLocks noChangeAspect="1"/>
          </p:cNvPicPr>
          <p:nvPr/>
        </p:nvPicPr>
        <p:blipFill rotWithShape="1">
          <a:blip r:embed="rId2"/>
          <a:srcRect l="52449" t="21930" r="26535" b="34543"/>
          <a:stretch/>
        </p:blipFill>
        <p:spPr>
          <a:xfrm>
            <a:off x="4279661" y="2725526"/>
            <a:ext cx="520939" cy="705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4" name="Picture 63">
            <a:extLst>
              <a:ext uri="{FF2B5EF4-FFF2-40B4-BE49-F238E27FC236}">
                <a16:creationId xmlns:a16="http://schemas.microsoft.com/office/drawing/2014/main" id="{8A57C293-8F16-4EBF-9FD2-18DF89626ACF}"/>
              </a:ext>
            </a:extLst>
          </p:cNvPr>
          <p:cNvPicPr>
            <a:picLocks noChangeAspect="1"/>
          </p:cNvPicPr>
          <p:nvPr/>
        </p:nvPicPr>
        <p:blipFill rotWithShape="1">
          <a:blip r:embed="rId3"/>
          <a:srcRect l="3619" t="1666" r="2924" b="11175"/>
          <a:stretch/>
        </p:blipFill>
        <p:spPr>
          <a:xfrm>
            <a:off x="4289649" y="1408230"/>
            <a:ext cx="510951" cy="649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7" name="Straight Arrow Connector 76">
            <a:extLst>
              <a:ext uri="{FF2B5EF4-FFF2-40B4-BE49-F238E27FC236}">
                <a16:creationId xmlns:a16="http://schemas.microsoft.com/office/drawing/2014/main" id="{39442E5F-1C52-4262-B6D1-C4122A17F367}"/>
              </a:ext>
            </a:extLst>
          </p:cNvPr>
          <p:cNvCxnSpPr>
            <a:cxnSpLocks/>
          </p:cNvCxnSpPr>
          <p:nvPr/>
        </p:nvCxnSpPr>
        <p:spPr>
          <a:xfrm>
            <a:off x="3099768" y="5229064"/>
            <a:ext cx="0" cy="97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63060A-58A5-4B7D-BBE5-B4C8930C89E4}"/>
              </a:ext>
            </a:extLst>
          </p:cNvPr>
          <p:cNvCxnSpPr>
            <a:cxnSpLocks/>
          </p:cNvCxnSpPr>
          <p:nvPr/>
        </p:nvCxnSpPr>
        <p:spPr>
          <a:xfrm>
            <a:off x="6493448" y="5373806"/>
            <a:ext cx="0" cy="19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4DBFEFD-9A2E-42C1-BDA5-B97DE109FF89}"/>
              </a:ext>
            </a:extLst>
          </p:cNvPr>
          <p:cNvCxnSpPr>
            <a:cxnSpLocks/>
          </p:cNvCxnSpPr>
          <p:nvPr/>
        </p:nvCxnSpPr>
        <p:spPr>
          <a:xfrm flipH="1">
            <a:off x="5838623" y="5200118"/>
            <a:ext cx="1" cy="94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BEE9C10-20F5-4BD0-8CC9-325FB4521A69}"/>
              </a:ext>
            </a:extLst>
          </p:cNvPr>
          <p:cNvCxnSpPr/>
          <p:nvPr/>
        </p:nvCxnSpPr>
        <p:spPr>
          <a:xfrm>
            <a:off x="6406508" y="5087411"/>
            <a:ext cx="0" cy="114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 Box 17">
            <a:extLst>
              <a:ext uri="{FF2B5EF4-FFF2-40B4-BE49-F238E27FC236}">
                <a16:creationId xmlns:a16="http://schemas.microsoft.com/office/drawing/2014/main" id="{BEC20EF0-5770-4887-9548-94E99D78042A}"/>
              </a:ext>
            </a:extLst>
          </p:cNvPr>
          <p:cNvSpPr txBox="1">
            <a:spLocks/>
          </p:cNvSpPr>
          <p:nvPr/>
        </p:nvSpPr>
        <p:spPr bwMode="auto">
          <a:xfrm>
            <a:off x="3723146" y="5194870"/>
            <a:ext cx="1697707" cy="1034974"/>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en-US" altLang="en-US" sz="300"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Архив, бичиг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хэргийн эрхлэгч</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Э.БОЛОРТУЯА</a:t>
            </a:r>
            <a:endParaRPr lang="mn-MN" altLang="en-US" sz="800" dirty="0">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CB8AA4F9-7439-4EF2-AD89-69F91A97874C}"/>
              </a:ext>
            </a:extLst>
          </p:cNvPr>
          <p:cNvCxnSpPr>
            <a:cxnSpLocks/>
          </p:cNvCxnSpPr>
          <p:nvPr/>
        </p:nvCxnSpPr>
        <p:spPr>
          <a:xfrm>
            <a:off x="4448626" y="5319322"/>
            <a:ext cx="0" cy="19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 Box 28">
            <a:extLst>
              <a:ext uri="{FF2B5EF4-FFF2-40B4-BE49-F238E27FC236}">
                <a16:creationId xmlns:a16="http://schemas.microsoft.com/office/drawing/2014/main" id="{4CABEC71-FA0A-4368-B0A6-3054097CCC5E}"/>
              </a:ext>
            </a:extLst>
          </p:cNvPr>
          <p:cNvSpPr txBox="1">
            <a:spLocks/>
          </p:cNvSpPr>
          <p:nvPr/>
        </p:nvSpPr>
        <p:spPr bwMode="auto">
          <a:xfrm>
            <a:off x="2384686" y="3944693"/>
            <a:ext cx="1599642" cy="926488"/>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Бодлого       төлөвлөлт,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хууль, эрх зүйн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хэлтсийн дарга</a:t>
            </a: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Б.ХАТАНТӨМӨР</a:t>
            </a:r>
            <a:endParaRPr lang="mn-MN" altLang="en-US" sz="8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3501EDA-FE87-45FB-AE42-1F58B813C1D2}"/>
              </a:ext>
            </a:extLst>
          </p:cNvPr>
          <p:cNvCxnSpPr>
            <a:cxnSpLocks/>
          </p:cNvCxnSpPr>
          <p:nvPr/>
        </p:nvCxnSpPr>
        <p:spPr>
          <a:xfrm>
            <a:off x="3204398" y="3797036"/>
            <a:ext cx="2743200" cy="5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6BD411-438D-442B-9C90-948E92B4DF31}"/>
              </a:ext>
            </a:extLst>
          </p:cNvPr>
          <p:cNvCxnSpPr>
            <a:cxnSpLocks/>
          </p:cNvCxnSpPr>
          <p:nvPr/>
        </p:nvCxnSpPr>
        <p:spPr>
          <a:xfrm>
            <a:off x="5939681" y="3797036"/>
            <a:ext cx="0" cy="137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A40F9A-3081-4E49-9F87-BBB24B38D8EC}"/>
              </a:ext>
            </a:extLst>
          </p:cNvPr>
          <p:cNvCxnSpPr>
            <a:cxnSpLocks/>
          </p:cNvCxnSpPr>
          <p:nvPr/>
        </p:nvCxnSpPr>
        <p:spPr>
          <a:xfrm>
            <a:off x="4656739" y="2108067"/>
            <a:ext cx="0" cy="19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3665C5-9438-4CF8-B999-B4BC36A9EBEE}"/>
              </a:ext>
            </a:extLst>
          </p:cNvPr>
          <p:cNvCxnSpPr>
            <a:cxnSpLocks/>
          </p:cNvCxnSpPr>
          <p:nvPr/>
        </p:nvCxnSpPr>
        <p:spPr>
          <a:xfrm>
            <a:off x="3204398" y="3797036"/>
            <a:ext cx="0" cy="137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DCFFB83-715E-43A1-AA23-B3F12E586F79}"/>
              </a:ext>
            </a:extLst>
          </p:cNvPr>
          <p:cNvCxnSpPr>
            <a:cxnSpLocks/>
          </p:cNvCxnSpPr>
          <p:nvPr/>
        </p:nvCxnSpPr>
        <p:spPr>
          <a:xfrm>
            <a:off x="4647774" y="3603028"/>
            <a:ext cx="0" cy="19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341D5FB-03BD-4E0C-8AE1-181A8D9411DC}"/>
              </a:ext>
            </a:extLst>
          </p:cNvPr>
          <p:cNvCxnSpPr>
            <a:cxnSpLocks/>
          </p:cNvCxnSpPr>
          <p:nvPr/>
        </p:nvCxnSpPr>
        <p:spPr>
          <a:xfrm>
            <a:off x="6413776" y="5075807"/>
            <a:ext cx="21355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B1F716D-FA83-4459-B080-01500F83DE2E}"/>
              </a:ext>
            </a:extLst>
          </p:cNvPr>
          <p:cNvCxnSpPr>
            <a:cxnSpLocks/>
          </p:cNvCxnSpPr>
          <p:nvPr/>
        </p:nvCxnSpPr>
        <p:spPr>
          <a:xfrm>
            <a:off x="5871088" y="4967739"/>
            <a:ext cx="163673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Box 19">
            <a:extLst>
              <a:ext uri="{FF2B5EF4-FFF2-40B4-BE49-F238E27FC236}">
                <a16:creationId xmlns:a16="http://schemas.microsoft.com/office/drawing/2014/main" id="{FAD702AC-804C-4AE7-8E13-D2B90EFC7D12}"/>
              </a:ext>
            </a:extLst>
          </p:cNvPr>
          <p:cNvSpPr txBox="1">
            <a:spLocks/>
          </p:cNvSpPr>
          <p:nvPr/>
        </p:nvSpPr>
        <p:spPr bwMode="auto">
          <a:xfrm>
            <a:off x="231034" y="5194870"/>
            <a:ext cx="1648930" cy="1045451"/>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52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150"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en-US" altLang="en-US" sz="300"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Хууль, эрх зүй,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ГХУС асуудал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хариуцсан ахлах мэргэжилтэн</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Д.ЭНХТУЯА</a:t>
            </a:r>
            <a:endParaRPr lang="mn-MN" altLang="en-US" sz="800" dirty="0">
              <a:latin typeface="Arial" panose="020B0604020202020204" pitchFamily="34" charset="0"/>
              <a:cs typeface="Arial" panose="020B0604020202020204" pitchFamily="34" charset="0"/>
            </a:endParaRPr>
          </a:p>
        </p:txBody>
      </p:sp>
      <p:sp>
        <p:nvSpPr>
          <p:cNvPr id="16" name="Text Box 18">
            <a:extLst>
              <a:ext uri="{FF2B5EF4-FFF2-40B4-BE49-F238E27FC236}">
                <a16:creationId xmlns:a16="http://schemas.microsoft.com/office/drawing/2014/main" id="{9BBF5065-346B-427B-A7C8-AF5CBC12C02B}"/>
              </a:ext>
            </a:extLst>
          </p:cNvPr>
          <p:cNvSpPr txBox="1">
            <a:spLocks/>
          </p:cNvSpPr>
          <p:nvPr/>
        </p:nvSpPr>
        <p:spPr bwMode="auto">
          <a:xfrm>
            <a:off x="1983550" y="5194870"/>
            <a:ext cx="1648930" cy="1045452"/>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en-US" altLang="en-US" sz="525"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endParaRPr lang="mn-MN" altLang="en-US" sz="525"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endParaRPr lang="mn-MN" altLang="en-US" sz="525"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Нягтлан бодогч</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О.ПҮРЭВСҮРЭН</a:t>
            </a:r>
            <a:endParaRPr lang="mn-MN" altLang="en-US" sz="800" dirty="0">
              <a:latin typeface="Arial" panose="020B0604020202020204" pitchFamily="34" charset="0"/>
              <a:cs typeface="Arial" panose="020B0604020202020204" pitchFamily="34" charset="0"/>
            </a:endParaRPr>
          </a:p>
        </p:txBody>
      </p:sp>
      <p:sp>
        <p:nvSpPr>
          <p:cNvPr id="21" name="Text Box 15">
            <a:extLst>
              <a:ext uri="{FF2B5EF4-FFF2-40B4-BE49-F238E27FC236}">
                <a16:creationId xmlns:a16="http://schemas.microsoft.com/office/drawing/2014/main" id="{833273C7-1621-409C-B0D7-8854B0C3E8ED}"/>
              </a:ext>
            </a:extLst>
          </p:cNvPr>
          <p:cNvSpPr txBox="1">
            <a:spLocks/>
          </p:cNvSpPr>
          <p:nvPr/>
        </p:nvSpPr>
        <p:spPr bwMode="auto">
          <a:xfrm>
            <a:off x="5622738" y="5221378"/>
            <a:ext cx="1741420" cy="1018943"/>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52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Хурлын зөвлөл,</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хуралдааны үйл</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ажиллагаа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Хариуцсан</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мэргэжилтэн</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Б.ХАНТӨГС</a:t>
            </a:r>
            <a:endParaRPr lang="mn-MN" altLang="en-US" sz="800" dirty="0">
              <a:latin typeface="Arial" panose="020B0604020202020204" pitchFamily="34" charset="0"/>
              <a:cs typeface="Arial" panose="020B0604020202020204" pitchFamily="34" charset="0"/>
            </a:endParaRPr>
          </a:p>
        </p:txBody>
      </p:sp>
      <p:sp>
        <p:nvSpPr>
          <p:cNvPr id="28" name="Text Box 9">
            <a:extLst>
              <a:ext uri="{FF2B5EF4-FFF2-40B4-BE49-F238E27FC236}">
                <a16:creationId xmlns:a16="http://schemas.microsoft.com/office/drawing/2014/main" id="{C697A260-AC27-446B-A8D3-3923703EE276}"/>
              </a:ext>
            </a:extLst>
          </p:cNvPr>
          <p:cNvSpPr txBox="1">
            <a:spLocks/>
          </p:cNvSpPr>
          <p:nvPr/>
        </p:nvSpPr>
        <p:spPr bwMode="auto">
          <a:xfrm>
            <a:off x="7454154" y="5201616"/>
            <a:ext cx="1592169" cy="1018943"/>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52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Иргэний</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танхим,</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мэдээллийн</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технологи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хариуцсан </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мэргэжилтэн</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Л.ӨЛЗИЙСАЙХАН</a:t>
            </a:r>
            <a:endParaRPr lang="mn-MN" altLang="en-US" sz="800" dirty="0">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1094C633-B9B3-4F54-9BD1-A574F646E339}"/>
              </a:ext>
            </a:extLst>
          </p:cNvPr>
          <p:cNvPicPr>
            <a:picLocks noChangeAspect="1"/>
          </p:cNvPicPr>
          <p:nvPr/>
        </p:nvPicPr>
        <p:blipFill rotWithShape="1">
          <a:blip r:embed="rId4"/>
          <a:srcRect l="19096" t="28562" r="17545" b="17806"/>
          <a:stretch/>
        </p:blipFill>
        <p:spPr>
          <a:xfrm>
            <a:off x="2130316" y="5367668"/>
            <a:ext cx="523491" cy="664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6" name="Picture 45">
            <a:extLst>
              <a:ext uri="{FF2B5EF4-FFF2-40B4-BE49-F238E27FC236}">
                <a16:creationId xmlns:a16="http://schemas.microsoft.com/office/drawing/2014/main" id="{518E952C-CC50-41A3-8B6C-50E8BCC3AB6A}"/>
              </a:ext>
            </a:extLst>
          </p:cNvPr>
          <p:cNvPicPr>
            <a:picLocks noChangeAspect="1"/>
          </p:cNvPicPr>
          <p:nvPr/>
        </p:nvPicPr>
        <p:blipFill rotWithShape="1">
          <a:blip r:embed="rId5"/>
          <a:srcRect l="15440" t="32282" r="19104" b="9517"/>
          <a:stretch/>
        </p:blipFill>
        <p:spPr>
          <a:xfrm>
            <a:off x="379296" y="5383837"/>
            <a:ext cx="514465" cy="667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2" name="Picture 51">
            <a:extLst>
              <a:ext uri="{FF2B5EF4-FFF2-40B4-BE49-F238E27FC236}">
                <a16:creationId xmlns:a16="http://schemas.microsoft.com/office/drawing/2014/main" id="{9DA170C0-AEA1-4018-A35C-37A2520CE097}"/>
              </a:ext>
            </a:extLst>
          </p:cNvPr>
          <p:cNvPicPr>
            <a:picLocks noChangeAspect="1"/>
          </p:cNvPicPr>
          <p:nvPr/>
        </p:nvPicPr>
        <p:blipFill rotWithShape="1">
          <a:blip r:embed="rId6"/>
          <a:srcRect l="19509" t="34158" r="53558" b="27416"/>
          <a:stretch/>
        </p:blipFill>
        <p:spPr>
          <a:xfrm>
            <a:off x="3897477" y="5361090"/>
            <a:ext cx="539797" cy="6934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4" name="Picture 53">
            <a:extLst>
              <a:ext uri="{FF2B5EF4-FFF2-40B4-BE49-F238E27FC236}">
                <a16:creationId xmlns:a16="http://schemas.microsoft.com/office/drawing/2014/main" id="{FD96DDBD-634F-4011-AC9D-330CC1A5260A}"/>
              </a:ext>
            </a:extLst>
          </p:cNvPr>
          <p:cNvPicPr>
            <a:picLocks noChangeAspect="1"/>
          </p:cNvPicPr>
          <p:nvPr/>
        </p:nvPicPr>
        <p:blipFill rotWithShape="1">
          <a:blip r:embed="rId7"/>
          <a:srcRect l="13016" t="24694" r="13302" b="6120"/>
          <a:stretch/>
        </p:blipFill>
        <p:spPr>
          <a:xfrm>
            <a:off x="5783054" y="5372215"/>
            <a:ext cx="550079" cy="6711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2" name="Picture 61">
            <a:extLst>
              <a:ext uri="{FF2B5EF4-FFF2-40B4-BE49-F238E27FC236}">
                <a16:creationId xmlns:a16="http://schemas.microsoft.com/office/drawing/2014/main" id="{26088B8E-EB1B-4E25-AE62-34133CE163E6}"/>
              </a:ext>
            </a:extLst>
          </p:cNvPr>
          <p:cNvPicPr>
            <a:picLocks noChangeAspect="1"/>
          </p:cNvPicPr>
          <p:nvPr/>
        </p:nvPicPr>
        <p:blipFill rotWithShape="1">
          <a:blip r:embed="rId8"/>
          <a:srcRect l="15075" t="9824" r="12757" b="14428"/>
          <a:stretch/>
        </p:blipFill>
        <p:spPr>
          <a:xfrm flipH="1">
            <a:off x="7612508" y="5347978"/>
            <a:ext cx="501537" cy="6551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5" name="Straight Arrow Connector 74">
            <a:extLst>
              <a:ext uri="{FF2B5EF4-FFF2-40B4-BE49-F238E27FC236}">
                <a16:creationId xmlns:a16="http://schemas.microsoft.com/office/drawing/2014/main" id="{019B010F-872B-4C25-977F-24CBD4180CE2}"/>
              </a:ext>
            </a:extLst>
          </p:cNvPr>
          <p:cNvCxnSpPr>
            <a:cxnSpLocks/>
          </p:cNvCxnSpPr>
          <p:nvPr/>
        </p:nvCxnSpPr>
        <p:spPr>
          <a:xfrm>
            <a:off x="2834909" y="5035346"/>
            <a:ext cx="0" cy="13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2353D12-7149-45D0-937C-9F5616723CCB}"/>
              </a:ext>
            </a:extLst>
          </p:cNvPr>
          <p:cNvCxnSpPr>
            <a:cxnSpLocks/>
          </p:cNvCxnSpPr>
          <p:nvPr/>
        </p:nvCxnSpPr>
        <p:spPr>
          <a:xfrm>
            <a:off x="893761" y="5007608"/>
            <a:ext cx="0" cy="19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Google Shape;682;p38">
            <a:extLst>
              <a:ext uri="{FF2B5EF4-FFF2-40B4-BE49-F238E27FC236}">
                <a16:creationId xmlns:a16="http://schemas.microsoft.com/office/drawing/2014/main" id="{A9510CDA-9C46-4BB3-A992-A4C87E7A3B0F}"/>
              </a:ext>
            </a:extLst>
          </p:cNvPr>
          <p:cNvSpPr txBox="1">
            <a:spLocks/>
          </p:cNvSpPr>
          <p:nvPr/>
        </p:nvSpPr>
        <p:spPr bwMode="auto">
          <a:xfrm>
            <a:off x="3761159" y="2329813"/>
            <a:ext cx="1699144" cy="1300953"/>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450"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Нарийн бичгийн дарга бөгөөд Ажлын албаны дарга</a:t>
            </a: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Ж.ОЮУНБИЛЭГ</a:t>
            </a:r>
            <a:endParaRPr lang="mn-MN" altLang="en-US" sz="800" dirty="0">
              <a:latin typeface="Arial" panose="020B0604020202020204" pitchFamily="34" charset="0"/>
              <a:cs typeface="Arial" panose="020B0604020202020204" pitchFamily="34" charset="0"/>
            </a:endParaRPr>
          </a:p>
        </p:txBody>
      </p:sp>
      <p:sp>
        <p:nvSpPr>
          <p:cNvPr id="88" name="Text Box 27">
            <a:extLst>
              <a:ext uri="{FF2B5EF4-FFF2-40B4-BE49-F238E27FC236}">
                <a16:creationId xmlns:a16="http://schemas.microsoft.com/office/drawing/2014/main" id="{8F614325-1C14-4483-A39D-F8DBA8AEAF04}"/>
              </a:ext>
            </a:extLst>
          </p:cNvPr>
          <p:cNvSpPr txBox="1">
            <a:spLocks/>
          </p:cNvSpPr>
          <p:nvPr/>
        </p:nvSpPr>
        <p:spPr bwMode="auto">
          <a:xfrm>
            <a:off x="5106794" y="3936333"/>
            <a:ext cx="1633137" cy="940467"/>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r" defTabSz="685800" eaLnBrk="0" fontAlgn="base" hangingPunct="0">
              <a:spcBef>
                <a:spcPct val="0"/>
              </a:spcBef>
              <a:spcAft>
                <a:spcPct val="0"/>
              </a:spcAft>
            </a:pPr>
            <a:r>
              <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rPr>
              <a:t>                     	</a:t>
            </a: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Зохион байгуулалт,</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олон нийттэй харилцах</a:t>
            </a:r>
          </a:p>
          <a:p>
            <a:pPr algn="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                    хэлтсийн дарга</a:t>
            </a:r>
          </a:p>
        </p:txBody>
      </p:sp>
      <p:sp>
        <p:nvSpPr>
          <p:cNvPr id="90" name="Text Box 8">
            <a:extLst>
              <a:ext uri="{FF2B5EF4-FFF2-40B4-BE49-F238E27FC236}">
                <a16:creationId xmlns:a16="http://schemas.microsoft.com/office/drawing/2014/main" id="{97361B54-3D11-42D6-ADB3-2E1501E5FE05}"/>
              </a:ext>
            </a:extLst>
          </p:cNvPr>
          <p:cNvSpPr txBox="1">
            <a:spLocks/>
          </p:cNvSpPr>
          <p:nvPr/>
        </p:nvSpPr>
        <p:spPr bwMode="auto">
          <a:xfrm>
            <a:off x="4027076" y="967823"/>
            <a:ext cx="1216543" cy="1167982"/>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52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endParaRP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ИТХ-ын дарга</a:t>
            </a:r>
          </a:p>
          <a:p>
            <a:pPr algn="ctr" defTabSz="771525"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Ш.БИЛЭГГҮМБЭРЭЛ</a:t>
            </a:r>
            <a:endParaRPr lang="mn-MN" altLang="en-US" sz="800" dirty="0">
              <a:latin typeface="Arial" panose="020B0604020202020204" pitchFamily="34" charset="0"/>
              <a:cs typeface="Arial" panose="020B0604020202020204" pitchFamily="34" charset="0"/>
            </a:endParaRPr>
          </a:p>
        </p:txBody>
      </p:sp>
      <p:sp>
        <p:nvSpPr>
          <p:cNvPr id="91" name="Text Box 4">
            <a:extLst>
              <a:ext uri="{FF2B5EF4-FFF2-40B4-BE49-F238E27FC236}">
                <a16:creationId xmlns:a16="http://schemas.microsoft.com/office/drawing/2014/main" id="{64757B76-C003-4C77-BD5C-D3503BB08748}"/>
              </a:ext>
            </a:extLst>
          </p:cNvPr>
          <p:cNvSpPr txBox="1">
            <a:spLocks/>
          </p:cNvSpPr>
          <p:nvPr/>
        </p:nvSpPr>
        <p:spPr bwMode="auto">
          <a:xfrm>
            <a:off x="2312478" y="2359991"/>
            <a:ext cx="1044861" cy="1167982"/>
          </a:xfrm>
          <a:prstGeom prst="rect">
            <a:avLst/>
          </a:prstGeom>
          <a:solidFill>
            <a:srgbClr val="FFFFFF"/>
          </a:solidFill>
          <a:ln w="25400">
            <a:solidFill>
              <a:srgbClr val="000000"/>
            </a:solidFill>
            <a:miter lim="800000"/>
            <a:headEnd/>
            <a:tailEnd/>
          </a:ln>
        </p:spPr>
        <p:txBody>
          <a:bodyPr vert="horz" wrap="square" lIns="68569" tIns="68569" rIns="68569" bIns="68569" numCol="1" anchor="t" anchorCtr="0" compatLnSpc="1">
            <a:prstTxWarp prst="textNoShape">
              <a:avLst/>
            </a:prstTxWarp>
          </a:bodyPr>
          <a:lstStyle/>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endParaRPr lang="mn-MN" altLang="en-US" sz="675" b="1" dirty="0">
              <a:solidFill>
                <a:srgbClr val="1F497D"/>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Даргын туслах</a:t>
            </a:r>
          </a:p>
          <a:p>
            <a:pPr algn="ctr" defTabSz="685800" eaLnBrk="0" fontAlgn="base" hangingPunct="0">
              <a:spcBef>
                <a:spcPct val="0"/>
              </a:spcBef>
              <a:spcAft>
                <a:spcPct val="0"/>
              </a:spcAft>
            </a:pPr>
            <a:r>
              <a:rPr lang="mn-MN" altLang="en-US" sz="800" b="1" dirty="0">
                <a:solidFill>
                  <a:srgbClr val="1F497D"/>
                </a:solidFill>
                <a:latin typeface="Arial" panose="020B0604020202020204" pitchFamily="34" charset="0"/>
                <a:ea typeface="Tahoma" panose="020B0604030504040204" pitchFamily="34" charset="0"/>
                <a:cs typeface="Arial" panose="020B0604020202020204" pitchFamily="34" charset="0"/>
              </a:rPr>
              <a:t>Ц.ЦОГТБАЯР</a:t>
            </a:r>
            <a:endParaRPr lang="mn-MN" altLang="en-US" sz="800" dirty="0">
              <a:latin typeface="Arial" panose="020B0604020202020204" pitchFamily="34" charset="0"/>
              <a:cs typeface="Arial" panose="020B0604020202020204" pitchFamily="34" charset="0"/>
            </a:endParaRPr>
          </a:p>
        </p:txBody>
      </p:sp>
      <p:pic>
        <p:nvPicPr>
          <p:cNvPr id="94" name="Picture 93">
            <a:extLst>
              <a:ext uri="{FF2B5EF4-FFF2-40B4-BE49-F238E27FC236}">
                <a16:creationId xmlns:a16="http://schemas.microsoft.com/office/drawing/2014/main" id="{764C6A6B-9675-41B2-BD8B-3A689C68DA32}"/>
              </a:ext>
            </a:extLst>
          </p:cNvPr>
          <p:cNvPicPr>
            <a:picLocks noChangeAspect="1"/>
          </p:cNvPicPr>
          <p:nvPr/>
        </p:nvPicPr>
        <p:blipFill rotWithShape="1">
          <a:blip r:embed="rId9"/>
          <a:srcRect l="6044" t="30690" r="6189" b="-1"/>
          <a:stretch/>
        </p:blipFill>
        <p:spPr>
          <a:xfrm>
            <a:off x="6188757" y="2547514"/>
            <a:ext cx="549462" cy="659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6" name="Picture 95">
            <a:extLst>
              <a:ext uri="{FF2B5EF4-FFF2-40B4-BE49-F238E27FC236}">
                <a16:creationId xmlns:a16="http://schemas.microsoft.com/office/drawing/2014/main" id="{48459DB1-17C7-416F-BA65-D0242232D228}"/>
              </a:ext>
            </a:extLst>
          </p:cNvPr>
          <p:cNvPicPr>
            <a:picLocks noChangeAspect="1"/>
          </p:cNvPicPr>
          <p:nvPr/>
        </p:nvPicPr>
        <p:blipFill rotWithShape="1">
          <a:blip r:embed="rId2"/>
          <a:srcRect l="52449" t="21930" r="26535" b="34543"/>
          <a:stretch/>
        </p:blipFill>
        <p:spPr>
          <a:xfrm>
            <a:off x="4364400" y="2434804"/>
            <a:ext cx="520939" cy="705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7" name="Picture 96">
            <a:extLst>
              <a:ext uri="{FF2B5EF4-FFF2-40B4-BE49-F238E27FC236}">
                <a16:creationId xmlns:a16="http://schemas.microsoft.com/office/drawing/2014/main" id="{9970E6ED-17C6-432C-82D1-F14EF8763310}"/>
              </a:ext>
            </a:extLst>
          </p:cNvPr>
          <p:cNvPicPr>
            <a:picLocks noChangeAspect="1"/>
          </p:cNvPicPr>
          <p:nvPr/>
        </p:nvPicPr>
        <p:blipFill rotWithShape="1">
          <a:blip r:embed="rId10"/>
          <a:srcRect l="46572" t="10856" r="25316" b="36662"/>
          <a:stretch/>
        </p:blipFill>
        <p:spPr>
          <a:xfrm>
            <a:off x="2603595" y="2473046"/>
            <a:ext cx="519772" cy="6985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8" name="Picture 97">
            <a:extLst>
              <a:ext uri="{FF2B5EF4-FFF2-40B4-BE49-F238E27FC236}">
                <a16:creationId xmlns:a16="http://schemas.microsoft.com/office/drawing/2014/main" id="{FF922F3A-F92B-4CAE-9878-753B4EF8BD89}"/>
              </a:ext>
            </a:extLst>
          </p:cNvPr>
          <p:cNvPicPr>
            <a:picLocks noChangeAspect="1"/>
          </p:cNvPicPr>
          <p:nvPr/>
        </p:nvPicPr>
        <p:blipFill rotWithShape="1">
          <a:blip r:embed="rId11"/>
          <a:srcRect l="23850" t="17105" r="14324" b="18123"/>
          <a:stretch/>
        </p:blipFill>
        <p:spPr>
          <a:xfrm flipH="1">
            <a:off x="2527884" y="4122021"/>
            <a:ext cx="452455" cy="6164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9" name="Picture 98">
            <a:extLst>
              <a:ext uri="{FF2B5EF4-FFF2-40B4-BE49-F238E27FC236}">
                <a16:creationId xmlns:a16="http://schemas.microsoft.com/office/drawing/2014/main" id="{985258A4-BC3E-4F6A-9DBD-E72C4E87A29F}"/>
              </a:ext>
            </a:extLst>
          </p:cNvPr>
          <p:cNvPicPr>
            <a:picLocks noChangeAspect="1"/>
          </p:cNvPicPr>
          <p:nvPr/>
        </p:nvPicPr>
        <p:blipFill rotWithShape="1">
          <a:blip r:embed="rId3"/>
          <a:srcRect l="3619" t="1666" r="2924" b="11175"/>
          <a:stretch/>
        </p:blipFill>
        <p:spPr>
          <a:xfrm>
            <a:off x="4374388" y="1117508"/>
            <a:ext cx="510951" cy="649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01" name="Straight Arrow Connector 100">
            <a:extLst>
              <a:ext uri="{FF2B5EF4-FFF2-40B4-BE49-F238E27FC236}">
                <a16:creationId xmlns:a16="http://schemas.microsoft.com/office/drawing/2014/main" id="{A199D70D-07E1-4ED0-B4C4-FC2B3F191390}"/>
              </a:ext>
            </a:extLst>
          </p:cNvPr>
          <p:cNvCxnSpPr>
            <a:cxnSpLocks/>
            <a:stCxn id="5" idx="2"/>
          </p:cNvCxnSpPr>
          <p:nvPr/>
        </p:nvCxnSpPr>
        <p:spPr>
          <a:xfrm>
            <a:off x="3184507" y="4871181"/>
            <a:ext cx="0" cy="164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B8E2F62-44A6-4820-86CB-DCAB04E7F520}"/>
              </a:ext>
            </a:extLst>
          </p:cNvPr>
          <p:cNvCxnSpPr>
            <a:cxnSpLocks/>
          </p:cNvCxnSpPr>
          <p:nvPr/>
        </p:nvCxnSpPr>
        <p:spPr>
          <a:xfrm>
            <a:off x="6566176" y="5228207"/>
            <a:ext cx="21355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528E2E6-25A8-41FF-B590-FA64CCB316A3}"/>
              </a:ext>
            </a:extLst>
          </p:cNvPr>
          <p:cNvCxnSpPr/>
          <p:nvPr/>
        </p:nvCxnSpPr>
        <p:spPr>
          <a:xfrm>
            <a:off x="8549282" y="5077218"/>
            <a:ext cx="0" cy="114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73E0703-AADE-45D2-BB4D-0F1F04E12EE6}"/>
              </a:ext>
            </a:extLst>
          </p:cNvPr>
          <p:cNvCxnSpPr/>
          <p:nvPr/>
        </p:nvCxnSpPr>
        <p:spPr>
          <a:xfrm>
            <a:off x="893761" y="5035346"/>
            <a:ext cx="37415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DFEAAABE-410C-47CE-9962-814668A72C2A}"/>
              </a:ext>
            </a:extLst>
          </p:cNvPr>
          <p:cNvCxnSpPr>
            <a:cxnSpLocks/>
          </p:cNvCxnSpPr>
          <p:nvPr/>
        </p:nvCxnSpPr>
        <p:spPr>
          <a:xfrm>
            <a:off x="4635347" y="5035346"/>
            <a:ext cx="0" cy="13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6A7D66-782D-41BD-AB37-822B0AEDB6E1}"/>
              </a:ext>
            </a:extLst>
          </p:cNvPr>
          <p:cNvCxnSpPr>
            <a:cxnSpLocks/>
          </p:cNvCxnSpPr>
          <p:nvPr/>
        </p:nvCxnSpPr>
        <p:spPr>
          <a:xfrm flipH="1">
            <a:off x="5867400" y="4876800"/>
            <a:ext cx="1" cy="9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7D2F03-9DD2-4FCF-9783-FBB421DD5A85}"/>
              </a:ext>
            </a:extLst>
          </p:cNvPr>
          <p:cNvCxnSpPr/>
          <p:nvPr/>
        </p:nvCxnSpPr>
        <p:spPr>
          <a:xfrm>
            <a:off x="7507826" y="4967739"/>
            <a:ext cx="0" cy="108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7434096-1B60-471F-91A9-2DE4F2982FB1}"/>
              </a:ext>
            </a:extLst>
          </p:cNvPr>
          <p:cNvCxnSpPr>
            <a:stCxn id="86" idx="3"/>
            <a:endCxn id="34" idx="1"/>
          </p:cNvCxnSpPr>
          <p:nvPr/>
        </p:nvCxnSpPr>
        <p:spPr>
          <a:xfrm>
            <a:off x="5460303" y="2980290"/>
            <a:ext cx="403820" cy="4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CB4430C8-C77E-4188-90C0-9BD650DC1155}"/>
              </a:ext>
            </a:extLst>
          </p:cNvPr>
          <p:cNvCxnSpPr>
            <a:cxnSpLocks/>
            <a:stCxn id="86" idx="1"/>
          </p:cNvCxnSpPr>
          <p:nvPr/>
        </p:nvCxnSpPr>
        <p:spPr>
          <a:xfrm flipH="1">
            <a:off x="3352801" y="2980290"/>
            <a:ext cx="408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Picture 2" descr="D:\ENHTUYA\Ajil\desktop\11111111\ГСА дурсгалт газрын зураг\ёыйёйыё.png">
            <a:extLst>
              <a:ext uri="{FF2B5EF4-FFF2-40B4-BE49-F238E27FC236}">
                <a16:creationId xmlns:a16="http://schemas.microsoft.com/office/drawing/2014/main" id="{70FCC706-EC86-47E8-8749-689BA5FFA2E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69731" y="201281"/>
            <a:ext cx="802675" cy="106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1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380252195"/>
              </p:ext>
            </p:extLst>
          </p:nvPr>
        </p:nvGraphicFramePr>
        <p:xfrm>
          <a:off x="1676400" y="1568978"/>
          <a:ext cx="6781800" cy="4371365"/>
        </p:xfrm>
        <a:graphic>
          <a:graphicData uri="http://schemas.openxmlformats.org/drawingml/2006/table">
            <a:tbl>
              <a:tblPr firstRow="1" bandRow="1">
                <a:tableStyleId>{5C22544A-7EE6-4342-B048-85BDC9FD1C3A}</a:tableStyleId>
              </a:tblPr>
              <a:tblGrid>
                <a:gridCol w="1026342">
                  <a:extLst>
                    <a:ext uri="{9D8B030D-6E8A-4147-A177-3AD203B41FA5}">
                      <a16:colId xmlns:a16="http://schemas.microsoft.com/office/drawing/2014/main" val="20000"/>
                    </a:ext>
                  </a:extLst>
                </a:gridCol>
                <a:gridCol w="3016653">
                  <a:extLst>
                    <a:ext uri="{9D8B030D-6E8A-4147-A177-3AD203B41FA5}">
                      <a16:colId xmlns:a16="http://schemas.microsoft.com/office/drawing/2014/main" val="20001"/>
                    </a:ext>
                  </a:extLst>
                </a:gridCol>
                <a:gridCol w="1434612">
                  <a:extLst>
                    <a:ext uri="{9D8B030D-6E8A-4147-A177-3AD203B41FA5}">
                      <a16:colId xmlns:a16="http://schemas.microsoft.com/office/drawing/2014/main" val="20002"/>
                    </a:ext>
                  </a:extLst>
                </a:gridCol>
                <a:gridCol w="1304193">
                  <a:extLst>
                    <a:ext uri="{9D8B030D-6E8A-4147-A177-3AD203B41FA5}">
                      <a16:colId xmlns:a16="http://schemas.microsoft.com/office/drawing/2014/main" val="20003"/>
                    </a:ext>
                  </a:extLst>
                </a:gridCol>
              </a:tblGrid>
              <a:tr h="138644">
                <a:tc gridSpan="3">
                  <a:txBody>
                    <a:bodyPr/>
                    <a:lstStyle/>
                    <a:p>
                      <a:pPr marL="274320" marR="0" lvl="0" indent="-274320" algn="ctr" defTabSz="914400" rtl="0" eaLnBrk="1" fontAlgn="auto" latinLnBrk="0" hangingPunct="1">
                        <a:lnSpc>
                          <a:spcPct val="100000"/>
                        </a:lnSpc>
                        <a:spcBef>
                          <a:spcPct val="20000"/>
                        </a:spcBef>
                        <a:spcAft>
                          <a:spcPts val="0"/>
                        </a:spcAft>
                        <a:buClr>
                          <a:srgbClr val="EB641B"/>
                        </a:buClr>
                        <a:buSzPct val="95000"/>
                        <a:buFont typeface="Wingdings 2"/>
                        <a:buNone/>
                        <a:tabLst/>
                        <a:defRPr/>
                      </a:pPr>
                      <a:r>
                        <a:rPr kumimoji="0" lang="mn-MN"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ИТХ-ын 20</a:t>
                      </a:r>
                      <a:r>
                        <a:rPr kumimoji="0" lang="en-US"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a:t>
                      </a:r>
                      <a:r>
                        <a:rPr kumimoji="0" lang="mn-MN"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a:t>
                      </a:r>
                      <a:r>
                        <a:rPr kumimoji="0" lang="en-US"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mn-MN"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оны үйл ажиллагааны хэрэгжүүлсэн чиглэл, зорилт, арга  хэмжээ:</a:t>
                      </a:r>
                      <a:endParaRPr kumimoji="0" lang="en-US" sz="180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solidFill>
                      <a:schemeClr val="accent2"/>
                    </a:solidFill>
                  </a:tcPr>
                </a:tc>
                <a:tc hMerge="1">
                  <a:txBody>
                    <a:bodyPr/>
                    <a:lstStyle/>
                    <a:p>
                      <a:endParaRPr lang="en-US"/>
                    </a:p>
                  </a:txBody>
                  <a:tcPr/>
                </a:tc>
                <a:tc hMerge="1">
                  <a:txBody>
                    <a:bodyPr/>
                    <a:lstStyle/>
                    <a:p>
                      <a:endParaRPr lang="en-US"/>
                    </a:p>
                  </a:txBody>
                  <a:tcPr/>
                </a:tc>
                <a:tc>
                  <a:txBody>
                    <a:bodyPr/>
                    <a:lstStyle/>
                    <a:p>
                      <a:pPr algn="ctr"/>
                      <a:r>
                        <a:rPr lang="mn-MN" sz="1800" dirty="0">
                          <a:solidFill>
                            <a:schemeClr val="tx1"/>
                          </a:solidFill>
                          <a:latin typeface="Arial" panose="020B0604020202020204" pitchFamily="34" charset="0"/>
                          <a:cs typeface="Arial" panose="020B0604020202020204" pitchFamily="34" charset="0"/>
                        </a:rPr>
                        <a:t>Бүгд </a:t>
                      </a:r>
                      <a:endParaRPr lang="en-US" sz="1800" dirty="0">
                        <a:solidFill>
                          <a:schemeClr val="tx1"/>
                        </a:solidFill>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10000"/>
                  </a:ext>
                </a:extLst>
              </a:tr>
              <a:tr h="694223">
                <a:tc gridSpan="3">
                  <a:txBody>
                    <a:bodyPr/>
                    <a:lstStyle/>
                    <a:p>
                      <a:pPr algn="ctr"/>
                      <a:r>
                        <a:rPr lang="mn-MN" sz="1800" dirty="0">
                          <a:latin typeface="Arial" panose="020B0604020202020204" pitchFamily="34" charset="0"/>
                          <a:cs typeface="Arial" panose="020B0604020202020204" pitchFamily="34" charset="0"/>
                        </a:rPr>
                        <a:t>Хэрэгжүүлэх </a:t>
                      </a:r>
                      <a:r>
                        <a:rPr lang="mn-MN" sz="1800" baseline="0" dirty="0">
                          <a:latin typeface="Arial" panose="020B0604020202020204" pitchFamily="34" charset="0"/>
                          <a:cs typeface="Arial" panose="020B0604020202020204" pitchFamily="34" charset="0"/>
                        </a:rPr>
                        <a:t>зорилтын тоо</a:t>
                      </a:r>
                      <a:endParaRPr lang="en-US" sz="1800"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a:txBody>
                    <a:bodyPr/>
                    <a:lstStyle/>
                    <a:p>
                      <a:pPr algn="ctr"/>
                      <a:r>
                        <a:rPr lang="en-US" sz="1800" b="1"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10001"/>
                  </a:ext>
                </a:extLst>
              </a:tr>
              <a:tr h="460457">
                <a:tc gridSpan="3">
                  <a:txBody>
                    <a:bodyPr/>
                    <a:lstStyle/>
                    <a:p>
                      <a:pPr algn="ctr"/>
                      <a:r>
                        <a:rPr lang="mn-MN" sz="1800" dirty="0">
                          <a:latin typeface="Arial" panose="020B0604020202020204" pitchFamily="34" charset="0"/>
                          <a:cs typeface="Arial" panose="020B0604020202020204" pitchFamily="34" charset="0"/>
                        </a:rPr>
                        <a:t>Хэрэгжүүлэх</a:t>
                      </a:r>
                      <a:r>
                        <a:rPr lang="mn-MN" sz="1800" baseline="0" dirty="0">
                          <a:latin typeface="Arial" panose="020B0604020202020204" pitchFamily="34" charset="0"/>
                          <a:cs typeface="Arial" panose="020B0604020202020204" pitchFamily="34" charset="0"/>
                        </a:rPr>
                        <a:t> </a:t>
                      </a:r>
                      <a:r>
                        <a:rPr lang="mn-MN" sz="1800" dirty="0">
                          <a:latin typeface="Arial" panose="020B0604020202020204" pitchFamily="34" charset="0"/>
                          <a:cs typeface="Arial" panose="020B0604020202020204" pitchFamily="34" charset="0"/>
                        </a:rPr>
                        <a:t>арга хэмжээний тоо </a:t>
                      </a:r>
                      <a:endParaRPr lang="en-US" sz="1800"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a:txBody>
                    <a:bodyPr/>
                    <a:lstStyle/>
                    <a:p>
                      <a:pPr algn="ctr"/>
                      <a:r>
                        <a:rPr lang="en-US" sz="1800" b="0" dirty="0">
                          <a:latin typeface="Arial" panose="020B0604020202020204" pitchFamily="34" charset="0"/>
                          <a:cs typeface="Arial" panose="020B0604020202020204" pitchFamily="34" charset="0"/>
                        </a:rPr>
                        <a:t>52</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60457">
                <a:tc rowSpan="4">
                  <a:txBody>
                    <a:bodyPr/>
                    <a:lstStyle/>
                    <a:p>
                      <a:pPr algn="ctr"/>
                      <a:r>
                        <a:rPr lang="mn-MN" sz="1800" dirty="0">
                          <a:latin typeface="Arial" panose="020B0604020202020204" pitchFamily="34" charset="0"/>
                          <a:cs typeface="Arial" panose="020B0604020202020204" pitchFamily="34" charset="0"/>
                        </a:rPr>
                        <a:t>Үнэлгээ </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mn-MN" sz="1800" dirty="0">
                          <a:latin typeface="Arial" panose="020B0604020202020204" pitchFamily="34" charset="0"/>
                          <a:cs typeface="Arial" panose="020B0604020202020204" pitchFamily="34" charset="0"/>
                        </a:rPr>
                        <a:t>Үр</a:t>
                      </a:r>
                      <a:r>
                        <a:rPr lang="mn-MN" sz="1800" baseline="0" dirty="0">
                          <a:latin typeface="Arial" panose="020B0604020202020204" pitchFamily="34" charset="0"/>
                          <a:cs typeface="Arial" panose="020B0604020202020204" pitchFamily="34" charset="0"/>
                        </a:rPr>
                        <a:t> дүнтэй</a:t>
                      </a:r>
                      <a:endParaRPr lang="en-US" sz="1800" dirty="0">
                        <a:latin typeface="Arial" panose="020B0604020202020204" pitchFamily="34" charset="0"/>
                        <a:cs typeface="Arial" panose="020B0604020202020204" pitchFamily="34" charset="0"/>
                      </a:endParaRP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b="1" dirty="0">
                          <a:latin typeface="Arial" panose="020B0604020202020204" pitchFamily="34" charset="0"/>
                          <a:cs typeface="Arial" panose="020B0604020202020204" pitchFamily="34" charset="0"/>
                        </a:rPr>
                        <a:t>4</a:t>
                      </a:r>
                      <a:r>
                        <a:rPr lang="mn-MN" sz="1800" b="1" dirty="0">
                          <a:latin typeface="Arial" panose="020B0604020202020204" pitchFamily="34" charset="0"/>
                          <a:cs typeface="Arial" panose="020B0604020202020204" pitchFamily="34" charset="0"/>
                        </a:rPr>
                        <a:t>5</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460457">
                <a:tc vMerge="1">
                  <a:txBody>
                    <a:bodyPr/>
                    <a:lstStyle/>
                    <a:p>
                      <a:pPr algn="ctr"/>
                      <a:endParaRPr lang="en-US" sz="900" dirty="0">
                        <a:latin typeface="Arial" pitchFamily="34" charset="0"/>
                        <a:cs typeface="Arial" pitchFamily="34" charset="0"/>
                      </a:endParaRPr>
                    </a:p>
                  </a:txBody>
                  <a:tcPr anchor="ctr">
                    <a:lnR w="12700" cap="flat" cmpd="sng" algn="ctr">
                      <a:solidFill>
                        <a:schemeClr val="tx1"/>
                      </a:solidFill>
                      <a:prstDash val="sysDot"/>
                      <a:round/>
                      <a:headEnd type="none" w="med" len="med"/>
                      <a:tailEnd type="none" w="med" len="med"/>
                    </a:lnR>
                  </a:tcPr>
                </a:tc>
                <a:tc>
                  <a:txBody>
                    <a:bodyPr/>
                    <a:lstStyle/>
                    <a:p>
                      <a:pPr algn="ctr"/>
                      <a:r>
                        <a:rPr lang="mn-MN" sz="1800" baseline="0" dirty="0">
                          <a:latin typeface="Arial" panose="020B0604020202020204" pitchFamily="34" charset="0"/>
                          <a:cs typeface="Arial" panose="020B0604020202020204" pitchFamily="34" charset="0"/>
                        </a:rPr>
                        <a:t>Үр дүн хүлээгдэж байгаа</a:t>
                      </a:r>
                      <a:endParaRPr lang="en-US" sz="1800" dirty="0">
                        <a:latin typeface="Arial" panose="020B0604020202020204" pitchFamily="34" charset="0"/>
                        <a:cs typeface="Arial" panose="020B0604020202020204" pitchFamily="34" charset="0"/>
                      </a:endParaRP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algn="ctr"/>
                      <a:r>
                        <a:rPr lang="mn-MN" sz="1800" b="1" dirty="0">
                          <a:latin typeface="Arial" panose="020B0604020202020204" pitchFamily="34" charset="0"/>
                          <a:cs typeface="Arial" panose="020B0604020202020204" pitchFamily="34" charset="0"/>
                        </a:rPr>
                        <a:t>2</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60457">
                <a:tc vMerge="1">
                  <a:txBody>
                    <a:bodyPr/>
                    <a:lstStyle/>
                    <a:p>
                      <a:pPr algn="ctr"/>
                      <a:endParaRPr lang="en-US" sz="900" dirty="0">
                        <a:latin typeface="Arial" pitchFamily="34" charset="0"/>
                        <a:cs typeface="Arial" pitchFamily="34" charset="0"/>
                      </a:endParaRPr>
                    </a:p>
                  </a:txBody>
                  <a:tcPr anchor="ctr">
                    <a:lnR w="12700" cap="flat" cmpd="sng" algn="ctr">
                      <a:solidFill>
                        <a:schemeClr val="tx1"/>
                      </a:solidFill>
                      <a:prstDash val="sysDot"/>
                      <a:round/>
                      <a:headEnd type="none" w="med" len="med"/>
                      <a:tailEnd type="none" w="med" len="med"/>
                    </a:lnR>
                  </a:tcPr>
                </a:tc>
                <a:tc>
                  <a:txBody>
                    <a:bodyPr/>
                    <a:lstStyle/>
                    <a:p>
                      <a:pPr algn="ctr"/>
                      <a:r>
                        <a:rPr lang="mn-MN" sz="1800" dirty="0">
                          <a:latin typeface="Arial" panose="020B0604020202020204" pitchFamily="34" charset="0"/>
                          <a:cs typeface="Arial" panose="020B0604020202020204" pitchFamily="34" charset="0"/>
                        </a:rPr>
                        <a:t>Үр дүн хангалтгүй</a:t>
                      </a:r>
                      <a:endParaRPr lang="en-US" sz="1800" dirty="0">
                        <a:latin typeface="Arial" panose="020B0604020202020204" pitchFamily="34" charset="0"/>
                        <a:cs typeface="Arial" panose="020B0604020202020204" pitchFamily="34" charset="0"/>
                      </a:endParaRP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algn="ctr"/>
                      <a:r>
                        <a:rPr lang="mn-MN"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460457">
                <a:tc vMerge="1">
                  <a:txBody>
                    <a:bodyPr/>
                    <a:lstStyle/>
                    <a:p>
                      <a:pPr algn="ctr"/>
                      <a:endParaRPr lang="en-US" sz="900" dirty="0">
                        <a:latin typeface="Arial" pitchFamily="34" charset="0"/>
                        <a:cs typeface="Arial" pitchFamily="34" charset="0"/>
                      </a:endParaRPr>
                    </a:p>
                  </a:txBody>
                  <a:tcPr anchor="ctr">
                    <a:lnR w="12700" cap="flat" cmpd="sng" algn="ctr">
                      <a:solidFill>
                        <a:schemeClr val="tx1"/>
                      </a:solidFill>
                      <a:prstDash val="sysDot"/>
                      <a:round/>
                      <a:headEnd type="none" w="med" len="med"/>
                      <a:tailEnd type="none" w="med" len="med"/>
                    </a:lnR>
                  </a:tcPr>
                </a:tc>
                <a:tc>
                  <a:txBody>
                    <a:bodyPr/>
                    <a:lstStyle/>
                    <a:p>
                      <a:pPr algn="ctr"/>
                      <a:r>
                        <a:rPr lang="mn-MN" sz="1800" dirty="0">
                          <a:latin typeface="Arial" panose="020B0604020202020204" pitchFamily="34" charset="0"/>
                          <a:cs typeface="Arial" panose="020B0604020202020204" pitchFamily="34" charset="0"/>
                        </a:rPr>
                        <a:t>Үр дүн гараагүй</a:t>
                      </a:r>
                      <a:endParaRPr lang="en-US" sz="1800" dirty="0">
                        <a:latin typeface="Arial" panose="020B0604020202020204" pitchFamily="34" charset="0"/>
                        <a:cs typeface="Arial" panose="020B0604020202020204" pitchFamily="34" charset="0"/>
                      </a:endParaRP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algn="ctr"/>
                      <a:r>
                        <a:rPr lang="mn-MN" sz="1800" b="1" dirty="0">
                          <a:latin typeface="Arial" panose="020B0604020202020204" pitchFamily="34" charset="0"/>
                          <a:cs typeface="Arial" panose="020B0604020202020204" pitchFamily="34" charset="0"/>
                        </a:rPr>
                        <a:t>5</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60457">
                <a:tc gridSpan="3">
                  <a:txBody>
                    <a:bodyPr/>
                    <a:lstStyle/>
                    <a:p>
                      <a:pPr algn="ctr"/>
                      <a:r>
                        <a:rPr lang="mn-MN" sz="1800" b="1" dirty="0">
                          <a:latin typeface="Arial" panose="020B0604020202020204" pitchFamily="34" charset="0"/>
                          <a:cs typeface="Arial" panose="020B0604020202020204" pitchFamily="34" charset="0"/>
                        </a:rPr>
                        <a:t>Биелэлтийн  хувь </a:t>
                      </a:r>
                      <a:endParaRPr lang="en-US" sz="18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a:txBody>
                    <a:bodyPr/>
                    <a:lstStyle/>
                    <a:p>
                      <a:pPr algn="ctr"/>
                      <a:r>
                        <a:rPr lang="mn-MN" sz="1800" b="1" dirty="0">
                          <a:latin typeface="Arial" panose="020B0604020202020204" pitchFamily="34" charset="0"/>
                          <a:cs typeface="Arial" panose="020B0604020202020204" pitchFamily="34" charset="0"/>
                        </a:rPr>
                        <a:t>90%</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10"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6627" y="276912"/>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295400" y="276912"/>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347927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1178" y="775245"/>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 typeface="Wingdings 2"/>
              <a:buNone/>
            </a:pPr>
            <a:r>
              <a:rPr lang="mn-MN" sz="1800" dirty="0">
                <a:latin typeface="Arial" pitchFamily="34" charset="0"/>
                <a:cs typeface="Arial" pitchFamily="34" charset="0"/>
              </a:rPr>
              <a:t>         </a:t>
            </a:r>
            <a:r>
              <a:rPr lang="mn-MN" sz="1400" dirty="0">
                <a:latin typeface="Arial" pitchFamily="34" charset="0"/>
                <a:cs typeface="Arial" pitchFamily="34" charset="0"/>
              </a:rPr>
              <a:t>-</a:t>
            </a: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en-US" sz="1400" dirty="0">
              <a:latin typeface="Arial" pitchFamily="34" charset="0"/>
              <a:cs typeface="Arial" pitchFamily="34" charset="0"/>
            </a:endParaRPr>
          </a:p>
          <a:p>
            <a:pPr marL="0" indent="0" algn="just">
              <a:buFont typeface="Wingdings 2"/>
              <a:buNone/>
            </a:pPr>
            <a:endParaRPr lang="mn-MN" sz="1400" dirty="0">
              <a:latin typeface="Arial" pitchFamily="34" charset="0"/>
              <a:cs typeface="Arial" pitchFamily="34" charset="0"/>
            </a:endParaRPr>
          </a:p>
          <a:p>
            <a:pPr marL="0" indent="0" algn="just">
              <a:buFont typeface="Wingdings 2"/>
              <a:buNone/>
            </a:pPr>
            <a:r>
              <a:rPr lang="mn-MN" sz="1400" dirty="0">
                <a:latin typeface="Arial" pitchFamily="34" charset="0"/>
                <a:cs typeface="Arial" pitchFamily="34" charset="0"/>
              </a:rPr>
              <a:t>	</a:t>
            </a:r>
          </a:p>
        </p:txBody>
      </p:sp>
      <p:pic>
        <p:nvPicPr>
          <p:cNvPr id="12" name="Picture 2" descr="D:\ENHTUYA\Ajil\desktop\11111111\ГСА дурсгалт газрын зураг\ёыйёйыё.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0147" y="304800"/>
            <a:ext cx="802675" cy="106372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1371600" y="304800"/>
            <a:ext cx="6264696" cy="1080120"/>
          </a:xfrm>
        </p:spPr>
        <p:txBody>
          <a:bodyPr>
            <a:normAutofit/>
          </a:bodyPr>
          <a:lstStyle/>
          <a:p>
            <a:pPr algn="ctr"/>
            <a:r>
              <a:rPr lang="mn-MN"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ГОВЬСҮМБЭР АЙМГИЙН ИРГЭДИЙН ТӨЛӨӨЛӨГЧДИЙН ХУРАЛ</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Chart 3">
            <a:extLst>
              <a:ext uri="{FF2B5EF4-FFF2-40B4-BE49-F238E27FC236}">
                <a16:creationId xmlns:a16="http://schemas.microsoft.com/office/drawing/2014/main" id="{3899DCBF-40EF-5F6E-000F-E14B6BBCF84B}"/>
              </a:ext>
            </a:extLst>
          </p:cNvPr>
          <p:cNvGraphicFramePr/>
          <p:nvPr>
            <p:extLst>
              <p:ext uri="{D42A27DB-BD31-4B8C-83A1-F6EECF244321}">
                <p14:modId xmlns:p14="http://schemas.microsoft.com/office/powerpoint/2010/main" val="3228137206"/>
              </p:ext>
            </p:extLst>
          </p:nvPr>
        </p:nvGraphicFramePr>
        <p:xfrm>
          <a:off x="2140517" y="1698320"/>
          <a:ext cx="6572305"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1003687"/>
      </p:ext>
    </p:extLst>
  </p:cSld>
  <p:clrMapOvr>
    <a:masterClrMapping/>
  </p:clrMapOvr>
  <p:transition spd="slow">
    <p:wip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TM04033919[[fn=Circuit]]</Template>
  <TotalTime>5811</TotalTime>
  <Words>451</Words>
  <Application>Microsoft Office PowerPoint</Application>
  <PresentationFormat>On-screen Show (4:3)</PresentationFormat>
  <Paragraphs>216</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Century Gothic</vt:lpstr>
      <vt:lpstr>Tahoma</vt:lpstr>
      <vt:lpstr>Times New Roman</vt:lpstr>
      <vt:lpstr>Wingdings 2</vt:lpstr>
      <vt:lpstr>Wingdings 3</vt:lpstr>
      <vt:lpstr>Wisp</vt:lpstr>
      <vt:lpstr>ГОВЬСҮМБЭР АЙМГИЙН ИРГЭДИЙН ТӨЛӨӨЛӨГЧДИЙН ХУРАЛ</vt:lpstr>
      <vt:lpstr>ГОВЬСҮМБЭР АЙМГИЙН ИРГЭДИЙН ТӨЛӨӨЛӨГЧДИЙН ХУРАЛ</vt:lpstr>
      <vt:lpstr>ГОВЬСҮМБЭР АЙМГИЙН ИРГЭДИЙН ТӨЛӨӨЛӨГЧДИЙН ХУРАЛ</vt:lpstr>
      <vt:lpstr>ГОВЬСҮМБЭР АЙМГИЙН ИРГЭДИЙН ТӨЛӨӨЛӨГЧДИЙН ХУРАЛ</vt:lpstr>
      <vt:lpstr>ГОВЬСҮМБЭР АЙМГИЙН ИРГЭДИЙН ТӨЛӨӨЛӨГЧДИЙН ХУРАЛ</vt:lpstr>
      <vt:lpstr>ГОВЬСҮМБЭР АЙМГИЙН ИРГЭДИЙН ТӨЛӨӨЛӨГЧДИЙН ХУРАЛ</vt:lpstr>
      <vt:lpstr>PowerPoint Presentation</vt:lpstr>
      <vt:lpstr>ГОВЬСҮМБЭР АЙМГИЙН ИРГЭДИЙН ТӨЛӨӨЛӨГЧДИЙН ХУРАЛ</vt:lpstr>
      <vt:lpstr>ГОВЬСҮМБЭР АЙМГИЙН ИРГЭДИЙН ТӨЛӨӨЛӨГЧДИЙН ХУРАЛ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Obi</cp:lastModifiedBy>
  <cp:revision>647</cp:revision>
  <cp:lastPrinted>2023-11-30T08:16:38Z</cp:lastPrinted>
  <dcterms:created xsi:type="dcterms:W3CDTF">2017-11-18T09:31:43Z</dcterms:created>
  <dcterms:modified xsi:type="dcterms:W3CDTF">2025-12-03T08:51:22Z</dcterms:modified>
</cp:coreProperties>
</file>